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ink/ink1.xml" ContentType="application/inkml+xml"/>
  <Override PartName="/ppt/ink/ink2.xml" ContentType="application/inkml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87" r:id="rId5"/>
    <p:sldId id="288" r:id="rId6"/>
    <p:sldId id="286" r:id="rId7"/>
    <p:sldId id="261" r:id="rId8"/>
    <p:sldId id="263" r:id="rId9"/>
    <p:sldId id="264" r:id="rId10"/>
    <p:sldId id="267" r:id="rId11"/>
    <p:sldId id="270" r:id="rId12"/>
    <p:sldId id="273" r:id="rId13"/>
    <p:sldId id="275" r:id="rId14"/>
    <p:sldId id="276" r:id="rId15"/>
    <p:sldId id="279" r:id="rId16"/>
    <p:sldId id="280" r:id="rId17"/>
    <p:sldId id="281" r:id="rId18"/>
    <p:sldId id="282" r:id="rId19"/>
    <p:sldId id="285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915"/>
    <p:restoredTop sz="94689"/>
  </p:normalViewPr>
  <p:slideViewPr>
    <p:cSldViewPr snapToGrid="0" snapToObjects="1">
      <p:cViewPr varScale="1">
        <p:scale>
          <a:sx n="66" d="100"/>
          <a:sy n="66" d="100"/>
        </p:scale>
        <p:origin x="-624" y="-51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1-01T23:03:56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27594 8721 148 0,'0'0'57'0,"0"3"-44"0,0 0 27 0,0 0 11 0,0-3 1 0,0 7 2 15,0-1-6-15,0 0-3 16,0 0-24-16,0 1 5 0,0 2 4 0,7 0-5 16,-3 1-2-16,-1-1-7 15,1 4 0-15,-4-1-3 16,7 4 2-16,-7 3-4 16,7 3-1-16,-3 3-4 15,-4 3-1 1,7 3 1-16,-7 1 1 0,7 2-1 15,-4-2-1-15,-3-1-3 16,7 0 1-16,-7-6 0 16,7 4 3-16,-3-7-3 15,-1 0 0-15,1-4 1 16,-4 1 2-16,0-3-3 16,0-7-2-16,0 1 0 15,0-1-1-15,0 0 2 0,-4-2 1 16,4-1-1-16,0-3-2 15,-3 3 1-15,3-6-1 16,0 7 0-16,-4-4 2 16,4-3-3-16,0 0 0 15,-7 0 1-15,0 0 0 16,-3-3-3-16,3 0 2 16,3-4 1-16,-3-2 2 15,0-1-1-15,-4-2 2 16,4-4 0-16,0 7 1 15,-3-7 0-15,3 0 0 16,3 1-2-16,-3-1 1 16,7 0-2-16,-7-2 2 0,7 8 0 15,-7-2 1-15,7 2-5 16,0 1 1-16,0 3 0 16,0-1 0-16,0 4 2 15,0 0 1-15,0 3-1 16,0 0-2-16,0 6 1 15,0 1-1-15,0 2 0 16,0 0 2-16,7 1-1 16,-7 9-1-16,7-4 1 15,0 1-1-15,-3-3 0 16,3 5 0-16,0 1 0 16,-4-3 0-16,4 3 2 15,7-4 1-15,-3 1-1 0,0-3-2 16,-4-4 5-1,3-3 4-15,-3-3 1 0,7-3 2 16,-3-3-2-16,7-3 1 16,-1-7-4-16,8 1-2 15,3-1-2-15,4-2-3 16,-4 5 1-16,-3-2-1 16,0-1 0-16,-1 4 0 15,-6-1-3-15,7 1 2 16,-8 0-10-16,-6-1-5 15,6 4-17-15,-10 0-4 16,8-1-31-16,-12-2-14 16,4-1-71-16,-7 1-32 0,-7-7 47 15</inkml:trace>
  <inkml:trace contextRef="#ctx0" brushRef="#br0" timeOffset="1944.21">26000 11637 192 0,'3'0'71'0,"-3"0"-55"0,0 0 17 16,0 0 7-16,0 0 1 0,0 0 3 15,0 6-7-15,0 0 0 16,-3-2-21-16,-1-1 2 0,-3 0 2 15,-3 0-7-15,-5 0 0 16,-2 3-3-16,-4 1-1 16,-1 2-1-16,-6-3 0 15,0 1-4-15,0-4-3 0,0 3 2 16,-4-3 2-16,0 0-2 16,-7-3 0-16,0 0 1 15,1 0 2-15,-5 0-3 16,5-3 0-16,-1 0-3 15,3 3-1-15,5 0 3 16,-1-3 1-16,7 3-1 16,1 0 1-16,2 0-2 15,5 3-1-15,-1 0 1 16,4 3-1-16,3 1 2 16,1-1 1-16,-4-3-1 15,7-3-2-15,0 6 1 16,0-3 1-16,0-3-1 15,-4 0-1-15,0 0 1 0,1 0 1 16,-1 0-1-16,1 0-1 16,-1 0-2-16,0 0 1 15,1 0 1-15,3 0 0 16,0 0 0-16,3 0 2 16,1 0 5-16,3-3 6 15,3-3-1-15,1 6 3 16,3-9-8-16,0 6-2 15,0-1-1-15,3-2 2 16,1 3-1-16,0-3 0 16,3 3 3-16,0-4 3 15,4 4-4-15,-1 0 1 16,11-3-3-16,1 3 2 16,2-1-4-16,8-2-2 0,3 0 0 15,-3-3 1 1,0-1 1-16,-4-6 3 0,1 7-5 15,-8 0-3-15,-3-1 1 16,-4 1 0-16,-4 3 1 16,-3-1 0-16,-3 4 0 15,-4 0 0-15,0 3 0 16,-3 3 0-16,-4 3-3 16,-4 1 2-16,-3 2-1 15,-3 1 0-15,-5 2 0 16,-2-3 0-16,-1 7 4 15,-3-3 1-15,3 2-4 16,1 1-1-16,-1 0 1 16,4-4 2-16,3 4-2 0,1-4 0 15,3-2 3-15,7 9 1 16,3-4-1-16,1 1-2 16,3 3 1-16,3 0-1 15,5-1 2-15,-1 8 1 16,3-8-1-16,1 4-2 15,3-6 1-15,-3 3-1 16,-1-10-3-16,1 4 2 16,-4-10-4-16,0-3 1 15,-3 9-16-15,-4-9-4 16,0 0-26-16,-4 0-10 16,1-9-52-16,-4 9-23 15,-7-3-15-15</inkml:trace>
  <inkml:trace contextRef="#ctx0" brushRef="#br0" timeOffset="3461.02">21904 11135 104 0,'4'-3'41'0,"-1"3"-32"0,1 0 13 16,-4 0 3-16,3 0 4 0,1 0 2 16,-1-3 1-16,1 0 0 15,-1 0-17-15,1-4 6 0,-1 7 6 16,1-9-2-16,-4 6 0 15,0-3 0-15,0-4-1 16,0-2-5-16,-4-4-1 16,1-6-2-16,-4-6 0 15,0-4 5-15,-4-2 3 16,0-7-10-16,-3 4-5 16,0-1-4-16,0 0 1 15,0 1-3-15,0-4 0 16,0 0-1-16,0 3 1 15,3 1 2-15,0-1 4 0,4 7-4 16,0 0-1-16,0 2-2 16,4 4 1-16,-1 0-4 15,-3 3 0-15,0 3 1 16,4 1 2-16,-4 2-3 16,0 0 0-16,3 4 3 15,0-1 1-15,4 4 1 16,0 2 0-16,0 1 4 15,4 3 5-15,0 3-3 16,3 3 0-16,0 3-4 16,3 4-1-16,4-1-1 15,0 4 2-15,1-4-3 0,-1 10 0 16,3-3-3-16,-3 3-1 16,1-1 3-16,2 1 3 15,1-3-4-15,-4 3-1 16,4-1 0-16,-1 4 0 15,1-3 0-15,-1-3 2 16,5 0-1-16,-5-1-1 16,1 1 1-16,0-4-1 15,-4-2-3-15,0-1 2 16,-4 4 1-16,-3-7 0 16,0 0-3-16,1-3 2 15,-5 1 1-15,1-4 0 16,-4-4-3-16,0-2 0 0,-4-6-1 15,-3-7 0-15,-4 0 3 16,1-6 2-16,-4 0-2 16,0-3 0-16,-4-1-1 15,0 1 0-15,1 6 2 16,-1 0 2-16,0 4 1 16,4-1 1-16,0 3-5 15,0 3-1-15,0 4-2 16,0 0 3-16,0-1 0 15,-4 4 1-15,4 0 0 16,-4 3 2-16,1-1-1 16,3 1-1-16,-1 3-2 15,1 0 1-15,0 3-1 0,0 4 0 16,4-1 4-16,-1 3 1 16,0 10 1-16,-3 0 2 15,4 9-5-15,-4 10-1 16,3 3 0-16,0 3 0 15,1-4-3-15,-1-2 0 16,4 0 4-16,0-4 1 16,-3-3-7-16,3 1-2 15,-1-10-5-15,1 3-3 16,0-6-9-16,-3-4-3 16,3-5-20-16,0-4-8 15,0-6-42-15,0-3-17 16,-1-3-11-16</inkml:trace>
  <inkml:trace contextRef="#ctx0" brushRef="#br0" timeOffset="5827.72">21766 7188 124 0,'4'-4'46'0,"-4"4"-35"0,3 0 25 0,-3 0 9 16,4 0-5-16,-1 0 0 15,1-3-6-15,0-3 1 16,-1 3-19-16,1 0 6 0,-1-3 5 16,4-1-4-16,0 1 1 15,0-3-2-15,0-1 1 16,0 1-2-16,0-7-1 15,4 7-4-15,-4-10-2 16,4 6-4-16,-1-6-1 16,1-2-1-16,3-1 0 0,4-10-4 15,-1 10-1-15,1-3 1 16,0 0 0-16,-1 3-2 16,1 0 1-1,-1 0-2-15,1 0 2 0,0 0-2 16,3 0 2-16,0 4-2 15,0-1 2-15,0 0-2 16,1 0 2-16,-5 4-2 16,1-1 2-16,-1 0-2 15,1 4-1-15,0 2 1 16,-4-2 1-16,0-4 1 16,0 7 1-16,-3-1-2 0,-1-2-2 15,1 2-2-15,-4 4-1 16,0 0 4-16,0-1 1 15,0 1-3-15,0 3-1 16,-3-3-2-16,-1 6 3 16,-3 0 0-16,0 0 1 15,0 0 0-15,0 0 0 16,-3 6 0-16,-1-3 2 16,-3 3-3-16,0 1-2 15,0-1 2-15,-4 6 0 16,-3-5 1-16,0 2 2 15,-4 1-3-15,-3-1-2 16,0 0 4-16,-4 4 1 16,-3-4-3-16,0-2 1 15,0-1 0-15,3 0 0 0,0 4 0 16,4-4 0-16,4 0 0 16,-1 0 2-16,4 1-1 15,3-4-1-15,1 0 1 16,3 0-1-16,3 0 0 15,4-3 2-15,0 0 1 16,4-3 1-16,3 0-5 16,3-3 1-16,1-4-2 15,3-5 0-15,7-1 2 16,0 0 0-16,4-3-3 16,0 1 2-16,-1-1 3 0,1 12 3 15,0-5-2-15,-4 6-2 16,0-7 0-16,0 10-1 15,-3-3 0-15,0-1 0 16,-4 7 0-16,0-6 0 16,-4 6-3-16,1 0 0 15,0 0 2-15,-4 0 0 16,0 0 1-16,-4 6 2 16,1-6-1-16,-1 7 2 15,1-4-2-15,-4 3-1 16,0 0-2-16,0 4-1 15,-4 2 2-15,1-2 2 16,-4 15 2-16,0-6 1 16,0 9-5-16,-1-6 1 0,1 6-2 15,0-6 0-15,0 3 0 16,0-3-2-16,0-3-8 16,4 0-3-16,-1-4-16 15,1 1-8-15,-1-7-37 16,1 1-16-16,-1-4-57 15</inkml:trace>
  <inkml:trace contextRef="#ctx0" brushRef="#br0" timeOffset="8062.85">25404 5698 176 0,'3'-19'68'0,"1"19"-52"0,-1-3 12 0,-3 3 5 0,4-6 3 15,-1 6 3-15,1-9-6 16,-1 9-3-16,4 0-16 15,0 0 2-15,0 0 2 0,4 9-2 16,3-3 3-16,4-3 1 16,-1 7 0-16,5-1-9 15,2 4-2-15,1-7-1 16,0 3 0-16,-1 4-4 16,1 3-3-16,3-4 0 15,0 1-1-15,4-7 0 16,0 10 2-16,0-4-3 15,-1-2 0-15,1-1-1 16,-4 4 0-16,1-4 4 16,-1-3 1-16,-3 1-1 0,-1-1-2 15,-3 0 1 1,1-3-1-16,-5 0 0 0,1 0 0 16,-4-3 0-16,0 0 2 15,0 0-3-15,-3 0 0 16,-1 0 1-16,1 0 0 15,0 0 0-15,-4 0 0 16,0 0 0-16,0 0 0 16,0 0 0-16,-4 0 2 15,1-3-1-15,-1 0 2 16,1-3-2-16,-4 0-1 16,0-4 1-16,0-2-1 0,-4-4 0 15,-3-3 2 1,0 0-1-16,0 1-1 0,-3-4-2 15,-1 0 1 1,-3 0 1-16,-4 0 0 0,1-6 0 16,-1 9 0-1,0 0 0-15,1 3 0 0,3 4 0 16,-1 2 2-16,5-2 1 16,3 2 1-16,0 10-2 15,3 0 1-15,4 0 0 16,0 0 1-16,4 10 0 15,3 2 0-15,3 4-2 16,1 3-2-16,3 3-2 16,0 3 1-16,4 3 1 0,0-3 0 15,-1 3 0-15,-3-3 0 16,4 4 0-16,-4-1 0 16,0 0 0-16,-3-3 0 15,-4-3-3-15,0 0 2 16,0-3-1-16,-7 0 0 15,0 0 2-15,-4-1 2 16,-3 1-3-16,-3 0 0 16,-8-3-1-16,-7 2 0 15,-3 8 2-15,-7-8 2 16,0 1-1-16,-1 0-1 16,1-3 1-16,3-7-1 15,4 10-33-15,3-3-13 16,4-4-125-16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02T21:23:48.0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22243 12001 140 0,'3'-7'52'0,"-3"7"-41"0,4 0 11 0,-4 0 1 15,0 0 2-15,0 0 2 16,0 0-1-16,0 0 1 16,0 0-15-16,0 0 0 0,0 0 1 15,0 0-1-15,0 0 3 16,0 0 5-16,0 0 2 0,0 0 0 15,0 0-2-15,0 0 1 16,0 0-1-16,-7 7-7 16,0-7-3-16,3 0-1 15,-7 0-1-15,4 0-2 16,0-7 1-16,-3 7 0 16,-1-3 1-16,1-3-2 15,-1 3 1-15,0-4 2 16,1 1 2-16,-1 0-1 15,1 0-1-15,-1-4-3 16,1 1-1-16,-1-1-1 16,4 1 2-16,0 0-3 15,-4-4 0-15,1 1-1 0,3-4 1 16,0 6-2-16,-1 1-1 16,1 0 1-16,0-1-1 15,0 1 0-15,4-1 0 16,-8-2 0-16,4-1 2 15,0 1-1-15,0-1-1 16,4 1 1-16,-1-4 1 16,0 4-1-16,1-1-1 15,-1 0 1-15,4-2 1 16,-3 5-1-16,-1 1 2 16,1 0-4-16,3-1-2 15,0 1 2-15,0-1 2 16,0 1 0-16,0 0-1 15,0-7 1-15,0 13-1 0,0-7 0 16,0 4 0-16,0 0 0 16,0-1 2-16,0 1-3 15,0 0 0-15,0 3 1 16,0 0 2-16,-4 0-3 16,4-4 0-16,0 7 1 15,0-3 2-15,0 3-1 16,0 0 2-16,0 0-4 15,0 0-2-15,0 0 4 16,0 0 1-16,0 0 0 16,0 3-2-16,0-3-2 15,0 0 1-15,4 7 1 0,-1-4 0 16,-3 0 0-16,4-3 2 16,-1 3-1-16,1 0-1 15,-1 0 1-15,1 0-1 16,0 0 0-16,-1 1 2 15,1-1-1-15,-1-3-1 16,4 6 1-16,0-3-1 16,-3 0 0-16,3 0 2 15,0 1-1-15,0-1 2 16,0 0 0-16,0-3 3 16,0 9 1-16,0-2 1 15,4-4-4-15,-1 3-3 16,1-3 2-16,-4 3 0 15,0-3 1-15,0-3 0 0,0 7-5 16,0-4 1-16,-3-3-2 16,-1 6 0-16,1-6 0 15,-4 3 0-15,0-3 0 16,0 0 0-16,0 0 2 16,-4-3 2-16,-3-3-3 15,0 6-2-15,0-10 2 16,-4 7 2-16,1-6-2 15,-1 0 0-15,-3-7-1 16,0 13 0-16,0-7 2 16,0 4 0-16,0 0 0 15,3 3 0-15,1 3 0 16,-1 0 0-16,0 0 2 0,4 0 3 16,0 3-4-16,0-3-1 15,4 6 0-15,-1-3 2 16,4-3-3-16,-3 3-2 15,3-3 2-15,-4 7 0 16,1-4 1-16,-1 0 2 16,1 6-1-16,-1-2-1 15,1-4 1-15,-1 6-1 16,0 0 0-16,1-2 0 16,-4 2 0-16,0 1 0 15,3 2 0-15,-3 1 2 16,-3 5-3-16,6-5 0 15,-3 3-1-15,4-7 0 0,-8 7 2 16,4-4 0-16,3 1 0 16,-3-1 0-16,0 1-5 15,4-4-1-15,-1 1-11 16,-3-1-3-16,4-3-34 16,-1-2-15-16,1-4-79 15,3 0-65 1,0 0 83-16</inkml:trace>
  <inkml:trace contextRef="#ctx0" brushRef="#br0" timeOffset="13320.1">21646 8363 156 0,'0'0'60'0,"-3"-3"-47"0,-1 0 19 0,4 3 5 16,-3-3-2-16,-1 0 4 16,1 0-10-16,3 0-3 15,0-1-15-15,0 1 2 0,0 0 1 16,0 0-1-16,0-3 0 15,0 3-7-15,0-4-2 16,3 1-2-16,1 0 1 0,-1 0 2 16,-3-4 2-16,4 1 1 15,-1-1 0-15,1 1 4 16,0 0 3-16,-1-1-2 16,1 1 0-16,-1-1-5 15,1 1-3-15,-1-1 2 16,1-2 2-16,-1-1-2 15,1 1-2-15,3-1-2 16,0-2-3-16,0 2 1 16,-4-3-1-16,4-2 2 15,1-1 1-15,-1 0-1 16,-4 0-2-16,4 3 3 16,0 1 0-16,-3 2-1 0,3-2 1 15,0-1 0-15,0 3 1 16,0 1-2-16,4-4-2 15,-1 4 1-15,1-1 1 16,-1-3-3-16,1 4 0 16,-1-4 1-16,-2 1 0 15,-1 2 0-15,3 0 0 16,1 1 0-16,-4-1 2 16,3 4-3-16,-3-4 0 15,4 4 1-15,0 0 2 16,-1-1-1-16,1 1-1 15,-1 2-2-15,1-2 1 16,0 0 3-16,3-1 1 16,-4 1-4-16,4-1 1 0,-3 1 0 15,-1 3 0-15,5-4-3 16,-5 1 2-16,4 0 1 16,0-1 2-16,1 7-1 15,-1-6-1-15,0-1 1 16,0 1-1-16,0-1 0 15,0 1 0-15,0 0 0 16,0-1 0-16,0 4 2 16,1 0 1-16,-5-1-1 15,1 1-2-15,-1 0-2 16,1 0 1-16,-1-4-1 16,1 7 0-16,-4-3 4 15,4 6 1-15,-4-3-1 0,0-4-2 16,0 4 1-16,0-3 1 15,0 6 1-15,0-3 1 16,-3-3-2-16,-1 6-2 16,1-4 1-16,-1 4-1 15,1 0 0-15,-4 0 0 16,0 0 0-16,0 0 0 16,0 0-3-16,0 0 2 15,-7 0 1-15,0 0 2 16,-1 0-3-16,1-3 0 15,-3 0 1-15,-1 0 0 16,1-3-3-16,-1-1 2 0,0 4 1 16,1-3 2-1,-1 0-1-15,1 3 2 0,-1-1-2 16,4 1-1-16,0 0 1 16,0 0-1-16,0 3 0 15,7 0 2-15,0 0-1 16,0 0 2-16,0 0-2 15,3 3 2-15,1 3-2 16,3-2 2-16,0-1-2 16,0 3-1-16,4 0 1 15,-1-3-1-15,4 4 0 16,1-1 0-16,-1-3 0 16,0 3 0-16,0-2-3 0,0-4 2 15,0 6 1 1,0-6 0-16,0 0 0 0,-3 0 0 15,-4 0-3-15,4 0 2 16,-4 3 1-16,-4-3 0 16,1 6-3-16,-1-3 2 15,-3 7 1-15,-3-1 2 16,-4 1-3-16,0 2-2 16,-4 4-1-16,0-1 3 15,-3 4 0-15,0 3 3 16,0 0 1-16,0-3 1 15,-4 6-5-15,4-6 1 16,0 0 2-16,0-4 1 16,3 1-4-16,1-3 1 0,3-4-16 15,3-9-6-15,4 0-60 16,0-9-26-16,0-4-48 16</inkml:trace>
  <inkml:trace contextRef="#ctx0" brushRef="#br0" timeOffset="30901.18">25629 6664 196 0,'4'0'74'0,"-4"0"-58"0,3-3 18 15,-3 3 6-15,0-3-6 16,0 0 1-16,4-1-7 15,-1 1 0-15,1-3-16 16,-1 0 2-16,1-1 0 0,0 4-3 16,-1-3 1-16,1 0-1 15,-1-4 3-15,4 7-1 0,0-3 2 16,0-3-4-16,0-1-1 16,0 1-2-16,0-1 2 15,4 1-1-15,3 0 0 16,0-1-3-16,0 1 1 15,4 2-2-15,0 1 0 16,3 0-1-16,0-3 0 16,4 2-2-16,-1 1 1 15,1-3-2-15,0 5 2 16,-1-2 0-16,1 3 1 16,0-3-2-16,-4 6 1 15,0-3-2-15,0-4 2 16,1 7-2-16,-5 0-1 15,1 0 1-15,-1 0 1 16,1 0-1-16,0 7-1 16,3-4-2-16,0 6 1 15,-3-3 1-15,-1 4 0 0,4-7 0 16,-3 10 0-16,3-4-3 16,-3 0 2-16,0 1 1 15,-1-1 2-15,1 1-3 16,-1-1 0-16,1 3 1 15,0 1 2-15,-1 0-3 16,1 2-2-16,0 1 2 16,3 0 2-16,-4-1-2 15,1 1 0-15,-4 0 1 16,0-4 2-16,0 7-6 0,1-3 1 16,-1 2-1-16,0-2 2 15,-4 3 1-15,1 0 1 16,0 0-3-16,-1-1 2 15,4 1 1-15,0 0 2 16,-3 3-1-16,0-6-1 16,-1-1 1-16,1-2-1 15,-1-1-3-15,1-2 2 16,-4-1 1-16,0-2 0 16,-4-4-3-16,1 3 2 15,0-3 1-15,-4-3 0 16,0 0 0-16,0 0 0 15,0 0 0-15,0 0 0 16,0 0-3-16,0 0 2 16,-8 0-1-16,5 0 0 15,-4-3 4-15,0-3 1 0,0 6-4 16,0-3 1-16,3-4 0 16,-3 7 2-16,0-3-3 15,0-3 0-15,0-4 1 16,0 4 0-16,3 0 0 15,-3-4 0-15,0 1-3 16,0 0 2-16,0-1 1 16,-3-5 2-1,-1 5-1 1,0-2-1-16,1 9 1 0,-1-4-1 16,1 4 0-16,3-3 0 15,-4 6 0-15,0 6 2 16,4-3-1-16,-3 4 2 15,3-4-2-15,0 6-1 16,0-3-2-16,3 1 1 16,1 2 1-16,3-9 2 15,0 6-3-15,0 1 0 16,0-7 3-16,0 0 1 16,3 3-4-16,1 0 1 15,-1-3 2-15,1 0 1 16,-1 0-4-16,1 3 1 15,-1 0 0-15,1-3 2 16,-1 0-3-16,1 3 0 16,-1-3 1-16,1 0 0 0,-4 0-3 15,0 0 2-15,0 0 1 16,0 0 0-16,0 0 0 16,0 0 0-16,0-3 0 15,0 3 2-15,0-3-1 16,0 0-1-16,0 0-2 15,0 0 1-15,0-1 1 16,0 1 2-16,0 0-3 16,0 0 0-16,0 0 1 15,0-3 0-15,0 2 2 16,3 1 1-16,-3 0-4 16,4 0 1-16,0 3 0 0,-1 0 0 15,1 0 0-15,-1 0 0 16,-3 0 0-16,4 3 0 15,-1 0 0-15,1-3 2 16,-1 3-1-16,1-3-1 16,-1 4 1-16,1 2-1 15,-1-3-3-15,1 0 2 16,-1 0 1-16,1 0 2 16,-1 1-1-16,1-1-1 15,-1 0 1-15,1 0 1 16,3 0 1-16,-3 0 1 15,-1-3-5-15,4 3 1 16,-3-3 0-16,-1 0 0 16,1 0 0-16,-1-3 2 0,1 0-1 15,-1 0-1-15,1 0 1 16,-4 0 1-16,3 0 1 16,1-1 3-16,-1 1-3 15,1 0-2-15,-4 0 0 16,4 3-1-16,-1 0 0 15,1 0 0-15,-4 0 0 16,3 0 0-16,1 0 0 16,-1 0 0-16,1 0 0 15,-1 0 0-15,1 3-3 16,-1 0 2-16,1 0 1 16,-1 1 2-16,1-4-1 0,-1 3 2 15,1 0-4 1,-1-3 0-16,1 0 1 0,-4 0 0 15,0-3 0-15,3-4 2 16,1 1 1-16,0-6 1 16,-1-1 2-16,4-6 1 15,0 0-3-15,0 1-3 16,0-4 2-16,0 0 2 16,0-3-4-16,0 3-1 15,1-3 0-15,-1 9 2 16,-4 0-1-16,1 1-1 15,-1 2-2-15,1 4 1 16,-4 5-1-16,0 4 0 16,-7 10 0-16,-4 6 0 15,-3 6 0-15,-4 3 0 0,1 3 0 16,-5 0 0-16,5 0 0 16,3 0-2-16,0 1 5 15,0-7 1-15,3 6 0 16,4-9-2-16,0-1 1 15,3-2 1-15,1 0-1 16,-1-7-1-16,1 7 1 16,-1-7-1-16,4 1 0 15,-3-1 0-15,3-3-3 16,0 1 2-16,-4-4 1 16,4 0 0-16,0-3 0 15,0 0 0-15,-3 0-3 0,-1 0 0 16,-3-3 2-1,0 0 0-15,0 0 1 0,0-4 0 16,0 1-3-16,0 0 0 16,-4-1 2-16,1-2 2 15,-1 6 0-15,0-6 2 16,1 2-4-16,-1-2-2 16,1 6 2-16,-1-4 2 15,0 4-7-15,1 3-3 16,3 0-9-16,-4 0-3 15,1 3-14-15,3 4-2 16,0 2-49-16,-4-6-20 16,4 7-37-1</inkml:trace>
  <inkml:trace contextRef="#ctx0" brushRef="#br0" timeOffset="37731.58">28339 9778 156 0,'0'0'57'16,"0"0"-44"-16,0 0 16 0,0 0 6 0,0 0-4 16,0 0-1-16,0 0-5 15,0 0-4-15,0 3-11 16,0 3-4-16,0 0 0 0,0-3 1 15,0 7 3-15,7-1-1 16,-7-3 2-16,7 7-2 16,-4-1 0-16,-3-2 1 15,7 6 4-15,0-4-6 16,-3 7 0-16,3-3-4 16,-7 6-3-16,7-4 0 15,-7 1 1-15,7 0-1 16,-3 0-1-16,-4 3 3 0,0-3 0 15,0-1-1-15,0 1 1 16,0 3-2-16,0 0 2 16,-4-3-4-16,-3-3 0 15,7 12 3-15,-7-9 3 16,7 6-4-16,-4-6-1 16,4 2 2-16,-3 1 1 15,-1-3-1-15,-3 6 1 16,4-3-2-16,-4 0-1 15,0 0 1-15,0-6-1 16,0 3 0-16,0-1 2 16,-1-2 1-16,1-3 1 15,0-1 2-15,0-2 1 0,0-1-3 16,4-3-3-16,-1 1 4 16,1-4 1-16,3-3 0 15,-4 6 1-15,4-6-2 16,0 3 0-16,0 0-3 15,0-3 1-15,0 0-2 16,0 7 2-16,0-4-2 16,4-3 2-16,-1 6 0 15,-3-6 3-15,0 0-5 16,0 0-1-16,0 0 0 16,0 0 2-16,0-6-1 15,0 6-1-15,-3-10 1 16,3 7-1-16,-4-6 2 0,1-4 1 15,-1-3-1-15,-3-2-2 16,0-1 1-16,0-3-1 16,0 3 0-16,0-3 2 15,0 3-3-15,-4 4-2 16,4 2 4-16,0 1 1 16,7-1 0-16,-7 4 1 15,7 5-2-15,0-2-1 16,-4 6 1-16,4 0-1 15,0 0 0-15,0 0 2 16,0 0-1-16,0 0-1 16,0 0 1-16,0 6 1 15,0-2-1-15,4 5-1 16,-4-3 1-16,4 4 1 0,3-1-1 16,0 1 2-16,0 2-2 15,0 1-1-15,0-1 1 16,0 1-1-16,0-1-3 15,-4-2 2-15,5-1 1 16,-1 0 0-16,0 4 4 16,0-7 2-16,0-3 4 15,0 1 1-15,3-4-1 16,1 0-1-16,3-4 1 16,4 1 1-16,-1-3-3 15,1 0-3-15,0-4-2 16,-1 1 0-16,1 0-2 15,0-1 2-15,-1 1-4 0,-3 2 0 16,0 1 1-16,-3 0 2 16,0 3-6-16,-1-4 1 15,-3 1-1-15,0 3-1 16,0 0-16-16,0 0-7 16,-3 0-29-16,-4 3-12 15,-4 6-60-15,-6 10-25 16,-4 2 32-1</inkml:trace>
  <inkml:trace contextRef="#ctx0" brushRef="#br0" timeOffset="50073.14">27718 12117 156 0,'3'3'60'0,"4"-3"-47"0,-3 0 8 15,-4 0 0-15,3 0-2 16,-3 0 3-16,4 0-1 16,-1 6-1-16,5-6-10 15,-5 0 2-15,4 0 2 0,0 3 1 16,4-3 1-16,-1 0-2 15,1-3-1-15,-1-3 1 0,1 6 2 16,0-10-3-16,3 7 0 16,0-3-3-16,0 0 1 15,0-4 0-15,0 1 3 16,-3-1-3-16,3-2-1 16,0-4-4-16,0 1-1 15,0-4-1-15,-3-3 0 16,-1 0-2-16,1 0 1 15,0-3 0-15,-1 0 1 16,-3 6-2-16,0-3-2 16,0 0 1-16,-3 0-1 15,-1 3 2-15,1-3 1 16,-1 3-4-16,1 1-1 16,-1 2 1-16,1 0 0 0,0-3 1 15,-1 4 0-15,1-1 0 16,-1 0 0-16,1 7-3 15,-4-3 2-15,0-4 3 16,0 10 3-16,0-4-4 16,3 1-1-16,-3 2 2 15,0 1 1-15,0 3-4 16,0 0 1-16,4 0 0 16,-4 3 2-16,0 0-1 15,0 0 2-15,0 0-4 16,3 0 0-16,-3 0 1 15,0 0 2-15,0 3-1 0,4-3-1 16,-4 3 1-16,3-3 1 16,1 3 1-16,-4 0 1 15,3 0-2-15,1 1-2 16,-1 2 5-16,4 0 4 16,1 0-3-16,-1 1-1 15,0 2-2-15,3 1-3 16,1 2 1-16,-1-3 1 15,1 7-1-15,0-3-1 16,-1-1 1-16,-3 1-1 16,0-1 0-16,0-2 0 15,-3-1-3-15,-1-3 0 16,1 1 2-16,-4-7 0 16,0-3-2-16,0-4 0 0,-4 1-1 15,-3-3 3-15,0-7 0 16,0 3 3-16,0-2-3 15,0-4 0-15,-4 6 1 16,4-2 0-16,-3 2 0 16,-1 1 0-16,1-1 0 15,3 4 2-15,0 2-3 16,0 4 0-16,-1 0 1 16,1 3 2-16,0 0-1 15,0 0-1-15,4 0 1 16,-1 3 1-16,1 0-3 15,-4-3-2-15,3 0 4 16,-3 0 1-16,7 0 0 0,-7 3-2 16,0 1 1-16,0 2-1 15,-4 0-3-15,1 0 2 16,-4 4 1-16,0-1 0 16,-4 1 0-16,0-1 0 15,1 7 0-15,-1-7 2 16,4-3-1-16,-4 4-1 15,1-1 1-15,2 1 1 16,5 2-1-16,-1-6 2 16,4-2-4-16,0-1 0 15,4 0-6-15,-1-3 0 16,4-3-46-16,0 0-17 16,0-4-92-1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569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9394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a consumer trying to consume when the buffer is empty.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85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36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over the example of a </a:t>
            </a:r>
            <a:r>
              <a:rPr lang="en-US" dirty="0" err="1"/>
              <a:t>zemaphore</a:t>
            </a:r>
            <a:r>
              <a:rPr lang="en-US" dirty="0"/>
              <a:t>  being used as a 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673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863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 Systems </a:t>
            </a:r>
          </a:p>
          <a:p>
            <a:r>
              <a:rPr lang="en-US" sz="2400" dirty="0"/>
              <a:t>Jason Waterman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2AE1D-B303-FC45-AEFC-48A8A48CB54B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E774-0A6A-DE48-8003-48CFDEEC60C4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4EDD-940B-5946-BB8F-9E0B97816ABD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3521-3181-704C-8748-EEF28B1F6B2C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6FC3-FA30-0046-9562-D20215FCE692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0F13-A42F-134D-AE56-A4A8EED2F407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EFA6-A8AA-7341-9089-B863F9CD368D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06ED17B-B85F-0E43-90A0-9F64BDB99BE0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5D7E5F-5D71-D64E-98F9-493D2FC63289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82379DB3-4FA5-DB48-8D0C-E100FBA45774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The Producer/Consumer (Bounded-Buffer) Problem</a:t>
            </a:r>
            <a:endParaRPr lang="ko-KR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825C54-A33F-EC4D-A0C3-F71459994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54" y="3955693"/>
            <a:ext cx="4237892" cy="23273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This works for a single producer and consumer</a:t>
            </a:r>
          </a:p>
          <a:p>
            <a:r>
              <a:rPr lang="en-US" dirty="0"/>
              <a:t>What is we have multiple producers or consumers?</a:t>
            </a:r>
          </a:p>
          <a:p>
            <a:pPr lvl="1"/>
            <a:r>
              <a:rPr lang="en-US" dirty="0"/>
              <a:t>We have a race condition</a:t>
            </a:r>
          </a:p>
          <a:p>
            <a:pPr lvl="1"/>
            <a:r>
              <a:rPr lang="en-US" dirty="0"/>
              <a:t>Need to add mutual exclusion for the calls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put()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get()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3C59A-3A42-A540-91CF-01426F4E6DF1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0954" y="916098"/>
            <a:ext cx="3697111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buffer[MAX];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fill =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use =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put(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   buffer[fill] = value; 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   fill = (fill +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MAX;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}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get()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buffer[use];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   use = (use +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% MAX;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   </a:t>
            </a:r>
            <a:r>
              <a:rPr lang="en-US" altLang="ko-KR" sz="13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49367" y="916098"/>
            <a:ext cx="4349139" cy="52937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empty; /* empty slots */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full;  /* items in buffer */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*producer(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    </a:t>
            </a:r>
            <a:r>
              <a:rPr lang="en-US" altLang="ko-KR" sz="13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    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         put(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    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	}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} 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*consumer(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   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    </a:t>
            </a:r>
            <a:r>
              <a:rPr lang="en-US" altLang="ko-KR" sz="13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	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	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get(); 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	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</a:t>
            </a:r>
            <a:r>
              <a:rPr lang="en-US" altLang="ko-KR" sz="13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	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	} 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altLang="ko-KR" sz="13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3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…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(&amp;empty,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MAX); </a:t>
            </a:r>
            <a:endParaRPr lang="en-US" altLang="ko-KR" sz="13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ko-KR" sz="13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(&amp;full,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endParaRPr lang="en-US" altLang="ko-KR" sz="13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// …</a:t>
            </a:r>
          </a:p>
          <a:p>
            <a:pPr marL="228600" indent="-228600">
              <a:buFontTx/>
              <a:buAutoNum type="arabicPlain" startAt="21"/>
            </a:pPr>
            <a:r>
              <a:rPr lang="en-US" altLang="ko-KR" sz="13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xmlns="" val="1160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Solution: Adding Mutual Exclusion (Incorrectly)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F92B-0AAB-B64B-8A69-89004478F55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315988"/>
            <a:ext cx="4351867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empty;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full;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*producer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	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		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	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93596" y="1315988"/>
            <a:ext cx="471224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	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1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get();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  	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}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4842933"/>
            <a:ext cx="11274552" cy="15133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wrong with the above implementation?</a:t>
            </a:r>
          </a:p>
          <a:p>
            <a:pPr lvl="1"/>
            <a:r>
              <a:rPr lang="en-US" dirty="0"/>
              <a:t>Consider a consumer thread trying to consume when the buffer is empty</a:t>
            </a:r>
          </a:p>
          <a:p>
            <a:pPr lvl="1"/>
            <a:r>
              <a:rPr lang="en-US" dirty="0"/>
              <a:t>It will be blocked on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sem_wait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dirty="0"/>
              <a:t> but it still holds the lock</a:t>
            </a:r>
          </a:p>
          <a:p>
            <a:pPr lvl="2"/>
            <a:r>
              <a:rPr lang="en-US" dirty="0"/>
              <a:t>Deadlock!</a:t>
            </a:r>
          </a:p>
        </p:txBody>
      </p:sp>
    </p:spTree>
    <p:extLst>
      <p:ext uri="{BB962C8B-B14F-4D97-AF65-F5344CB8AC3E}">
        <p14:creationId xmlns:p14="http://schemas.microsoft.com/office/powerpoint/2010/main" xmlns="" val="99528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Working Semaphore Solution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070808"/>
            <a:ext cx="4273789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empty;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full;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*producer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	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 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		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		put(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	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		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	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DE3A-9B05-114E-AAB0-FD6B0D052EA3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87900" y="1095084"/>
            <a:ext cx="4522145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(Cont.)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*consumer(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	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  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loops;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(&amp;full); 	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   		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ko-KR" sz="1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  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get(); 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   		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altLang="ko-KR" sz="1400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(&amp;empty);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}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// …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(&amp;empty,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MAX);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(&amp;full,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altLang="ko-KR" sz="1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	// …</a:t>
            </a:r>
          </a:p>
          <a:p>
            <a:pPr marL="342900" indent="-342900">
              <a:buAutoNum type="arabicPlain" startAt="23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342900" indent="-342900">
              <a:buAutoNum type="arabicPlain" startAt="23"/>
            </a:pPr>
            <a:endParaRPr lang="en-US" altLang="ko-K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003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Reader-Writer </a:t>
            </a:r>
            <a:r>
              <a:rPr lang="en-US" altLang="ko-KR" dirty="0" smtClean="0"/>
              <a:t>Locks (RW Locks)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Imagine a number of concurrent list operations, including </a:t>
            </a:r>
            <a:r>
              <a:rPr lang="en-US" altLang="ko-KR" b="1" dirty="0"/>
              <a:t>inserts</a:t>
            </a:r>
            <a:r>
              <a:rPr lang="en-US" altLang="ko-KR" dirty="0"/>
              <a:t> and simple </a:t>
            </a:r>
            <a:r>
              <a:rPr lang="en-US" altLang="ko-KR" b="1" dirty="0"/>
              <a:t>lookups</a:t>
            </a:r>
            <a:endParaRPr lang="en-US" altLang="ko-KR" dirty="0"/>
          </a:p>
          <a:p>
            <a:pPr lvl="1"/>
            <a:r>
              <a:rPr lang="en-US" altLang="ko-KR" b="1" dirty="0"/>
              <a:t>insert</a:t>
            </a:r>
          </a:p>
          <a:p>
            <a:pPr lvl="2"/>
            <a:r>
              <a:rPr lang="en-US" altLang="ko-KR" dirty="0"/>
              <a:t>Change the state of the list</a:t>
            </a:r>
          </a:p>
          <a:p>
            <a:pPr lvl="2"/>
            <a:r>
              <a:rPr lang="en-US" altLang="ko-KR" dirty="0"/>
              <a:t>A traditional </a:t>
            </a:r>
            <a:r>
              <a:rPr lang="en-US" altLang="ko-KR" b="1" dirty="0"/>
              <a:t>critical section </a:t>
            </a:r>
            <a:r>
              <a:rPr lang="en-US" altLang="ko-KR" dirty="0"/>
              <a:t>makes sense</a:t>
            </a:r>
          </a:p>
          <a:p>
            <a:pPr lvl="1"/>
            <a:r>
              <a:rPr lang="en-US" altLang="ko-KR" b="1" dirty="0"/>
              <a:t>lookup</a:t>
            </a:r>
          </a:p>
          <a:p>
            <a:pPr lvl="2"/>
            <a:r>
              <a:rPr lang="en-US" altLang="ko-KR" dirty="0"/>
              <a:t>Simply read the data structure</a:t>
            </a:r>
          </a:p>
          <a:p>
            <a:pPr lvl="2"/>
            <a:r>
              <a:rPr lang="en-US" altLang="ko-KR" dirty="0"/>
              <a:t>As long as we can guarantee that no insert is on-going, we can allow many lookups to proceed </a:t>
            </a:r>
            <a:r>
              <a:rPr lang="en-US" altLang="ko-KR" b="1" dirty="0"/>
              <a:t>concurrently</a:t>
            </a:r>
          </a:p>
          <a:p>
            <a:pPr lvl="2"/>
            <a:endParaRPr lang="en-US" altLang="ko-KR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567608" y="5229200"/>
            <a:ext cx="669674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This special type of lock is known as a 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reader-writer lock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DB1F-ACD0-274D-A262-461216C8A5FF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601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Reader-Writer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3877733" cy="4986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Only </a:t>
            </a:r>
            <a:r>
              <a:rPr lang="en-US" altLang="ko-KR" b="1" dirty="0"/>
              <a:t>a single writer </a:t>
            </a:r>
            <a:r>
              <a:rPr lang="en-US" altLang="ko-KR" dirty="0"/>
              <a:t>can acquire the lock</a:t>
            </a:r>
          </a:p>
          <a:p>
            <a:r>
              <a:rPr lang="en-US" altLang="ko-KR" dirty="0"/>
              <a:t>Once a reader has acquired a read lock</a:t>
            </a:r>
          </a:p>
          <a:p>
            <a:pPr lvl="1"/>
            <a:r>
              <a:rPr lang="en-US" altLang="ko-KR" b="1" dirty="0"/>
              <a:t>More readers </a:t>
            </a:r>
            <a:r>
              <a:rPr lang="en-US" altLang="ko-KR" dirty="0"/>
              <a:t>will be allowed to acquire the read lock too</a:t>
            </a:r>
          </a:p>
          <a:p>
            <a:pPr lvl="1"/>
            <a:r>
              <a:rPr lang="en-US" altLang="ko-KR" dirty="0"/>
              <a:t>A writer will have to wait until all readers are finished</a:t>
            </a:r>
          </a:p>
          <a:p>
            <a:r>
              <a:rPr lang="en-US" altLang="ko-KR" dirty="0"/>
              <a:t>What about </a:t>
            </a:r>
            <a:r>
              <a:rPr lang="en-US" altLang="ko-KR" b="1" dirty="0"/>
              <a:t>fairness</a:t>
            </a:r>
            <a:r>
              <a:rPr lang="en-US" altLang="ko-KR" dirty="0"/>
              <a:t>? </a:t>
            </a:r>
          </a:p>
          <a:p>
            <a:pPr lvl="1"/>
            <a:r>
              <a:rPr lang="en-US" altLang="ko-KR" dirty="0"/>
              <a:t>It would be relatively easy for reader to starve writer</a:t>
            </a:r>
          </a:p>
          <a:p>
            <a:pPr lvl="1"/>
            <a:r>
              <a:rPr lang="en-US" altLang="ko-KR" dirty="0"/>
              <a:t>A more sophisticated scheme could prevent this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5561" y="903695"/>
            <a:ext cx="7589520" cy="55778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lock; 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binary semaphore (basic lock)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allow ONE writer or MANY readers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readers; 	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count of readers reading in critical section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rwlock_init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-&gt;readers 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-&gt;lock,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rwlock_acquire_readlock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 typeface="Wingdings" panose="05000000000000000000" pitchFamily="2" charset="2"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-&gt;readers++;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-&gt;readers ==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   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first reader acquires </a:t>
            </a:r>
            <a:r>
              <a:rPr lang="en-US" altLang="ko-KR" sz="12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rwlock_release_readlock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sem_wait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-&gt;readers--;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	</a:t>
            </a:r>
            <a:r>
              <a:rPr lang="en-US" altLang="ko-KR" sz="12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if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-&gt;readers == </a:t>
            </a:r>
            <a:r>
              <a:rPr lang="en-US" altLang="ko-KR" sz="1200" dirty="0">
                <a:solidFill>
                  <a:srgbClr val="FF000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	   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// last reader releases </a:t>
            </a:r>
            <a:r>
              <a:rPr lang="en-US" altLang="ko-KR" sz="1200" dirty="0" err="1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srgbClr val="00B0F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 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-&gt;lock);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rwlock_acquire_writelock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sem_wait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>
                <a:solidFill>
                  <a:srgbClr val="00B050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void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rwlock_release_writelock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rwlock_t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	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sem_post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(&amp;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rw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-&gt;</a:t>
            </a:r>
            <a:r>
              <a:rPr lang="en-US" altLang="ko-KR" sz="1200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writelock</a:t>
            </a: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 startAt="15"/>
            </a:pPr>
            <a:r>
              <a:rPr lang="en-US" altLang="ko-KR" sz="12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0B0E-1F27-EE4D-823F-3EDDE742C4A0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62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The Dining Philosophers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6029672" cy="4986338"/>
          </a:xfrm>
        </p:spPr>
        <p:txBody>
          <a:bodyPr/>
          <a:lstStyle/>
          <a:p>
            <a:r>
              <a:rPr lang="en-US" altLang="ko-KR" dirty="0"/>
              <a:t>Assume there are five “philosophers” sitting around a table</a:t>
            </a:r>
          </a:p>
          <a:p>
            <a:pPr lvl="1"/>
            <a:r>
              <a:rPr lang="en-US" altLang="ko-KR" dirty="0"/>
              <a:t>Between each pair of philosophers is a single </a:t>
            </a:r>
            <a:r>
              <a:rPr lang="en-US" altLang="ko-KR" dirty="0" smtClean="0"/>
              <a:t>chop stick (five </a:t>
            </a:r>
            <a:r>
              <a:rPr lang="en-US" altLang="ko-KR" dirty="0"/>
              <a:t>total)</a:t>
            </a:r>
          </a:p>
          <a:p>
            <a:pPr lvl="1"/>
            <a:r>
              <a:rPr lang="en-US" altLang="ko-KR" dirty="0"/>
              <a:t>The philosophers each have times where they think, and don’t need any </a:t>
            </a:r>
            <a:r>
              <a:rPr lang="en-US" altLang="ko-KR" dirty="0" smtClean="0"/>
              <a:t>chop sticks, </a:t>
            </a:r>
            <a:r>
              <a:rPr lang="en-US" altLang="ko-KR" dirty="0"/>
              <a:t>and times where they eat</a:t>
            </a:r>
          </a:p>
          <a:p>
            <a:pPr lvl="1"/>
            <a:r>
              <a:rPr lang="en-US" altLang="ko-KR" dirty="0"/>
              <a:t>In order to eat, a philosopher needs two </a:t>
            </a:r>
            <a:r>
              <a:rPr lang="en-US" altLang="ko-KR" dirty="0" smtClean="0"/>
              <a:t>chop sticks, </a:t>
            </a:r>
            <a:r>
              <a:rPr lang="en-US" altLang="ko-KR" dirty="0"/>
              <a:t>both the one on their left and the one on their right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077B-D6B3-824B-B79F-FCC89A7752EA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394553" y="1619891"/>
            <a:ext cx="3456384" cy="3240360"/>
            <a:chOff x="7394553" y="1619891"/>
            <a:chExt cx="3456384" cy="3240360"/>
          </a:xfrm>
        </p:grpSpPr>
        <p:sp>
          <p:nvSpPr>
            <p:cNvPr id="6" name="타원 5"/>
            <p:cNvSpPr/>
            <p:nvPr/>
          </p:nvSpPr>
          <p:spPr>
            <a:xfrm>
              <a:off x="8762705" y="1619891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98428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8" name="타원 7"/>
            <p:cNvSpPr/>
            <p:nvPr/>
          </p:nvSpPr>
          <p:spPr>
            <a:xfrm>
              <a:off x="10058849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9698809" y="4064486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0274873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8978729" y="4356195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7898609" y="4068163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7610577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타원 13"/>
            <p:cNvSpPr/>
            <p:nvPr/>
          </p:nvSpPr>
          <p:spPr>
            <a:xfrm>
              <a:off x="7394553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80426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0577" y="3523820"/>
            <a:ext cx="492850" cy="54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8729" y="4315908"/>
            <a:ext cx="492850" cy="54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74873" y="3520143"/>
            <a:ext cx="492850" cy="54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12424" y="1979931"/>
            <a:ext cx="492850" cy="54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2625" y="1979931"/>
            <a:ext cx="492850" cy="54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47702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Dining Philosophers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Key challenges</a:t>
            </a:r>
          </a:p>
          <a:p>
            <a:pPr lvl="1"/>
            <a:r>
              <a:rPr lang="en-US" altLang="ko-KR" dirty="0"/>
              <a:t>There </a:t>
            </a:r>
            <a:r>
              <a:rPr lang="en-US" altLang="ko-KR" dirty="0" smtClean="0"/>
              <a:t>must be </a:t>
            </a:r>
            <a:r>
              <a:rPr lang="en-US" altLang="ko-KR" b="1" dirty="0"/>
              <a:t>no deadlock</a:t>
            </a:r>
            <a:endParaRPr lang="en-US" altLang="ko-KR" dirty="0"/>
          </a:p>
          <a:p>
            <a:pPr lvl="1"/>
            <a:r>
              <a:rPr lang="en-US" altLang="ko-KR" b="1" dirty="0"/>
              <a:t>No</a:t>
            </a:r>
            <a:r>
              <a:rPr lang="en-US" altLang="ko-KR" dirty="0"/>
              <a:t> philosopher </a:t>
            </a:r>
            <a:r>
              <a:rPr lang="en-US" altLang="ko-KR" b="1" dirty="0"/>
              <a:t>starves</a:t>
            </a:r>
            <a:r>
              <a:rPr lang="en-US" altLang="ko-KR" dirty="0"/>
              <a:t> and never gets to eat</a:t>
            </a:r>
          </a:p>
          <a:p>
            <a:pPr lvl="1"/>
            <a:r>
              <a:rPr lang="en-US" altLang="ko-KR" b="1" dirty="0"/>
              <a:t>Concurrency</a:t>
            </a:r>
            <a:r>
              <a:rPr lang="en-US" altLang="ko-KR" dirty="0"/>
              <a:t> is high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Philosopher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ko-KR" dirty="0"/>
              <a:t> wishes to refer to the </a:t>
            </a:r>
            <a:r>
              <a:rPr lang="en-US" altLang="ko-KR" dirty="0">
                <a:solidFill>
                  <a:schemeClr val="bg2">
                    <a:lumMod val="75000"/>
                  </a:schemeClr>
                </a:solidFill>
              </a:rPr>
              <a:t>fork</a:t>
            </a:r>
            <a:r>
              <a:rPr lang="en-US" altLang="ko-KR" dirty="0"/>
              <a:t> </a:t>
            </a:r>
            <a:r>
              <a:rPr lang="en-US" altLang="ko-KR" dirty="0" smtClean="0"/>
              <a:t>chopstick on </a:t>
            </a:r>
            <a:r>
              <a:rPr lang="en-US" altLang="ko-KR" dirty="0"/>
              <a:t>their left </a:t>
            </a:r>
            <a:r>
              <a:rPr lang="en-US" altLang="ko-KR" dirty="0">
                <a:sym typeface="Wingdings" panose="05000000000000000000" pitchFamily="2" charset="2"/>
              </a:rPr>
              <a:t> call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left(p)</a:t>
            </a:r>
            <a:endParaRPr lang="en-US" altLang="ko-KR" dirty="0"/>
          </a:p>
          <a:p>
            <a:pPr lvl="1"/>
            <a:r>
              <a:rPr lang="en-US" altLang="ko-KR" dirty="0"/>
              <a:t>Philosopher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ko-KR" dirty="0"/>
              <a:t> wishes to refer to the </a:t>
            </a:r>
            <a:r>
              <a:rPr lang="en-US" altLang="ko-KR" dirty="0">
                <a:solidFill>
                  <a:schemeClr val="bg2">
                    <a:lumMod val="75000"/>
                  </a:schemeClr>
                </a:solidFill>
              </a:rPr>
              <a:t>fork</a:t>
            </a:r>
            <a:r>
              <a:rPr lang="en-US" altLang="ko-KR" dirty="0"/>
              <a:t> </a:t>
            </a:r>
            <a:r>
              <a:rPr lang="en-US" altLang="ko-KR" dirty="0" smtClean="0"/>
              <a:t>chopstick on </a:t>
            </a:r>
            <a:r>
              <a:rPr lang="en-US" altLang="ko-KR" dirty="0"/>
              <a:t>their right </a:t>
            </a:r>
            <a:r>
              <a:rPr lang="en-US" altLang="ko-KR" dirty="0">
                <a:sym typeface="Wingdings" panose="05000000000000000000" pitchFamily="2" charset="2"/>
              </a:rPr>
              <a:t> call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right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790674" y="2960944"/>
            <a:ext cx="3168352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300" dirty="0">
                <a:solidFill>
                  <a:srgbClr val="F79646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think();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getforks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eat();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putforks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63083" y="2957942"/>
            <a:ext cx="338437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52000" rtlCol="0">
            <a:spAutoFit/>
          </a:bodyPr>
          <a:lstStyle/>
          <a:p>
            <a:r>
              <a:rPr lang="en-US" altLang="ko-KR" sz="13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helper functions</a:t>
            </a:r>
          </a:p>
          <a:p>
            <a:r>
              <a:rPr lang="en-US" altLang="ko-KR" sz="13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left(</a:t>
            </a:r>
            <a:r>
              <a:rPr lang="en-US" altLang="ko-KR" sz="13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p) { </a:t>
            </a:r>
            <a:r>
              <a:rPr lang="en-US" altLang="ko-KR" sz="13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p; }</a:t>
            </a:r>
          </a:p>
          <a:p>
            <a:endParaRPr lang="en-US" altLang="ko-KR" sz="13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3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right(</a:t>
            </a:r>
            <a:r>
              <a:rPr lang="en-US" altLang="ko-KR" sz="13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p) {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300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(p +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% </a:t>
            </a:r>
            <a:r>
              <a:rPr lang="en-US" altLang="ko-KR" sz="13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3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56707" y="4253607"/>
            <a:ext cx="2836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Basic loop of each philosopher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47730" y="4323617"/>
            <a:ext cx="1611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Helper functions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D874-6DB9-1344-A6F4-3E14A10A4B13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8CECBAE2-1646-044B-AD75-B433A984E4A1}"/>
              </a:ext>
            </a:extLst>
          </p:cNvPr>
          <p:cNvGrpSpPr/>
          <p:nvPr/>
        </p:nvGrpSpPr>
        <p:grpSpPr>
          <a:xfrm>
            <a:off x="8316760" y="915990"/>
            <a:ext cx="1840740" cy="1659851"/>
            <a:chOff x="7394553" y="1619891"/>
            <a:chExt cx="3456384" cy="3240360"/>
          </a:xfrm>
        </p:grpSpPr>
        <p:sp>
          <p:nvSpPr>
            <p:cNvPr id="12" name="타원 5">
              <a:extLst>
                <a:ext uri="{FF2B5EF4-FFF2-40B4-BE49-F238E27FC236}">
                  <a16:creationId xmlns:a16="http://schemas.microsoft.com/office/drawing/2014/main" xmlns="" id="{9F0F2CC0-822D-D948-8C05-469B93933BDE}"/>
                </a:ext>
              </a:extLst>
            </p:cNvPr>
            <p:cNvSpPr/>
            <p:nvPr/>
          </p:nvSpPr>
          <p:spPr>
            <a:xfrm>
              <a:off x="8762705" y="1619891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P1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6">
              <a:extLst>
                <a:ext uri="{FF2B5EF4-FFF2-40B4-BE49-F238E27FC236}">
                  <a16:creationId xmlns:a16="http://schemas.microsoft.com/office/drawing/2014/main" xmlns="" id="{90BDE705-00FE-5846-87F4-7F431D09D233}"/>
                </a:ext>
              </a:extLst>
            </p:cNvPr>
            <p:cNvSpPr/>
            <p:nvPr/>
          </p:nvSpPr>
          <p:spPr>
            <a:xfrm>
              <a:off x="98428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f1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타원 7">
              <a:extLst>
                <a:ext uri="{FF2B5EF4-FFF2-40B4-BE49-F238E27FC236}">
                  <a16:creationId xmlns:a16="http://schemas.microsoft.com/office/drawing/2014/main" xmlns="" id="{C3E0E3AC-9DCD-CA4F-B049-ED65AFA549CE}"/>
                </a:ext>
              </a:extLst>
            </p:cNvPr>
            <p:cNvSpPr/>
            <p:nvPr/>
          </p:nvSpPr>
          <p:spPr>
            <a:xfrm>
              <a:off x="10058849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P0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타원 8">
              <a:extLst>
                <a:ext uri="{FF2B5EF4-FFF2-40B4-BE49-F238E27FC236}">
                  <a16:creationId xmlns:a16="http://schemas.microsoft.com/office/drawing/2014/main" xmlns="" id="{484D2A0D-8C47-8645-8B6B-95C73B946FC1}"/>
                </a:ext>
              </a:extLst>
            </p:cNvPr>
            <p:cNvSpPr/>
            <p:nvPr/>
          </p:nvSpPr>
          <p:spPr>
            <a:xfrm>
              <a:off x="9698809" y="4064486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P4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9">
              <a:extLst>
                <a:ext uri="{FF2B5EF4-FFF2-40B4-BE49-F238E27FC236}">
                  <a16:creationId xmlns:a16="http://schemas.microsoft.com/office/drawing/2014/main" xmlns="" id="{C693518E-09F0-A641-BD9C-B7CA658DB711}"/>
                </a:ext>
              </a:extLst>
            </p:cNvPr>
            <p:cNvSpPr/>
            <p:nvPr/>
          </p:nvSpPr>
          <p:spPr>
            <a:xfrm>
              <a:off x="10274873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f0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0">
              <a:extLst>
                <a:ext uri="{FF2B5EF4-FFF2-40B4-BE49-F238E27FC236}">
                  <a16:creationId xmlns:a16="http://schemas.microsoft.com/office/drawing/2014/main" xmlns="" id="{EA55906F-5190-914E-89EA-91B2C3689538}"/>
                </a:ext>
              </a:extLst>
            </p:cNvPr>
            <p:cNvSpPr/>
            <p:nvPr/>
          </p:nvSpPr>
          <p:spPr>
            <a:xfrm>
              <a:off x="8978729" y="4356195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f4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타원 11">
              <a:extLst>
                <a:ext uri="{FF2B5EF4-FFF2-40B4-BE49-F238E27FC236}">
                  <a16:creationId xmlns:a16="http://schemas.microsoft.com/office/drawing/2014/main" xmlns="" id="{BAE52D11-693D-4149-8854-0CBB9C1B4D8A}"/>
                </a:ext>
              </a:extLst>
            </p:cNvPr>
            <p:cNvSpPr/>
            <p:nvPr/>
          </p:nvSpPr>
          <p:spPr>
            <a:xfrm>
              <a:off x="7898609" y="4068163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P3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12">
              <a:extLst>
                <a:ext uri="{FF2B5EF4-FFF2-40B4-BE49-F238E27FC236}">
                  <a16:creationId xmlns:a16="http://schemas.microsoft.com/office/drawing/2014/main" xmlns="" id="{CF4F30FE-77C1-4941-BE09-D39A9978703C}"/>
                </a:ext>
              </a:extLst>
            </p:cNvPr>
            <p:cNvSpPr/>
            <p:nvPr/>
          </p:nvSpPr>
          <p:spPr>
            <a:xfrm>
              <a:off x="7610577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f3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4" name="타원 13">
              <a:extLst>
                <a:ext uri="{FF2B5EF4-FFF2-40B4-BE49-F238E27FC236}">
                  <a16:creationId xmlns:a16="http://schemas.microsoft.com/office/drawing/2014/main" xmlns="" id="{64EDF393-2515-324C-8096-5FDD1B71482A}"/>
                </a:ext>
              </a:extLst>
            </p:cNvPr>
            <p:cNvSpPr/>
            <p:nvPr/>
          </p:nvSpPr>
          <p:spPr>
            <a:xfrm>
              <a:off x="7394553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P2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14">
              <a:extLst>
                <a:ext uri="{FF2B5EF4-FFF2-40B4-BE49-F238E27FC236}">
                  <a16:creationId xmlns:a16="http://schemas.microsoft.com/office/drawing/2014/main" xmlns="" id="{79F3C021-9BAB-8546-86B8-E68E219EF123}"/>
                </a:ext>
              </a:extLst>
            </p:cNvPr>
            <p:cNvSpPr/>
            <p:nvPr/>
          </p:nvSpPr>
          <p:spPr>
            <a:xfrm>
              <a:off x="80426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2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f2</a:t>
              </a:r>
              <a:endParaRPr lang="ko-KR" altLang="en-US" sz="12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08613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Dining Philosophers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We need some </a:t>
            </a:r>
            <a:r>
              <a:rPr lang="en-US" altLang="ko-KR" b="1" dirty="0"/>
              <a:t>semaphores</a:t>
            </a:r>
            <a:r>
              <a:rPr lang="en-US" altLang="ko-KR" dirty="0"/>
              <a:t>, one for each fork: 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forks[5]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Deadlock occurs</a:t>
            </a:r>
          </a:p>
          <a:p>
            <a:pPr lvl="1"/>
            <a:r>
              <a:rPr lang="en-US" altLang="ko-KR" dirty="0"/>
              <a:t>If each philosopher happens to </a:t>
            </a:r>
            <a:r>
              <a:rPr lang="en-US" altLang="ko-KR" b="1" dirty="0"/>
              <a:t>grab the fork on their left</a:t>
            </a:r>
            <a:r>
              <a:rPr lang="en-US" altLang="ko-KR" dirty="0"/>
              <a:t> before any philosopher can grab the fork on their right</a:t>
            </a:r>
          </a:p>
          <a:p>
            <a:pPr lvl="1"/>
            <a:r>
              <a:rPr lang="en-US" altLang="ko-KR" dirty="0"/>
              <a:t>Each will be stuck </a:t>
            </a:r>
            <a:r>
              <a:rPr lang="en-US" altLang="ko-KR" i="1" dirty="0"/>
              <a:t>holding one fork</a:t>
            </a:r>
            <a:r>
              <a:rPr lang="en-US" altLang="ko-KR" dirty="0"/>
              <a:t> and waiting for another, </a:t>
            </a:r>
            <a:r>
              <a:rPr lang="en-US" altLang="ko-KR" i="1" dirty="0"/>
              <a:t>forever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5124" y="1674568"/>
            <a:ext cx="4248472" cy="20522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lang="en-US" altLang="ko-KR" sz="13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561" y="3799810"/>
            <a:ext cx="5875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getforks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() 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and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putforks</a:t>
            </a:r>
            <a:r>
              <a:rPr lang="en-US" altLang="ko-KR" sz="1400" b="1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()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Routines (Broken Solution)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06FE-216A-134A-A977-2FB1D9735290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495083" y="1772355"/>
            <a:ext cx="2765447" cy="2636340"/>
            <a:chOff x="7394553" y="1619891"/>
            <a:chExt cx="3456384" cy="3240360"/>
          </a:xfrm>
        </p:grpSpPr>
        <p:sp>
          <p:nvSpPr>
            <p:cNvPr id="12" name="타원 5"/>
            <p:cNvSpPr/>
            <p:nvPr/>
          </p:nvSpPr>
          <p:spPr>
            <a:xfrm>
              <a:off x="8762705" y="1619891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6"/>
            <p:cNvSpPr/>
            <p:nvPr/>
          </p:nvSpPr>
          <p:spPr>
            <a:xfrm>
              <a:off x="98428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타원 7"/>
            <p:cNvSpPr/>
            <p:nvPr/>
          </p:nvSpPr>
          <p:spPr>
            <a:xfrm>
              <a:off x="10058849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타원 8"/>
            <p:cNvSpPr/>
            <p:nvPr/>
          </p:nvSpPr>
          <p:spPr>
            <a:xfrm>
              <a:off x="9698809" y="4064486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9"/>
            <p:cNvSpPr/>
            <p:nvPr/>
          </p:nvSpPr>
          <p:spPr>
            <a:xfrm>
              <a:off x="10274873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직사각형 10"/>
            <p:cNvSpPr/>
            <p:nvPr/>
          </p:nvSpPr>
          <p:spPr>
            <a:xfrm>
              <a:off x="8978729" y="4356195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타원 11"/>
            <p:cNvSpPr/>
            <p:nvPr/>
          </p:nvSpPr>
          <p:spPr>
            <a:xfrm>
              <a:off x="7898609" y="4068163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직사각형 12"/>
            <p:cNvSpPr/>
            <p:nvPr/>
          </p:nvSpPr>
          <p:spPr>
            <a:xfrm>
              <a:off x="7610577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0" name="타원 13"/>
            <p:cNvSpPr/>
            <p:nvPr/>
          </p:nvSpPr>
          <p:spPr>
            <a:xfrm>
              <a:off x="7394553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14"/>
            <p:cNvSpPr/>
            <p:nvPr/>
          </p:nvSpPr>
          <p:spPr>
            <a:xfrm>
              <a:off x="80426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FB70C8-0F62-41B3-9968-E35C7BC587A6}"/>
                  </a:ext>
                </a:extLst>
              </p14:cNvPr>
              <p14:cNvContentPartPr/>
              <p14:nvPr/>
            </p14:nvContentPartPr>
            <p14:xfrm>
              <a:off x="7749360" y="2002680"/>
              <a:ext cx="2338560" cy="2315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41FB70C8-0F62-41B3-9968-E35C7BC587A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40000" y="1993320"/>
                <a:ext cx="2357280" cy="233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691144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Solution: Breaking The Dependency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altLang="ko-KR" dirty="0"/>
              <a:t>Change how forks are acquired</a:t>
            </a:r>
          </a:p>
          <a:p>
            <a:pPr lvl="1"/>
            <a:r>
              <a:rPr lang="en-US" altLang="ko-KR" dirty="0"/>
              <a:t>Let’s assume that philosopher 4 acquire the forks in a </a:t>
            </a:r>
            <a:r>
              <a:rPr lang="en-US" altLang="ko-KR" i="1" dirty="0"/>
              <a:t>different order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There is no situation where each philosopher grabs one fork and is stuck waiting for another</a:t>
            </a:r>
          </a:p>
          <a:p>
            <a:pPr lvl="1"/>
            <a:r>
              <a:rPr lang="en-US" altLang="ko-KR" b="1" dirty="0"/>
              <a:t>The cycle of waiting is broken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4547" y="2533964"/>
            <a:ext cx="5472608" cy="201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getforks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}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(forks[left(p)]);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(forks[right(p)]);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}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lang="en-US" altLang="ko-KR" sz="13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6EA9-6468-3842-9808-75B36EE4CEB9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562817" y="2223906"/>
            <a:ext cx="2765447" cy="2636340"/>
            <a:chOff x="7394553" y="1619891"/>
            <a:chExt cx="3456384" cy="3240360"/>
          </a:xfrm>
        </p:grpSpPr>
        <p:sp>
          <p:nvSpPr>
            <p:cNvPr id="11" name="타원 5"/>
            <p:cNvSpPr/>
            <p:nvPr/>
          </p:nvSpPr>
          <p:spPr>
            <a:xfrm>
              <a:off x="8762705" y="1619891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6"/>
            <p:cNvSpPr/>
            <p:nvPr/>
          </p:nvSpPr>
          <p:spPr>
            <a:xfrm>
              <a:off x="98428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f1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3" name="타원 7"/>
            <p:cNvSpPr/>
            <p:nvPr/>
          </p:nvSpPr>
          <p:spPr>
            <a:xfrm>
              <a:off x="10058849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4" name="타원 8"/>
            <p:cNvSpPr/>
            <p:nvPr/>
          </p:nvSpPr>
          <p:spPr>
            <a:xfrm>
              <a:off x="9698809" y="4064486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5" name="직사각형 9"/>
            <p:cNvSpPr/>
            <p:nvPr/>
          </p:nvSpPr>
          <p:spPr>
            <a:xfrm>
              <a:off x="10274873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f0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6" name="직사각형 10"/>
            <p:cNvSpPr/>
            <p:nvPr/>
          </p:nvSpPr>
          <p:spPr>
            <a:xfrm>
              <a:off x="8978729" y="4356195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f4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7" name="타원 11"/>
            <p:cNvSpPr/>
            <p:nvPr/>
          </p:nvSpPr>
          <p:spPr>
            <a:xfrm>
              <a:off x="7898609" y="4068163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8" name="직사각형 12"/>
            <p:cNvSpPr/>
            <p:nvPr/>
          </p:nvSpPr>
          <p:spPr>
            <a:xfrm>
              <a:off x="7610577" y="3564107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f3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19" name="타원 13"/>
            <p:cNvSpPr/>
            <p:nvPr/>
          </p:nvSpPr>
          <p:spPr>
            <a:xfrm>
              <a:off x="7394553" y="2555995"/>
              <a:ext cx="792088" cy="79208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P2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4"/>
            <p:cNvSpPr/>
            <p:nvPr/>
          </p:nvSpPr>
          <p:spPr>
            <a:xfrm>
              <a:off x="8042625" y="1979931"/>
              <a:ext cx="432048" cy="4320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itchFamily="49" charset="0"/>
                </a:rPr>
                <a:t>f2</a:t>
              </a:r>
              <a:endParaRPr lang="ko-KR" alt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1F7F0A9-4270-4F92-A5B3-5342D0FEAD96}"/>
                  </a:ext>
                </a:extLst>
              </p14:cNvPr>
              <p14:cNvContentPartPr/>
              <p14:nvPr/>
            </p14:nvContentPartPr>
            <p14:xfrm>
              <a:off x="7786440" y="2318760"/>
              <a:ext cx="2495880" cy="2048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E1F7F0A9-4270-4F92-A5B3-5342D0FEAD9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77080" y="2309400"/>
                <a:ext cx="2514600" cy="206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1127442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12AEE6-E827-FE47-A941-537E8F16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throttling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A8793E-0745-0546-AAC7-0E6180747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prevent “too many” threads from doing something all at once</a:t>
            </a:r>
          </a:p>
          <a:p>
            <a:r>
              <a:rPr lang="en-US" dirty="0"/>
              <a:t>Limit the number of concurrent threads with a threshold semaphore</a:t>
            </a:r>
          </a:p>
          <a:p>
            <a:pPr lvl="1"/>
            <a:r>
              <a:rPr lang="en-US" b="1" dirty="0"/>
              <a:t>Throttling</a:t>
            </a:r>
            <a:r>
              <a:rPr lang="en-US" dirty="0"/>
              <a:t>, a form of </a:t>
            </a:r>
            <a:r>
              <a:rPr lang="en-US" b="1" dirty="0"/>
              <a:t>admission control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Hundreds of threads solving a parallel problem</a:t>
            </a:r>
          </a:p>
          <a:p>
            <a:pPr lvl="1"/>
            <a:r>
              <a:rPr lang="en-US" dirty="0"/>
              <a:t>One area of the code is memory-intensive</a:t>
            </a:r>
          </a:p>
          <a:p>
            <a:pPr lvl="1"/>
            <a:r>
              <a:rPr lang="en-US" dirty="0"/>
              <a:t>If all threads are allowed into this area, machine will start swapping and thrashing</a:t>
            </a:r>
          </a:p>
          <a:p>
            <a:r>
              <a:rPr lang="en-US" dirty="0"/>
              <a:t>Solution: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a semaphore initialized to the </a:t>
            </a:r>
            <a:r>
              <a:rPr lang="en-US" dirty="0">
                <a:solidFill>
                  <a:srgbClr val="9C1431"/>
                </a:solidFill>
              </a:rPr>
              <a:t>maximum number of threads </a:t>
            </a:r>
            <a:r>
              <a:rPr lang="en-US" dirty="0"/>
              <a:t>allowed in the memory-intensive area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Put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around the memory-intensive area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9FED69-B56D-F746-85CC-7DCB0A141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E774-0A6A-DE48-8003-48CFDEEC60C4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1AC73A-5EB0-B345-A4FD-FA24BF621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AE7BBE-43E4-8448-9BF4-921D1A8F3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40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Semaphore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Created by Dijkstra to be a single primitive for synchronization</a:t>
            </a:r>
          </a:p>
          <a:p>
            <a:pPr lvl="1"/>
            <a:r>
              <a:rPr lang="en-US" altLang="ko-KR" dirty="0"/>
              <a:t>Can be used as both locks and condition variables</a:t>
            </a:r>
          </a:p>
          <a:p>
            <a:r>
              <a:rPr lang="en-US" altLang="ko-KR" dirty="0"/>
              <a:t>An object with an integer value associated with it</a:t>
            </a:r>
          </a:p>
          <a:p>
            <a:r>
              <a:rPr lang="en-US" altLang="ko-KR" dirty="0"/>
              <a:t>We can manipulate with two routines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sem_wait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sem_post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()</a:t>
            </a:r>
            <a:endParaRPr lang="en-US" altLang="ko-KR" dirty="0"/>
          </a:p>
          <a:p>
            <a:r>
              <a:rPr lang="en-US" altLang="ko-KR" dirty="0"/>
              <a:t>Must initialize before use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Declare a  semaphore</a:t>
            </a:r>
            <a:r>
              <a:rPr lang="en-US" altLang="ko-KR" dirty="0">
                <a:ea typeface="Arial" charset="0"/>
                <a:cs typeface="Arial" charset="0"/>
              </a:rPr>
              <a:t>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ko-KR" dirty="0">
                <a:cs typeface="Courier New" panose="02070309020205020404" pitchFamily="49" charset="0"/>
              </a:rPr>
              <a:t> </a:t>
            </a:r>
            <a:r>
              <a:rPr lang="en-US" altLang="ko-KR" dirty="0"/>
              <a:t>and initialize it to the value 1</a:t>
            </a:r>
          </a:p>
          <a:p>
            <a:pPr lvl="1"/>
            <a:r>
              <a:rPr lang="en-US" altLang="ko-KR" dirty="0"/>
              <a:t>The second argument, 0, indicates that the semaphore is shared between threads in the same process</a:t>
            </a:r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2600" y="4169900"/>
            <a:ext cx="7200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#include &lt;semaphore.h&gt;</a:t>
            </a:r>
          </a:p>
          <a:p>
            <a:pPr marL="342900" indent="-342900">
              <a:buFontTx/>
              <a:buAutoNum type="arabicPlain"/>
            </a:pP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sem_t s;</a:t>
            </a:r>
          </a:p>
          <a:p>
            <a:pPr marL="342900" indent="-342900">
              <a:buFontTx/>
              <a:buAutoNum type="arabicPlain"/>
            </a:pPr>
            <a:r>
              <a:rPr lang="pt-BR" altLang="ko-KR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sem_init(&amp;s, </a:t>
            </a:r>
            <a:r>
              <a:rPr lang="pt-BR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0, 1); </a:t>
            </a:r>
            <a:r>
              <a:rPr lang="pt-BR" altLang="ko-KR" sz="16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s to the value 1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77A9-9658-B74F-B7A8-B69332B05A94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C57D7A6-66FC-904C-A1EB-C2CFF1030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1127" y="1660281"/>
            <a:ext cx="2520950" cy="335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2829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Implement Semaphores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143001"/>
            <a:ext cx="5424312" cy="4986338"/>
          </a:xfrm>
        </p:spPr>
        <p:txBody>
          <a:bodyPr/>
          <a:lstStyle/>
          <a:p>
            <a:r>
              <a:rPr lang="en-US" altLang="ko-KR" dirty="0"/>
              <a:t>Build our own version of semaphores called </a:t>
            </a:r>
            <a:r>
              <a:rPr lang="en-US" altLang="ko-KR" b="1" dirty="0" err="1"/>
              <a:t>Zemaphores</a:t>
            </a:r>
            <a:endParaRPr lang="en-US" altLang="ko-KR" b="1" dirty="0"/>
          </a:p>
          <a:p>
            <a:r>
              <a:rPr lang="en-US" altLang="ko-KR" dirty="0"/>
              <a:t>Doesn't maintain the invariant that a negative value is a count of threads waiting on the semaphore</a:t>
            </a:r>
          </a:p>
          <a:p>
            <a:pPr lvl="1"/>
            <a:r>
              <a:rPr lang="en-US" altLang="ko-KR" dirty="0"/>
              <a:t>The value is never lower than zero</a:t>
            </a:r>
          </a:p>
          <a:p>
            <a:pPr lvl="1"/>
            <a:r>
              <a:rPr lang="en-US" altLang="ko-KR" dirty="0"/>
              <a:t>This behavior is easier to implement and matches the current Linux implementation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31696" y="896904"/>
            <a:ext cx="4840286" cy="5478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lock;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one thread can call this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*s, </a:t>
            </a:r>
            <a:r>
              <a:rPr lang="en-US" altLang="ko-KR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s-&gt;value = value;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while (s-&gt;value &lt;=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&amp;s-&gt;lock);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s-&gt;value--;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</a:p>
          <a:p>
            <a:pPr marL="342900" indent="-342900">
              <a:buFontTx/>
              <a:buAutoNum type="arabicPlain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</a:p>
          <a:p>
            <a:pPr marL="342900" indent="-342900">
              <a:buFont typeface="Wingdings" panose="05000000000000000000" pitchFamily="2" charset="2"/>
              <a:buAutoNum type="arabicPlain" startAt="22"/>
            </a:pP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*s) { 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s-&gt;value++; 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Cond_signal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(&amp;s-&gt;lock); </a:t>
            </a:r>
          </a:p>
          <a:p>
            <a:pPr marL="342900" indent="-342900">
              <a:buFontTx/>
              <a:buAutoNum type="arabicPlain" startAt="22"/>
            </a:pP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B286-F961-2944-833A-49F9EBEAA5EF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997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need to synchronize for correctness</a:t>
            </a:r>
          </a:p>
          <a:p>
            <a:pPr lvl="1"/>
            <a:r>
              <a:rPr lang="en-US" dirty="0"/>
              <a:t>Unsynchronized code can cause incorrect behavior</a:t>
            </a:r>
          </a:p>
          <a:p>
            <a:pPr lvl="1"/>
            <a:r>
              <a:rPr lang="en-US" dirty="0"/>
              <a:t>But too much synchronization means threads spend a lot of time waiting, not performing useful work</a:t>
            </a:r>
          </a:p>
          <a:p>
            <a:r>
              <a:rPr lang="en-US" dirty="0"/>
              <a:t>Getting synchronization right is hard</a:t>
            </a:r>
          </a:p>
          <a:p>
            <a:pPr lvl="1"/>
            <a:r>
              <a:rPr lang="en-US" dirty="0"/>
              <a:t>Testing isn’t enough</a:t>
            </a:r>
          </a:p>
          <a:p>
            <a:pPr lvl="1"/>
            <a:r>
              <a:rPr lang="en-US" dirty="0"/>
              <a:t>Need to assume worst case: all </a:t>
            </a:r>
            <a:r>
              <a:rPr lang="en-US" dirty="0" err="1"/>
              <a:t>interleavings</a:t>
            </a:r>
            <a:r>
              <a:rPr lang="en-US" dirty="0"/>
              <a:t> are possible</a:t>
            </a:r>
          </a:p>
          <a:p>
            <a:r>
              <a:rPr lang="en-US" dirty="0"/>
              <a:t>How to choose between locks, semaphores and condition variables?</a:t>
            </a:r>
          </a:p>
          <a:p>
            <a:pPr lvl="1"/>
            <a:r>
              <a:rPr lang="en-US" b="1" dirty="0"/>
              <a:t>Locks</a:t>
            </a:r>
            <a:r>
              <a:rPr lang="en-US" dirty="0"/>
              <a:t> are very simple and suitable for many cases</a:t>
            </a:r>
          </a:p>
          <a:p>
            <a:pPr lvl="2"/>
            <a:r>
              <a:rPr lang="en-US" dirty="0"/>
              <a:t>Issues: Maybe not the most efficient solution</a:t>
            </a:r>
          </a:p>
          <a:p>
            <a:pPr lvl="2"/>
            <a:r>
              <a:rPr lang="en-US" dirty="0"/>
              <a:t>E.g., can’t allow multiple readers but one writer inside a standard lock</a:t>
            </a:r>
          </a:p>
          <a:p>
            <a:pPr lvl="1"/>
            <a:r>
              <a:rPr lang="en-US" b="1" dirty="0"/>
              <a:t>Condition variables</a:t>
            </a:r>
            <a:r>
              <a:rPr lang="en-US" dirty="0"/>
              <a:t> allow threads to sleep until an even occurs</a:t>
            </a:r>
          </a:p>
          <a:p>
            <a:pPr lvl="2"/>
            <a:r>
              <a:rPr lang="en-US" dirty="0"/>
              <a:t>Just remember the state of the world might have changed since the signal was called</a:t>
            </a:r>
          </a:p>
          <a:p>
            <a:pPr lvl="1"/>
            <a:r>
              <a:rPr lang="en-US" b="1" dirty="0"/>
              <a:t>Semaphores</a:t>
            </a:r>
            <a:r>
              <a:rPr lang="en-US" dirty="0"/>
              <a:t> provide </a:t>
            </a:r>
            <a:r>
              <a:rPr lang="en-US" dirty="0" smtClean="0"/>
              <a:t>some general </a:t>
            </a:r>
            <a:r>
              <a:rPr lang="en-US" dirty="0"/>
              <a:t>functionality</a:t>
            </a:r>
          </a:p>
          <a:p>
            <a:pPr lvl="2"/>
            <a:r>
              <a:rPr lang="en-US" dirty="0"/>
              <a:t>But can be tricky to get correct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E774-0A6A-DE48-8003-48CFDEEC60C4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052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Let’s look at  two z/TPF API’s first…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evnwc</a:t>
            </a:r>
            <a:r>
              <a:rPr lang="en-US" b="1" dirty="0" smtClean="0"/>
              <a:t>–Wait for event </a:t>
            </a:r>
            <a:r>
              <a:rPr lang="en-US" b="1" dirty="0" smtClean="0"/>
              <a:t>completion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tpf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tpfapi.h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 </a:t>
            </a: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evnwc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ev0bk *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evninf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t_evn_typ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type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/>
          </a:p>
          <a:p>
            <a:pPr lvl="1"/>
            <a:r>
              <a:rPr lang="en-US" b="1" dirty="0" err="1" smtClean="0"/>
              <a:t>evninf</a:t>
            </a:r>
            <a:r>
              <a:rPr lang="en-US" dirty="0" smtClean="0"/>
              <a:t> A pointer to the </a:t>
            </a:r>
            <a:r>
              <a:rPr lang="en-US" dirty="0" err="1" smtClean="0"/>
              <a:t>evnwc</a:t>
            </a:r>
            <a:r>
              <a:rPr lang="en-US" dirty="0" smtClean="0"/>
              <a:t> parameter block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smtClean="0"/>
              <a:t>type</a:t>
            </a:r>
            <a:r>
              <a:rPr lang="en-US" dirty="0" smtClean="0"/>
              <a:t> An enumerated type </a:t>
            </a:r>
            <a:r>
              <a:rPr lang="en-US" dirty="0" smtClean="0"/>
              <a:t>of event being completed</a:t>
            </a:r>
            <a:r>
              <a:rPr lang="en-US" dirty="0" smtClean="0"/>
              <a:t>. </a:t>
            </a:r>
            <a:r>
              <a:rPr lang="en-US" dirty="0" smtClean="0"/>
              <a:t>One type - </a:t>
            </a:r>
            <a:r>
              <a:rPr lang="en-US" b="1" dirty="0" smtClean="0"/>
              <a:t>EVENT_CNT</a:t>
            </a:r>
            <a:r>
              <a:rPr lang="en-US" dirty="0" smtClean="0"/>
              <a:t> for count </a:t>
            </a:r>
            <a:r>
              <a:rPr lang="en-US" dirty="0" smtClean="0"/>
              <a:t>events</a:t>
            </a:r>
            <a:endParaRPr lang="en-US" altLang="ko-KR" dirty="0"/>
          </a:p>
          <a:p>
            <a:pPr lvl="2"/>
            <a:r>
              <a:rPr lang="en-US" altLang="ko-KR" dirty="0">
                <a:solidFill>
                  <a:schemeClr val="bg1"/>
                </a:solidFill>
              </a:rPr>
              <a:t>Similar to a </a:t>
            </a:r>
            <a:r>
              <a:rPr lang="en-US" altLang="ko-KR" dirty="0" err="1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cond_wait</a:t>
            </a:r>
            <a:r>
              <a:rPr lang="en-US" altLang="ko-KR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endParaRPr lang="en-US" altLang="ko-KR" dirty="0">
              <a:solidFill>
                <a:schemeClr val="bg1"/>
              </a:solidFill>
            </a:endParaRPr>
          </a:p>
          <a:p>
            <a:r>
              <a:rPr lang="en-US" dirty="0" smtClean="0"/>
              <a:t>Programming considerations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evnwc</a:t>
            </a:r>
            <a:r>
              <a:rPr lang="en-US" dirty="0" smtClean="0"/>
              <a:t> function suspends the issuing </a:t>
            </a:r>
            <a:r>
              <a:rPr lang="en-US" dirty="0" smtClean="0"/>
              <a:t>entry (i.e. thread) until </a:t>
            </a:r>
            <a:r>
              <a:rPr lang="en-US" dirty="0" smtClean="0"/>
              <a:t>the specified event completes, either by being posted or by timing out.</a:t>
            </a:r>
          </a:p>
          <a:p>
            <a:pPr lvl="1"/>
            <a:r>
              <a:rPr lang="en-US" dirty="0" smtClean="0"/>
              <a:t>Issuing the </a:t>
            </a:r>
            <a:r>
              <a:rPr lang="en-US" dirty="0" err="1" smtClean="0"/>
              <a:t>evnwc</a:t>
            </a:r>
            <a:r>
              <a:rPr lang="en-US" dirty="0" smtClean="0"/>
              <a:t> function causes </a:t>
            </a:r>
            <a:r>
              <a:rPr lang="en-US" dirty="0" smtClean="0"/>
              <a:t>a loss </a:t>
            </a:r>
            <a:r>
              <a:rPr lang="en-US" dirty="0" smtClean="0"/>
              <a:t>of control for the issuing </a:t>
            </a:r>
            <a:r>
              <a:rPr lang="en-US" dirty="0" smtClean="0"/>
              <a:t>entry</a:t>
            </a:r>
            <a:endParaRPr lang="en-US" dirty="0" smtClean="0"/>
          </a:p>
          <a:p>
            <a:pPr lvl="1"/>
            <a:r>
              <a:rPr lang="en-US" dirty="0" smtClean="0"/>
              <a:t>More than 1 </a:t>
            </a:r>
            <a:r>
              <a:rPr lang="en-US" dirty="0" smtClean="0"/>
              <a:t>entry is </a:t>
            </a:r>
            <a:r>
              <a:rPr lang="en-US" dirty="0" smtClean="0"/>
              <a:t>allowed to wait for the same named </a:t>
            </a:r>
            <a:r>
              <a:rPr lang="en-US" dirty="0" smtClean="0"/>
              <a:t>event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n-US" dirty="0" smtClean="0"/>
              <a:t> </a:t>
            </a:r>
            <a:r>
              <a:rPr lang="en-US" dirty="0" smtClean="0"/>
              <a:t>When the event is completed, all waiting ECBs are </a:t>
            </a:r>
            <a:r>
              <a:rPr lang="en-US" dirty="0" smtClean="0"/>
              <a:t>posted (i.e. awakened.)</a:t>
            </a:r>
            <a:endParaRPr lang="en-US" dirty="0" smtClean="0"/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68CF-5C60-3146-A7F3-3B0A4A5D45A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60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second z/TPF API…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postc</a:t>
            </a:r>
            <a:r>
              <a:rPr lang="en-US" b="1" dirty="0" smtClean="0"/>
              <a:t>–Mark event element completion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include 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tpfapi.h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postc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ev0bk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evninf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t_evn_typ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type,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ercode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/>
              <a:t>evninf</a:t>
            </a:r>
            <a:r>
              <a:rPr lang="en-US" dirty="0" smtClean="0"/>
              <a:t> A pointer to the </a:t>
            </a:r>
            <a:r>
              <a:rPr lang="en-US" dirty="0" err="1" smtClean="0"/>
              <a:t>postc</a:t>
            </a:r>
            <a:r>
              <a:rPr lang="en-US" dirty="0" smtClean="0"/>
              <a:t> parameter block. </a:t>
            </a:r>
            <a:endParaRPr lang="en-US" dirty="0" smtClean="0"/>
          </a:p>
          <a:p>
            <a:pPr lvl="1"/>
            <a:r>
              <a:rPr lang="en-US" b="1" dirty="0" smtClean="0"/>
              <a:t>type</a:t>
            </a:r>
            <a:r>
              <a:rPr lang="en-US" dirty="0" smtClean="0"/>
              <a:t> The type </a:t>
            </a:r>
            <a:r>
              <a:rPr lang="en-US" dirty="0" smtClean="0"/>
              <a:t>of event being completed</a:t>
            </a:r>
            <a:r>
              <a:rPr lang="en-US" dirty="0" smtClean="0"/>
              <a:t>. (</a:t>
            </a:r>
            <a:r>
              <a:rPr lang="en-US" b="1" dirty="0" smtClean="0"/>
              <a:t>EVENT_CNT</a:t>
            </a:r>
            <a:r>
              <a:rPr lang="en-US" dirty="0" smtClean="0"/>
              <a:t> </a:t>
            </a:r>
            <a:r>
              <a:rPr lang="en-US" dirty="0" smtClean="0"/>
              <a:t>for count </a:t>
            </a:r>
            <a:r>
              <a:rPr lang="en-US" dirty="0" smtClean="0"/>
              <a:t>events)</a:t>
            </a:r>
          </a:p>
          <a:p>
            <a:pPr lvl="1"/>
            <a:r>
              <a:rPr lang="en-US" altLang="ko-KR" b="1" dirty="0" err="1" smtClean="0"/>
              <a:t>ercode</a:t>
            </a:r>
            <a:r>
              <a:rPr lang="en-US" altLang="ko-KR" dirty="0" smtClean="0"/>
              <a:t> </a:t>
            </a:r>
            <a:r>
              <a:rPr lang="en-US" dirty="0" smtClean="0"/>
              <a:t>Indicates if the post is an error </a:t>
            </a:r>
            <a:r>
              <a:rPr lang="en-US" dirty="0" smtClean="0"/>
              <a:t>post. Zero means that no error occurred.</a:t>
            </a:r>
            <a:endParaRPr lang="en-US" altLang="ko-KR" dirty="0"/>
          </a:p>
          <a:p>
            <a:pPr lvl="2"/>
            <a:r>
              <a:rPr lang="en-US" altLang="ko-K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Similar to a </a:t>
            </a:r>
            <a:r>
              <a:rPr lang="en-US" altLang="ko-KR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*s</a:t>
            </a:r>
            <a:r>
              <a:rPr lang="en-US" altLang="ko-KR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ko-KR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endParaRPr lang="en-US" altLang="ko-KR" dirty="0">
              <a:solidFill>
                <a:schemeClr val="bg1"/>
              </a:solidFill>
            </a:endParaRP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68CF-5C60-3146-A7F3-3B0A4A5D45A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60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An example…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68CF-5C60-3146-A7F3-3B0A4A5D45A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9501" y="1143000"/>
            <a:ext cx="10120122" cy="357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 rot="5400000">
            <a:off x="1901649" y="2816049"/>
            <a:ext cx="379990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9501" y="1627200"/>
            <a:ext cx="10120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560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Now let’s look at/compare semaphore </a:t>
            </a:r>
            <a:r>
              <a:rPr lang="en-US" altLang="ko-KR" dirty="0"/>
              <a:t>operations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*s)</a:t>
            </a:r>
          </a:p>
          <a:p>
            <a:pPr lvl="1"/>
            <a:r>
              <a:rPr lang="en-US" altLang="ko-KR" b="1" dirty="0"/>
              <a:t>Decrements</a:t>
            </a:r>
            <a:r>
              <a:rPr lang="en-US" altLang="ko-KR" dirty="0"/>
              <a:t> the integer value of the semaphore by 1</a:t>
            </a:r>
          </a:p>
          <a:p>
            <a:pPr lvl="1"/>
            <a:r>
              <a:rPr lang="en-US" altLang="ko-KR" dirty="0"/>
              <a:t>If the value is </a:t>
            </a:r>
            <a:r>
              <a:rPr lang="en-US" altLang="ko-KR" b="1" i="1" dirty="0">
                <a:solidFill>
                  <a:srgbClr val="9C1431"/>
                </a:solidFill>
              </a:rPr>
              <a:t>negative</a:t>
            </a:r>
            <a:r>
              <a:rPr lang="en-US" altLang="ko-KR" dirty="0">
                <a:solidFill>
                  <a:srgbClr val="9C1431"/>
                </a:solidFill>
              </a:rPr>
              <a:t> </a:t>
            </a:r>
            <a:r>
              <a:rPr lang="en-US" altLang="ko-KR" dirty="0"/>
              <a:t>the semaphore will </a:t>
            </a:r>
            <a:r>
              <a:rPr lang="en-US" altLang="ko-KR" dirty="0">
                <a:solidFill>
                  <a:srgbClr val="9C1431"/>
                </a:solidFill>
              </a:rPr>
              <a:t>wait</a:t>
            </a:r>
          </a:p>
          <a:p>
            <a:pPr lvl="2"/>
            <a:r>
              <a:rPr lang="en-US" altLang="ko-KR" dirty="0"/>
              <a:t>It will cause the caller to suspend execution waiting for a subsequent post</a:t>
            </a:r>
          </a:p>
          <a:p>
            <a:pPr lvl="2"/>
            <a:r>
              <a:rPr lang="en-US" altLang="ko-KR" dirty="0"/>
              <a:t>Similar to a </a:t>
            </a:r>
            <a:r>
              <a:rPr lang="en-US" altLang="ko-KR" dirty="0" err="1">
                <a:latin typeface="Courier New" charset="0"/>
                <a:ea typeface="Courier New" charset="0"/>
                <a:cs typeface="Courier New" charset="0"/>
              </a:rPr>
              <a:t>cond_wait</a:t>
            </a:r>
            <a:r>
              <a:rPr lang="en-US" altLang="ko-KR" dirty="0">
                <a:latin typeface="Courier New" charset="0"/>
                <a:ea typeface="Courier New" charset="0"/>
                <a:cs typeface="Courier New" charset="0"/>
              </a:rPr>
              <a:t>()</a:t>
            </a:r>
            <a:endParaRPr lang="en-US" altLang="ko-KR" dirty="0"/>
          </a:p>
          <a:p>
            <a:pPr lvl="1"/>
            <a:r>
              <a:rPr lang="en-US" altLang="ko-KR" dirty="0"/>
              <a:t>If the value of the semaphore (after the decrement) is </a:t>
            </a:r>
            <a:r>
              <a:rPr lang="en-US" altLang="ko-KR" dirty="0" smtClean="0"/>
              <a:t>&gt;= 0, </a:t>
            </a:r>
            <a:r>
              <a:rPr lang="en-US" altLang="ko-KR" dirty="0"/>
              <a:t>return </a:t>
            </a:r>
            <a:r>
              <a:rPr lang="en-US" altLang="ko-KR" dirty="0" smtClean="0"/>
              <a:t>to caller stat!</a:t>
            </a:r>
            <a:endParaRPr lang="en-US" altLang="ko-KR" dirty="0"/>
          </a:p>
          <a:p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*s)</a:t>
            </a:r>
          </a:p>
          <a:p>
            <a:pPr lvl="1"/>
            <a:r>
              <a:rPr lang="en-US" altLang="ko-KR" b="1" dirty="0"/>
              <a:t>Increments</a:t>
            </a:r>
            <a:r>
              <a:rPr lang="en-US" altLang="ko-KR" dirty="0"/>
              <a:t> the value of the semaphore by 1</a:t>
            </a:r>
          </a:p>
          <a:p>
            <a:pPr lvl="1"/>
            <a:r>
              <a:rPr lang="en-US" altLang="ko-KR" dirty="0"/>
              <a:t>If there is any threads waiting on the semaphore, </a:t>
            </a:r>
            <a:r>
              <a:rPr lang="en-US" altLang="ko-KR" b="1" dirty="0"/>
              <a:t>wake </a:t>
            </a:r>
            <a:r>
              <a:rPr lang="en-US" altLang="ko-KR" dirty="0"/>
              <a:t>one of them up</a:t>
            </a:r>
          </a:p>
          <a:p>
            <a:r>
              <a:rPr lang="en-US" altLang="ko-KR" dirty="0"/>
              <a:t>When negative, the </a:t>
            </a:r>
            <a:r>
              <a:rPr lang="en-US" altLang="ko-KR" dirty="0" smtClean="0"/>
              <a:t>absolute value </a:t>
            </a:r>
            <a:r>
              <a:rPr lang="en-US" altLang="ko-KR" dirty="0"/>
              <a:t>of the semaphore is the number of threads waiting on the semaphore</a:t>
            </a:r>
          </a:p>
          <a:p>
            <a:r>
              <a:rPr lang="en-US" altLang="ko-KR" b="1" dirty="0"/>
              <a:t>Both </a:t>
            </a:r>
            <a:r>
              <a:rPr lang="en-US" altLang="ko-KR" b="1" dirty="0" smtClean="0"/>
              <a:t>functions/</a:t>
            </a:r>
            <a:r>
              <a:rPr lang="en-US" altLang="ko-KR" b="1" dirty="0" err="1" smtClean="0"/>
              <a:t>api’s</a:t>
            </a:r>
            <a:r>
              <a:rPr lang="en-US" altLang="ko-KR" b="1" dirty="0" smtClean="0"/>
              <a:t> happens </a:t>
            </a:r>
            <a:r>
              <a:rPr lang="en-US" altLang="ko-KR" b="1" dirty="0"/>
              <a:t>atomically</a:t>
            </a: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68CF-5C60-3146-A7F3-3B0A4A5D45A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60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Using a Semaphore as a Lock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Semaphores can be used to provide mutual exclusion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What should the semaphore above be initialized to?</a:t>
            </a:r>
          </a:p>
          <a:p>
            <a:pPr lvl="2"/>
            <a:r>
              <a:rPr lang="en-US" altLang="ko-KR" dirty="0"/>
              <a:t>The semaphore should be initialized to 1</a:t>
            </a:r>
          </a:p>
          <a:p>
            <a:r>
              <a:rPr lang="en-US" altLang="ko-KR" dirty="0"/>
              <a:t>This is known as a binary semaphore</a:t>
            </a:r>
          </a:p>
          <a:p>
            <a:pPr lvl="1"/>
            <a:r>
              <a:rPr lang="en-US" altLang="ko-KR" dirty="0"/>
              <a:t>Works the same as a lock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960" y="1645920"/>
            <a:ext cx="788487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altLang="ko-K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semaphore to X; what should X be?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//critical section here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55FAB-A9E1-5346-95B1-75B78800E27D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08487961"/>
              </p:ext>
            </p:extLst>
          </p:nvPr>
        </p:nvGraphicFramePr>
        <p:xfrm>
          <a:off x="6466465" y="3821794"/>
          <a:ext cx="5265287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6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of Semaphore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Thread 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6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sect)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 </a:t>
                      </a:r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9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0DF668C-5046-7244-B3B3-FAB5B49E1612}"/>
              </a:ext>
            </a:extLst>
          </p:cNvPr>
          <p:cNvSpPr txBox="1"/>
          <p:nvPr/>
        </p:nvSpPr>
        <p:spPr>
          <a:xfrm>
            <a:off x="822960" y="1645920"/>
            <a:ext cx="7884876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</a:t>
            </a:r>
            <a:r>
              <a:rPr lang="en-US" altLang="ko-K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0, </a:t>
            </a:r>
            <a:r>
              <a:rPr lang="en-US" altLang="ko-K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semaphore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//critical section here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(&amp;m); 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44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Thread Trace: Two Threads Using A Semaphore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3556792"/>
              </p:ext>
            </p:extLst>
          </p:nvPr>
        </p:nvGraphicFramePr>
        <p:xfrm>
          <a:off x="2279577" y="803488"/>
          <a:ext cx="7431983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98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286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17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Value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Thread  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Thread  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State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set: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begin)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0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Switch → T1</a:t>
                      </a:r>
                      <a:endParaRPr lang="ko-KR" altLang="en-US" sz="1400" i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decrement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&lt; 0)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Vijaya" panose="020B0604020202020204" pitchFamily="34" charset="0"/>
                          <a:ea typeface="맑은 고딕" panose="020B0503020000020004" pitchFamily="50" charset="-127"/>
                          <a:cs typeface="Vijaya" panose="020B0604020202020204" pitchFamily="34" charset="0"/>
                        </a:rPr>
                        <a:t>→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Switch → T0</a:t>
                      </a:r>
                      <a:endParaRPr lang="ko-KR" altLang="en-US" sz="1200" i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sect: end)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increment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sleeping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wake(T1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returns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80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i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Interrupt; Switch → T1</a:t>
                      </a:r>
                      <a:endParaRPr lang="ko-KR" altLang="en-US" sz="1200" i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Vijaya" panose="020B0604020202020204" pitchFamily="34" charset="0"/>
                        <a:ea typeface="맑은 고딕" panose="020B0503020000020004" pitchFamily="50" charset="-127"/>
                        <a:cs typeface="Vijay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 returns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crit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sect)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call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altLang="ko-KR" sz="12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02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Ready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 returns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Courier New" panose="02070309020205020404" pitchFamily="49" charset="0"/>
                        </a:rPr>
                        <a:t>Running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1893-8F0F-6649-A175-8D5D4BE01F2F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499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Semaphores as Condition Variables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What should </a:t>
            </a:r>
            <a:r>
              <a:rPr lang="en-US" altLang="ko-KR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ko-KR" dirty="0"/>
              <a:t> be?</a:t>
            </a:r>
          </a:p>
          <a:p>
            <a:pPr lvl="2"/>
            <a:r>
              <a:rPr lang="en-US" altLang="ko-KR" dirty="0"/>
              <a:t>The value of semaphore should be set to is </a:t>
            </a:r>
            <a:r>
              <a:rPr lang="en-US" altLang="ko-KR" b="1" dirty="0"/>
              <a:t>0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1991544" y="908721"/>
            <a:ext cx="5904656" cy="3754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child(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("child\n");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signal here: child is done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 }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what should X be?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("parent: begin\n");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child,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(&amp;s); 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here for child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     </a:t>
            </a:r>
            <a:r>
              <a:rPr lang="en-US" altLang="ko-K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("parent: end\n");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    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} 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1704" y="5085185"/>
            <a:ext cx="2755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Parent Waiting For Its Child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12224" y="4365104"/>
            <a:ext cx="2376264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parent: begin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child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anose="02070309020205020404" pitchFamily="49" charset="0"/>
                <a:ea typeface="맑은 고딕" pitchFamily="50" charset="-127"/>
                <a:cs typeface="Courier New" panose="02070309020205020404" pitchFamily="49" charset="0"/>
              </a:rPr>
              <a:t>parent: end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0954" y="5085185"/>
            <a:ext cx="1929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execution result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3C59-4804-D445-A8E7-7C5138F7A675}" type="datetime1">
              <a:rPr lang="en-US" smtClean="0"/>
              <a:pPr/>
              <a:t>4/17/2022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590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5466</TotalTime>
  <Words>2029</Words>
  <Application>Microsoft Macintosh PowerPoint</Application>
  <PresentationFormat>Custom</PresentationFormat>
  <Paragraphs>609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Semaphores</vt:lpstr>
      <vt:lpstr>Semaphore</vt:lpstr>
      <vt:lpstr>Let’s look at  two z/TPF API’s first…</vt:lpstr>
      <vt:lpstr>The second z/TPF API…</vt:lpstr>
      <vt:lpstr>An example…</vt:lpstr>
      <vt:lpstr>Now let’s look at/compare semaphore operations</vt:lpstr>
      <vt:lpstr>Using a Semaphore as a Lock</vt:lpstr>
      <vt:lpstr>Thread Trace: Two Threads Using A Semaphore</vt:lpstr>
      <vt:lpstr>Semaphores as Condition Variables</vt:lpstr>
      <vt:lpstr>The Producer/Consumer (Bounded-Buffer) Problem</vt:lpstr>
      <vt:lpstr>A Solution: Adding Mutual Exclusion (Incorrectly)</vt:lpstr>
      <vt:lpstr>A Working Semaphore Solution</vt:lpstr>
      <vt:lpstr>Reader-Writer Locks (RW Locks)</vt:lpstr>
      <vt:lpstr>A Reader-Writer Locks</vt:lpstr>
      <vt:lpstr>The Dining Philosophers</vt:lpstr>
      <vt:lpstr>The Dining Philosophers (Cont.)</vt:lpstr>
      <vt:lpstr>The Dining Philosophers (Cont.)</vt:lpstr>
      <vt:lpstr>A Solution: Breaking The Dependency</vt:lpstr>
      <vt:lpstr>Thread throttling</vt:lpstr>
      <vt:lpstr>How To Implement Semaphores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Semaphores</dc:title>
  <dc:creator>Jason Waterman</dc:creator>
  <cp:lastModifiedBy>olga Lemieszewski</cp:lastModifiedBy>
  <cp:revision>48</cp:revision>
  <dcterms:created xsi:type="dcterms:W3CDTF">2017-10-25T14:22:56Z</dcterms:created>
  <dcterms:modified xsi:type="dcterms:W3CDTF">2022-04-18T11:05:28Z</dcterms:modified>
</cp:coreProperties>
</file>