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ink/ink1.xml" ContentType="application/inkml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ink/ink2.xml" ContentType="application/inkml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6" r:id="rId9"/>
    <p:sldId id="267" r:id="rId10"/>
    <p:sldId id="268" r:id="rId11"/>
    <p:sldId id="269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302" r:id="rId21"/>
    <p:sldId id="303" r:id="rId22"/>
    <p:sldId id="304" r:id="rId23"/>
    <p:sldId id="305" r:id="rId24"/>
    <p:sldId id="306" r:id="rId25"/>
    <p:sldId id="307" r:id="rId26"/>
    <p:sldId id="308" r:id="rId27"/>
    <p:sldId id="292" r:id="rId28"/>
    <p:sldId id="299" r:id="rId29"/>
    <p:sldId id="300" r:id="rId30"/>
    <p:sldId id="301" r:id="rId31"/>
    <p:sldId id="309" r:id="rId32"/>
    <p:sldId id="310" r:id="rId33"/>
    <p:sldId id="313" r:id="rId34"/>
    <p:sldId id="296" r:id="rId35"/>
    <p:sldId id="311" r:id="rId36"/>
    <p:sldId id="293" r:id="rId37"/>
    <p:sldId id="294" r:id="rId38"/>
    <p:sldId id="298" r:id="rId39"/>
    <p:sldId id="312" r:id="rId40"/>
    <p:sldId id="295" r:id="rId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14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54"/>
    <p:restoredTop sz="77896"/>
  </p:normalViewPr>
  <p:slideViewPr>
    <p:cSldViewPr snapToGrid="0" snapToObjects="1">
      <p:cViewPr varScale="1">
        <p:scale>
          <a:sx n="100" d="100"/>
          <a:sy n="100" d="100"/>
        </p:scale>
        <p:origin x="168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24" d="100"/>
          <a:sy n="124" d="100"/>
        </p:scale>
        <p:origin x="2824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7A9A7-5935-D64E-96CF-CC145DAFC7A9}" type="datetimeFigureOut">
              <a:rPr lang="en-US" smtClean="0"/>
              <a:t>11/3/21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3582B-E260-7642-9B40-EC0FE41F2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73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1-06T23:54:42.02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26892 10463 132 0,'0'-26'49'0,"0"18"-38"0,4 4 19 0,-4-1 6 0,0 1 2 16,0 0 4-16,10 0-1 15,-5 4 2-15,-5 0-24 16,0 0 7-16,0 0 4 0,9 0-5 16,-9 0-2-16,0 0-9 15,0 0-1-15,-9 0-4 16,-1 0 2-16,-4 0-4 15,0 0-2-15,-6-5 0 16,-3 1 1-16,-11-4-1 16,-14-5 0-16,6 0-3 15,-16 1-2-15,-4-5 1 16,-5 4 1-16,5 9-3 0,-4-18 0 16,8 10 3-1,-4 7 1-15,0-7-4 16,-5 12 1-16,-9-9 2 0,9 9 1 15,-4 0 1-15,-1 0 0 16,1 9 0-16,4-9 0 16,0 4 0-16,-5 4 2 15,-4-8-1-15,-5 13 0 16,0-9-1-16,0 5 0 16,9-5-2-16,5 5-2 15,5-1 1-15,0 1-1 16,0 3 0-16,0-3 0 15,0-1 2-15,0 1 3 16,0-5 2-16,0 0 1 16,10 0-7-16,-1-4 0 0,5 0-1 15,5 9 2-15,5-5-3 16,0 0 0-16,5 1 3 16,-1-1 1-16,6 0-1 15,-1 5-2-15,5 3 1 16,0-7-1-16,5 3 0 15,0 5 2-15,0-9-1 16,5 5-1-16,-1 3 1 16,1-7-1-16,0-1 0 15,0 0 0-15,-6 0 0 16,1 0 0-16,0 5-16 16,0-5-6-16,0 5-22 0,0-1-10 15,0 1-77-15,5 8-32 16,9 4 40-1</inkml:trace>
  <inkml:trace contextRef="#ctx0" brushRef="#br0" timeOffset="2597.34">24277 11493 48 0,'0'0'19'0,"0"0"-15"0,0 0 8 0,0 0 2 15,0 0-7-15,0 0-2 16,0 0-3-16,0 0 1 16,0 0 0-16,0 0 1 15,0-8 0-15,0 3 2 16,0 5 1-16,0-8 3 0,0 8 4 16,0 0 1-16,0 0-2 15,0 0 0-15,0-4-5 16,0 4 0-16,0-5 1 15,0 5 2-15,0-4-5 16,0 4 9-16,5-4 7 0,-1 0 0 16,-4 0 1-16,5-1 3 15,-5 5 3-15,5 0 0 16,0-4 2-16,-1 0-4 16,-4 0 1-16,0-1-5 15,0 1-2-15,0 0-3 16,0 0 1-16,0-5 1 15,0 5 2-15,0 0-6 0,-4-1-1 16,-1 1-7-16,-5 0 0 16,1 0-3-16,-1 4 0 15,-4-5-3-15,-5 1 1 16,0 4-2-16,-5 0-1 16,0 0 1-16,0 0-1 15,-4 4 2-15,4 1 3 16,0 3 2-16,5 1 3 15,0 8-3-15,4-5-2 16,1 1 0-16,4 0 1 16,1-1-3-16,-1 5 0 15,1-4-3-15,4 0-1 16,0 0 7-16,1-1 4 16,4-3-8-16,0 4 0 15,-5-1-2-15,5 1 2 0,0 0-3 16,0-1 0-16,0 5 1 15,5 0 0-15,-5-4 0 16,4 0 2-16,1-1-3 16,0 1-2-16,0 0 4 15,-1 0 3-15,6-1-3 16,-1-3-1-16,1-1 0 16,0 1 2-16,-1-1-3 15,1-3 0-15,4-1 1 16,0 0 2-16,1-4-1 15,-1 0 2-15,0 0-4 16,1-4 0-16,-1 0 1 16,5-1 0-16,-5-3 0 0,1-1 2 15,-1 1-3-15,0-1 0 16,1 5 1-16,-1 0 2 16,0 0-1-16,0 4 2 15,1 0-4-15,4 0 0 16,-5 0 1-16,0 4 0 15,1 4 0-15,-1 1 0 16,0-1-3-16,1 5 0 16,-6 0 4-16,1-1 1 15,-5 1-3-15,-1 0-1 16,-4 0 1-16,-4 4 2 16,-1 4-2-16,-5-4 0 0,1 4-4 15,-6 0 1-15,-4 0 2 16,0 1 1-16,0-5 1 15,0 0 0-15,-5 4-3 16,0-9 2-16,1-7 1 16,-1 3 0-16,5-4-3 15,-1 5 0-15,1-9-25 16,0-9-9-16,5 5-36 16,4-4-16-16,6 3-74 15</inkml:trace>
  <inkml:trace contextRef="#ctx0" brushRef="#br0" timeOffset="3588.97">25250 11493 200 0,'-9'0'77'0,"-1"0"-60"0,1 0 37 0,9 0 12 16,0 0-9-16,0 0-3 15,0 0-16-15,0 0-4 16,0 0-19-16,0 0 2 0,4-8 3 15,6 3-11-15,-1 5-5 16,6-12 0-16,4 3-1 16,0 1-1-16,5 4-2 15,0-1 3-15,-1 5 2 16,1 0 0-16,0 5 0 16,0 3-3-16,-5 0 1 15,0 1-4-15,-4-1 0 16,-6 5 1-16,-4 4 0 15,-5 4-3-15,0-8 2 0,-5 8-1 16,-4 0-2-16,-6 5 3 16,1-5 0-1,0 0 3-15,-1 0 1 0,1-4-1 16,4 5-2-16,1-14 1 16,4 1 1-16,5-1 1 15,5 1 1-15,4-1-5 16,6 1 1-16,4-5 2 15,0 0 1-15,5 0-4 16,0 5 1-16,-1-1 0 16,1 1 0-16,0 3 0 15,0 5 0-15,-5-4-3 0,-5 13 2 16,-4-10-1-16,-5 6 0 16,-10-1 0-16,-5 0-2 15,-4 5 3-15,0-1 2 16,-5-8-2-16,-5 4 0 15,0-8 1-15,-5 0 0 16,1-1 0-16,-1-3 0 16,0-1-7-16,6-3-3 15,4-5-34-15,4-5-16 16,6 1-71 0,4 0-70-16,5 0 66 15</inkml:trace>
  <inkml:trace contextRef="#ctx0" brushRef="#br0" timeOffset="4190.93">26042 11675 260 0,'0'-12'96'0,"0"3"-75"0,-5 5 19 0,5-4 2 16,0-1-11-16,0 1-1 15,0-5-4-15,5 0-1 16,0-4-14-16,5 4 7 0,-1-3 2 15,5 3-2-15,1 4 2 16,4-3-2-16,0 12 0 16,5 0-5-16,0 12 0 15,4-3-6-15,1 8-2 16,0 4-7-16,-1 4-1 16,-4 5-1-16,-5 0 2 15,-9 8 1-15,-6-8 1 16,-8 8-3-16,-6 0 2 15,-4 0 1-15,-1-8 0 0,6-1 0 16,-5 1 0-16,4-4 0 16,5-5 2-1,5 0 3-15,5-8 4 0,9-1 2 16,10-7 3-16,14 3-1 16,15-4 0-16,9-4-1 15,9-4 2-15,1-4-9 16,4-5-6-16,-4 0 1 15,-5 1-1-15,-10 3-2 16,-9 1 2-16,-10 3-26 16,-5 1-9-16,-18 8-99 15,-11 18-65 1</inkml:trace>
  <inkml:trace contextRef="#ctx0" brushRef="#br0" timeOffset="47336.41">26663 11739 168 0,'4'21'63'0,"-4"-8"-49"0,-4 0 27 0,-1-5 8 16,0 5-11-16,-5 0-4 0,-4-1-7 16,0 1-2-16,-5 0-14 15,-10-9 4-15,-4 5 5 0,-5-9-2 16,-5 0 1-16,-5 0-4 15,-5-9 1-15,1 5-5 16,-10-5 1-16,-10 5-7 16,-9-9-1-16,-5-8 0 15,-4 4 2-15,-1 4-1 16,0 1 0-16,-4-1-1 16,-5 0 2-16,-1 1-3 15,1-1 0-15,10 9 5 16,4-5 3-16,0 5-6 0,0 4-1 15,-5 0-2-15,1 4-2 16,-1 5 3-16,0-9 0 16,10 4 1-16,5 4 0 15,0 1 2-15,4-1 1 16,0-3-1-16,-4-1 1 16,0 0 0-16,4-4 3 15,1 0-7-15,9-8-2 16,4 8 1-16,11-9 1 15,4 9 1-15,4-8 0 16,11 8-2-16,4 0 1 16,5 0 0-16,0 0 1 15,9 8-20-15,5-8-7 16,5 0-34-16,0 9-14 0,0-5-73 16</inkml:trace>
  <inkml:trace contextRef="#ctx0" brushRef="#br0" timeOffset="48491.71">23804 12731 272 0,'0'0'101'0,"0"0"-78"0,5 5 22 15,-5 3 4-15,5-8-13 16,0 0-1-16,4 0-7 16,1 0-3-16,-1 0-13 15,6 0-1-15,4 0 2 0,0-8-5 16,5 3-2-16,9 5 3 16,0-8 2-16,6 4-6 15,-1 4-1-15,0 0-4 16,0 4-3-16,-4 4 2 0,-1-3 0 15,-4 3-2-15,-6 5 2 16,-3-5-1-16,-6 9 0 16,-5 4 0-16,-4 5 0 15,-5 8 2-15,-5 4 0 16,-4 4-3-16,-5 5 2 16,4 8 1-16,-4-4 0 15,4 0 0-15,1 0 2 16,-1 4 1-16,5-9 1 15,1 1 2-15,-1-9 1 16,0 0-1-16,0-4-1 16,5-12-1-16,0-5 2 15,0 4-8-15,0-13 0 16,0 1 0-16,0 3 3 16,0-3-20-16,0 4-7 0,0-9-44 15,0 9-18-15,0-1-75 16</inkml:trace>
  <inkml:trace contextRef="#ctx0" brushRef="#br0" timeOffset="60942.94">25164 12685 176 0,'10'0'66'0,"-10"0"-52"0,5 8 23 0,-5-8 9 16,0 0-4-16,0 0 2 15,0 0-4-15,0 0-1 16,0 0-21-16,0 0-2 0,0 4-1 15,4 5-4-15,-4-5 1 16,0 5-5-16,0 3-2 16,0-7-2-16,0 16-3 15,0 8-2-15,0-3 1 16,0-5 1-16,-4 13 2 16,-1 0-3-16,5-4 0 15,0 16 1-15,0-3 2 16,0-5-1-16,0-9-1 0,0-3 5 15,5-5 4-15,9 5 1 16,0-10 4-16,5-3-3 16,-4-9 1-16,-1 1-3 15,10-14 2-15,14-4-6 16,-9 5-1-16,-6 0-4 16,1-5-1-16,0 4 1 15,0-3 2-15,5-1-3 16,-10 9 0-16,-5 4-4 15,0-9-1-15,1 5-17 16,-6 4-8-16,6 0-21 16,-11 0-7-16,1 0-37 0,0 0-14 15,-5 0-2 1</inkml:trace>
  <inkml:trace contextRef="#ctx0" brushRef="#br0" timeOffset="61375.35">25513 12600 264 0,'4'-13'99'0,"-4"13"-77"0,5 4 13 16,-5-4 1-16,0 9-10 15,0 4-1-15,0 4-10 16,0-5-2-16,-5 18-7 16,5-5 5-16,-4 26 4 0,-6 26-1 15,1-14 0-15,4-12-6 16,-5 21 0-16,1-13-1 15,-6 22 1-15,6 0 2 16,-1-5 1-16,1-8-5 16,-1 4-2-16,5-13-2 15,1 1 1-15,-1 3-4 0,0-16 0 16,0-9 1-16,5 9 0 16,0-18-9-16,0-3-2 15,0-1-40 1,0-4-17-16,0-4-93 15</inkml:trace>
  <inkml:trace contextRef="#ctx0" brushRef="#br0" timeOffset="64571.7">26200 12803 312 0,'4'0'118'0,"-4"0"-92"0,0-8 22 0,0 8 4 15,0 0-13-15,0 0 0 16,5 0-13-16,0 0-4 16,0-4-13-16,4-5-1 0,1 5 2 15,-1 0-2-15,6-5 3 16,-1 1-4-16,5-5-2 16,15 0-5-16,-11 1-2 15,1 3 5-15,5 5 3 16,-5-5-3-16,4 5-2 15,11 4-5-15,-16 4-2 16,1 5 5-16,0 4 2 16,-5 4-4-16,-4 16-2 15,4 14-3-15,-15-9 2 16,1-4-1-16,-10 9 2 0,5-5 3 16,-9 0 1-16,-10 13-2 15,4-22 0-15,6 1 4 16,-5 0 1-16,-1-5 0 15,1-12-2-15,0 8 1 16,4 0 1-16,5-16-1 16,5 16 2-16,0-17-2 15,5-4-1-15,5 0 1 16,4 9 1-16,-5-9-1 16,15 0-1-16,-5 0-2 15,5 0 1-15,10-9 1 16,-10 18 0-16,-5-5 0 15,5 8 0-15,-5 1 0 0,4 0 0 16,6 8-3-16,-10 0 2 16,-5-4 1-16,1 13 2 15,-6-13-3-15,-4 17-2 16,-5-4-3-16,-5-1 1 16,5-3 3-16,-14-1 3 15,4-4-2-15,-18-4 0 16,-10 4 1-16,4-8 2 15,6 0-3-15,-11 4 0 16,6-4 1-16,-5-5 2 16,-5-4-30-16,14 13-11 15,5-4-46-15,1 4-21 0,4 0-41 16</inkml:trace>
  <inkml:trace contextRef="#ctx0" brushRef="#br0" timeOffset="78998.2">26472 13359 264 0,'0'-4'99'0,"0"-1"-77"0,-10 5 0 0,10 0-5 16,-9 5-6-16,-6-1 3 15,-4 0-3-15,-5 0 1 0,-4 1-7 16,-6-5 4-16,-4 0 3 0,-10-9 0 15,-9 1 1-15,-14-1-3 16,-15-4-1-16,-5-4-3 16,-4 9-1-16,-10-9-1 15,-5-4 0-15,-9 4-5 16,-5 4 1-16,4-8 0 16,-4 8 2-16,-5 0-1 15,-9 5 2-15,4-5-2 16,10 1-1-16,0-5 5 15,-5 0 1-15,5 0 0 16,0 4 1-16,15 0-4 16,13 0 0-16,10 13 1 15,10 0 2-15,4 0-3 16,10 13-2-16,10-9 0 0,4 9-1 16,10 0-36-16,5 4-15 15,9 0-73 1,9 12-66-16,11 1 67 15</inkml:trace>
  <inkml:trace contextRef="#ctx0" brushRef="#br0" timeOffset="79599.52">23523 14359 260 0,'19'13'96'0,"-19"-13"-75"0,14-4 25 0,-9 4 6 15,0 0-10-15,4 4-2 16,1-4-5 0,-1 0-2-16,1-4-18 0,4-5 2 0,5-3 3 15,5-1-5-15,0 0 0 16,-5 5-9-16,19-9-2 15,24-17 0-15,0 4 2 16,5 9-3-16,-5 4-2 16,-4 4-3-16,-11 9-1 15,6 8-1-15,-15 9 0 16,-5 8 0-16,-4 9 0 16,-10 12-2-16,-9 14-1 15,-6 11 1-15,-4 14 4 16,-4-5 1-16,-6 9 3 15,0-4-1-15,-4-5 2 16,0-8-4-16,4-5 0 16,6-3-6-16,-6-18 0 0,10-4-13 15,0-8-4-15,0-5-29 16,0-3-11-16,0-10-82 16,0-7-48-1,10-5 88-15</inkml:trace>
  <inkml:trace contextRef="#ctx0" brushRef="#br0" timeOffset="80350.56">25436 14389 224 0,'10'-21'85'0,"-10"21"-66"0,5-9 21 0,-5 9 4 15,0-4-5-15,0 0 0 16,0 4-11-16,-5 4-5 15,-5-4-13-15,-4 4 2 0,-5 1 4 0,-10-1-2 16,1 0 2-16,4 0-3 16,-10 5 2-16,-13 4-6 15,-1-5-1-15,5 5-4 16,14-5-3-16,1 5 0 16,-1 0 1-16,-4 4-1 15,4 4-1-15,10 0 1 16,5-4 1-16,-1-4 1 15,6 8 3-15,4 4-5 16,5 1-1-16,5 8 0 16,0-17 2-16,-5 0-1 15,9 4-1-15,10 4-2 16,0 1 1-16,0-5 1 16,0-4 2-16,-4-4-3 0,9-9 0 15,9 4 3-15,5-8 1 16,0 0-1-16,-4 0 1 15,-10 0-4-15,14 0 0 16,10 0-1-16,-6 0 0 16,-3 5 2-16,-11 3 2 15,-4-4-3-15,0 9 0 16,5 4-1-16,-1 4 0 16,-9 0 2-16,-9 9 0 15,-1-13-3-15,-9 17 0 16,0 8-1-16,-9 9 3 15,-5 4 0-15,-6-8 1 16,6-17 0-16,-24 12 0 16,-5 1-3-16,-24-1 0 15,0-17 2-15,5-3 2 0,5-10-7 16,5-12-1-16,9-8-45 16,9-1-18-16,10-3-92 15</inkml:trace>
  <inkml:trace contextRef="#ctx0" brushRef="#br0" timeOffset="81100.37">26004 14627 368 0,'-9'-5'137'0,"4"5"-106"0,5 0 2 0,0 0-7 16,0 0-16-16,5-8-1 15,-1 4-1-15,1-5 0 0,5-4-4 16,-1 1 4-16,1-1 2 0,4 0-3 16,5-4 1-16,0 0-1 15,10 5 1-15,4-1-4 16,10 4-1-16,5 5-3 16,9 8-1-16,5 5 1 15,0 4 2-15,-5-1-1 16,1 5-1-16,-11 5 1 15,-4-1 1-15,-4 4-1 16,-11 1-1-16,-9 8-2 16,-4-5-1-16,-15 14-1 15,-10 3 0-15,-9 5 3 16,-10 0 0-16,-9-4 1 16,-5-1 2-16,0 5-3 15,0-8 0-15,0-5 1 0,10-9 0 16,4 5 2-16,5-4 3 15,10 0-2-15,5-5 0 16,4-4 1-16,5-4 0 16,9 9 0-16,10-5 2 15,10 4-3-15,5 1 0 16,4-1-1-16,0 1-2 16,-5-1-2-16,-4 5 1 15,-10-5-1-15,-9 1-2 16,-10 3 0-16,-15 1 3 15,-13 4-5-15,-20 4 2 16,-9 0 2-16,-5-4 1 16,-10 4 1-16,-4-4 0 15,-15-8 0-15,0-1 0 0,1-8-5 16,9 0 1-16,4 0-38 16,10-4-14-16,10 4-120 15</inkml:trace>
  <inkml:trace contextRef="#ctx0" brushRef="#br0" timeOffset="91866.36">23571 16162 224 0,'0'-9'85'0,"0"9"-66"0,0-8 21 0,0 8 7 15,0 0-10-15,0 0-1 16,0 0-5-16,0 0-2 15,0 0-16-15,4 8-1 0,6-4 1 16,-10 5-3-16,0 3 2 16,0-3-9-16,0 16-2 15,0 5-1-15,0 8 0 16,0 5 2-16,0-5 1 16,0-4-1-16,0 12-2 15,0 31 1-15,0-1-1 16,0 0 2-16,0-21 1 15,0-8-4-15,0 12 1 16,0 14 2-16,0-6 1 16,0-7-4-16,0-18 1 0,0-12 0 15,0 0 2-15,0 3-19 16,5-3-6-16,-1-9-15 16,1-8-6-16,5 0-20 15,-10-13-10-15,9 0-46 16</inkml:trace>
  <inkml:trace contextRef="#ctx0" brushRef="#br0" timeOffset="92511.02">24162 16577 176 0,'5'-13'68'0,"-10"1"-52"0,5 12 19 0,0 0 5 15,0 0-14-15,0-9-2 0,-9 9-8 16,-6 0 0-16,6 9-9 16,-1-9 2-16,-4 12 4 0,-5 14-3 15,5-5 0-15,-10 9 0 16,0-5 4-16,10-4-4 16,-6 13 2-16,-3 17-3 15,-1-8 0-15,0 3-1 16,14-12 0-16,-4 0 4 15,9 0 5-15,1 17-11 16,4-5-4-16,4-3 1 16,1-13 0-16,0-5-4 15,9 5 1-15,15 12 2 16,-15-17 1-16,0-8-1 16,15 5 1-16,-15-14 0 0,20-4 3 15,-1-8-3-15,5-4-2 16,5-18-3-16,-14 5 1 15,0 4 1-15,-1-21 0 16,15-17-5-16,-5 4 1 16,-9-17 2-16,-15 17 1 15,1 13-2-15,-15-21 2 16,-5-18-1-16,-14 9 0 16,-5 1 0-16,9 24 0 15,-4 9-25-15,-9 5-9 16,-15-18-35-16,-5 13-13 15,0 13-39 1</inkml:trace>
  <inkml:trace contextRef="#ctx0" brushRef="#br0" timeOffset="93455.81">25341 16318 256 0,'9'-8'96'0,"-9"8"-75"0,0 0 17 0,0 0 3 16,0 0-13-16,0 0-1 15,-4 4-7-15,4-4-3 16,-10 9-9-16,-9 3-3 0,0 1 1 0,0-4-1 16,-10 8 2-16,5-5-4 15,-9 9-2-15,-10-4 2 16,10 0 0-16,4-4-1 16,0 4 1-16,5 0 2 15,-4 0 2-15,-1 4-3 16,5 5-1-16,5-9 1 15,5 4 0-15,4-13 0 16,6 9 0-16,-1 4-5 16,5-4-1-16,0 0 5 15,5 5 3-15,4 7-6 16,1-3 1-16,4-1-1 16,0-8 2-16,-4 0-1 15,9 4 2-15,10 9-4 16,-1-5 0-16,1-3 1 0,-10-5 2 15,0-5-1-15,5 1 2 16,14 0-4-16,0-5-2 16,-4-4 2-16,-1 1 0 15,0-5 1-15,1 0 2 16,-6-5-1-16,1 5-1 16,-5 0 1-16,-5 0 1 15,-5 0-3-15,5 5 0 16,5-1 1-16,0 4 2 15,0-3-3-15,-10 3 0 16,1 1-1-16,-1 3 0 16,5 5 0-16,-9 4 0 15,-6 5-3-15,-8-13 1 16,4 4 4-16,-20 4 2 0,-3 4-3 16,-1-4-1-16,-19-4 1 15,14-4 2-15,-4-4-2 16,-15 3 0-16,-19 9 1 15,5-8 2-15,0 4-1 16,24-4-1-16,5 0 3 16,9-1 0-16,-14 5-21 15,14 0-10-15,5-4-48 16,9 0-19-16,5-5-43 16</inkml:trace>
  <inkml:trace contextRef="#ctx0" brushRef="#br0" timeOffset="94539.48">26376 16581 176 0,'15'-4'66'0,"-15"4"-52"0,4 0 17 0,-4 0 4 16,0 0 3-16,0 0 4 16,0 0-8-16,0 0-3 15,0 0-17-15,0 0 2 0,-9 0 2 16,-1 0-4-16,-4 4 2 0,4 5-3 16,-13-5 0-16,-6 5-7 15,-4-1-2-15,-1 0-4 16,5 1-1-16,6-5 1 15,-11 9 2-15,-9 4-1 16,5 0-1-16,0 4 1 16,14 0 1-16,5-4 3 15,0 17 2-15,5 0-6 16,4 4 0-16,5 0 1 16,5-12 1-16,0-5-1 15,5 4 1-15,5 9-2 16,4-4 2-16,0-9-2 15,-4 0 2-15,-1-8-2 16,10 0-1-16,5 0 3 0,5-9 2 16,0-4-2-16,-10 8 0 15,0-8-1-15,14 5 1 16,20-10 0-16,-1 5 1 16,5 0 0-16,-9 0 0 15,-15 0-2-15,15 5-2 16,14 3 1-16,0 5 1 15,-9-1-1-15,-15 1 2 16,-9-4-7-16,-1 8-1 16,1 8 2-16,-5-8 1 15,-15 13-1-15,-9-9 0 16,0-4-1-16,-19 8 3 0,-19 13-2 16,-5-8 1-1,10-4 2-15,-29-5 2 16,4 4-6-16,-13-4 1 0,-20 1-34 15,0-5-16-15,1-17-60 16,18 0-26-16,10-17 24 16</inkml:trace>
  <inkml:trace contextRef="#ctx0" brushRef="#br0" timeOffset="95152.96">23361 14610 304 0,'9'-5'115'0,"-9"1"-89"0,5 0 19 16,-5 4 1-16,5-4-9 16,4-5-2-16,6 1-6 15,4 3-4-15,5 1-13 16,4 0-1-16,6 0 2 0,8 4-1 16,21 4 1-16,18 4-3 15,14 5-1-15,5 8 1 16,10 9 1-16,19-4 3 15,19 12 4-15,0 0-6 16,9 4 1-16,15 1-4 16,4-9 0-16,-4-5-1 0,14 5 2 15,10-8-3-15,-5-5 1 16,14 0-3-16,0-4 2 16,-14 4-6-16,5-17-3 15,4 5-2-15,-9-9 3 16,0 0-24-16,9 8-11 15,-4-8-78-15,19 13-34 16,4 21-44 0</inkml:trace>
  <inkml:trace contextRef="#ctx0" brushRef="#br0" timeOffset="123154.14">3678 11196 252 0,'0'13'96'0,"0"-13"-75"0,0 17 28 0,0-13 6 16,-5 5-12-16,0-1 0 15,5 5-7-15,0 0-2 16,0 4-19-16,0 4 6 0,5-4 3 16,0 4-4-16,0-4-1 15,-1 0-7-15,6 13-2 16,-5-9-6-16,4 4-1 16,-4-4-1-16,0 9-2 15,0-9 1-15,-1 9 1 16,1-5-1-16,0 5 2 15,0-4 0-15,-1 7 1 0,1-3-7 16,0 8 0-16,0-8 1 16,0 4 3-16,-1-4 0 15,1 4-1-15,-5-5 1 16,5-8 1-16,-5 5-3 16,5-5 0-16,-5 5 1 15,0-5 0-15,0-4 4 16,9-5 2-16,-9 5 0 0,0-8 1 15,0 4-4-15,0-1 0 16,0 1-1-16,0-5-2 16,0 1-2-16,0-9 1 15,0 4 1-15,0 0 0 16,0-4 0-16,0 0 0 16,0 0-9-16,0 0-2 15,0 0-10-15,0 0-1 16,0 0-16-16,5 0-5 15,0 0-48-15,0 5-19 16,-1 3-43 0</inkml:trace>
  <inkml:trace contextRef="#ctx0" brushRef="#br0" timeOffset="125463.52">3411 14152 184 0,'0'0'71'0,"0"0"-55"0,-5 0 28 15,5 0 10-15,0 0-4 16,0 0 3-16,0 0-13 16,0 0-4-16,0 0-20 15,0 0 3-15,0-9 2 0,0 5-5 16,5-4 1-16,-5 3-8 15,4-7-1-15,1-1-2 16,5-8 1-16,-5 8-2 16,4-4 2-16,5 4-4 0,1 5 0 15,-1-1-1-15,0 5 1 16,5 0-4-16,10 4 0 16,-5 0-1-16,5 8 0 15,4-3 4-15,-9 7 1 16,-5 1-4-16,5 8-1 15,-5-4 1-15,0 13 0 16,-5-5 1-16,1 9 0 16,-6-4 0-16,-4 8 0 15,0-8-5-15,-10 16 1 16,0-12-7-16,-14 17-3 16,5 0-8-16,-15 0-1 15,5-9 10-15,0 1 4 16,1-1 7-16,-16-16 1 15,15-1-2-15,-4-8 2 16,4 4 7-16,0-12 4 0,10-1 1 16,0-8 3-16,-1 0 2 15,10-8-1-15,-4 8 1 16,9-5 0-16,0 1 3 16,14 0 2-16,-4 0-2 15,4-1 0-15,0-3-1 16,1 8 0-16,-1 0-3 15,10-9-1-15,0 9-6 16,4 0 0-16,6 0-3 16,-6 0 2-16,1 0-2 15,9 0 0-15,-9 9-1 0,9-1 0 16,-9 1-7-16,-6-1 0 16,1-3 1-16,0 3 3 15,-5 5 0-15,0-5-1 16,5-3-2-16,-5-1 1 15,-4 4 1-15,-6 5 0 16,1-13 0-16,-1 13 2 16,1-13-3-16,-1 4 0 15,-4 4 1-15,0-8 0 16,0 0 0-16,-1 13 0 16,1-13 0-16,0 4 0 15,0 5 0-15,0-9 2 16,-1 4-3-16,1 5 0 15,0-9-1-15,-5 0 0 0,0 8 0 16,5-8 0-16,-5 9 2 16,0-5 2-16,0-4-1 15,4 4-1-15,-4-4 1 16,0 0-1-16,0 0 0 16,0 4 0-16,0-4-3 15,5 5 2-15,-5-5 1 16,0 4 0-16,0-4-3 15,5 0 2-15,-5 0-4 16,0 0 1-16,0 0 0 16,0 0 2-16,0 0-1 0,0 0-1 15,0 0-2-15,0 0-1 16,0 0-5-16,0 0-3 16,0 0 2-16,0 0 2 15,0 0-2 1,0 0 1-16,0 0-3 0,0 0 0 15,0 0-8-15,0 4-2 16,0-4-3-16,0 0 2 16,0 0-12-16,0 0-5 15,0 0-19-15,0 0-6 16,0 0-28 0,0-4-42-16,0 0 45 15</inkml:trace>
  <inkml:trace contextRef="#ctx0" brushRef="#br0" timeOffset="127087.59">3606 9636 204 0,'-4'-8'77'0,"4"8"-60"0,-10-5 46 0,10 5 16 16,-5 0-9-16,0 0-2 16,1 0-12-16,-1 0-3 15,0-4-29-15,5 4 6 0,0-4 1 16,0 4-12-16,0 0-5 15,0-9-9-15,0 5-2 16,0 4-1-16,5-8-2 16,0 3 1-16,4-3 1 0,1 4 1 15,4-9 3-15,5-4-5 16,0 4-3-16,-4 5 1 16,4-1 0-16,5 1 1 15,4 8 0-15,-4 0 0 16,14 4 0-16,-9 0-3 15,-1 9 2-15,1-5-1 16,5 9 0-16,-6-4 0 16,6 8-2-16,-11 5 0 15,-8-5 0-15,-1 0 0 16,0 5 3-16,-4-1 0 16,-1 1 3-16,1-1-1 0,-5 0-1 15,-5-8 1-15,-5 9-1 16,0-5-3-16,-4-4 2 15,-1 4-1-15,-9-4 0 16,5-4 2-16,-5 0 0 16,0-1 0-16,-10 1 0 15,10 0 0-15,0-9 0 16,0 0 0-16,4 0 2 16,1 1-1-16,4-1 2 15,1 4-2-15,4-3 2 16,0-1-2-16,5-4 2 15,0 0-2-15,5 4 2 16,0 0 0-16,9 1 1 16,-4-1-2-16,9 0-2 0,-5-4-2 15,10 9-1-15,-5-5 2 16,10 0 2-16,-10 0 0 16,-5 5-1-16,5-1 1 15,0 1-1-15,-4 3-3 16,-1 5 0-16,0-8 2 15,1 16 0-15,-6-16 1 16,1 4 2-16,4 8-3 16,-9-4-2-16,0 4 2 15,-5 0 0-15,0-4-2 16,-5 8 2-16,5-12-1 16,-19 4 0-16,9-4 0 15,-14 0 0-15,5-1 2 16,-14-3 2-16,4-1-3 15,-4-3 0-15,-5-5 1 0,-5-5 0 16,4 5 0-16,1-8 0 16,0-1 0-16,0 1 0 15,5-1 4-15,-1-3 2 16,10 3-7-16,-14-4-1 16,14 9 2-16,0-9 2 15,5 1-3-15,0-1-1 16,0 5 3-16,10-1 3 15,-6 1-10-15,6-1-5 16,-1 5-6-16,-4 0-3 16,4-1-4-16,6 1 0 0,-1-4-22 15,0 8-8-15,0 0-45 16,5 0-16-16,0 0-22 16</inkml:trace>
  <inkml:trace contextRef="#ctx0" brushRef="#br0" timeOffset="135582.3">3415 12918 236 0,'0'-13'90'0,"0"13"-70"0,-4-4 32 0,4 4 12 16,-5-9-16-16,0 5-3 16,5 4-17-16,0 0-8 15,-5 0-11-15,1 0 0 0,-1 0 4 16,0 4-7-16,0 9-1 16,1 0-3-16,-1 8 1 15,0 0 0-15,5 9 3 16,0-5-1-16,0 9 0 15,0-8 1-15,5 8 3 16,0-13 0-16,4 9 2 16,1-5 0-16,9-4 1 15,-5 0 2-15,5-8 4 16,5 0 1-16,5-9 1 16,-10 5-9-16,19-18-2 15,-10 5-3-15,30-9-1 0,-25 0-3 16,20-4-2-16,-10 0-4 15,9 5 0-15,-19-1-7 16,6 0-1-16,-6 5-17 16,-4-1-7-16,-1 5-21 15,-9 4-9-15,-9 0-46 16,-1 4-18-16,-4-4-7 16</inkml:trace>
  <inkml:trace contextRef="#ctx0" brushRef="#br0" timeOffset="135989.99">3797 12901 276 0,'-14'-26'104'0,"14"26"-81"0,-5-25 38 0,0 25 11 15,5-4-18-15,0 0-6 16,0-1-17-16,0 1-5 16,5 8-15-16,-5-4-2 0,5 13 1 15,0 0-6-15,-5 12 0 16,0 1 0-16,0 8 2 16,0-5-1-16,-5 18 2 15,0-9-4-15,0 13 0 16,1-9-3-16,-1 18-1 15,0-9 1-15,0 8 2 0,0-8-1 16,5 8-1-16,0-25 3 16,0 0 0-16,0-4-4 15,0-5 1-15,0-4-13 16,5-8-7-16,0 0-11 16,0-9-6-16,0 4-42 15,-5-8-16-15,0 5-66 16</inkml:trace>
  <inkml:trace contextRef="#ctx0" brushRef="#br0" timeOffset="139127.02">3917 15729 140 0,'4'-4'55'0,"-4"4"-43"0,5-9 34 0,-5 9 15 0,0-8 0 16,0 4 3-16,0 4-9 16,0-9-4-16,0 5-28 15,0 4 4-15,0-9 3 0,0 5-10 16,0 4-1-16,0-8-9 15,-5 8-4-15,1 0-3 16,-11 0 0-16,1 0-4 16,-15 8-2-16,5-4-1 15,-4 9 3-15,-6-4 0 16,1 8 3-16,4-5-1 16,1 5 2-16,9 0-2 15,-5 0 2-15,-5-4 2 16,10 0 2-16,5-1-1 0,4 1-1 15,1 0 1-15,4-1 1 16,0-7-3-16,5 3-1 16,0 5-1-16,0-9 1 15,0 5-2-15,0-5-1 16,0 4 1-16,0 1 1 16,0-1-3-16,5 9 0 15,-5-4 3-15,5 4 1 16,-1-4-1-16,6 4 1 15,-5-5-2-15,4 1 2 16,1 0 0-16,18-13 1 16,-13 4 0-16,9-8 2 15,-10 4-3-15,19-13 0 0,-9 13-1 16,14-13-2-16,1 5 3 16,-11-1 0-16,1 5-4 15,-1 4 1-15,-4 0 0 16,0 4 0-16,0 1-5 15,-5 12 1-15,-5-5 0 16,-9 22 2-16,-5-4-1 16,-5 12-1-16,-4-8 3 15,-20 17 0-15,1-17-2 16,-11 13 2-16,11-9-6 16,-10 0 0-16,-5 0-15 15,0-12-3-15,5 3-31 16,-1-12-12-16,11 0-105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T" name="resolution" value="1" units="1/dev"/>
        </inkml:channelProperties>
      </inkml:inkSource>
      <inkml:timestamp xml:id="ts0" timeString="2019-11-07T00:04:14.905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19-11-07T00:07:16.170"/>
    </inkml:context>
  </inkml:definitions>
  <inkml:trace contextRef="#ctx0" brushRef="#br0">147 14940 0,'0'0'0</inkml:trace>
  <inkml:trace contextRef="#ctx1" brushRef="#br0">10635 6409 160 0,'5'0'60'0,"-5"0"-47"0,0 0 30 16,0 0 12-16,0 0-8 15,0 0-3-15,0 0-7 16,0 0-1-16,0 0-20 16,0 0 2-16,0-4 2 0,0 0-2 15,0 0 1-15,0-1-6 16,4 1-3-16,-4 0 1 16,5 0 3-16,0-1-4 0,0-3 0 15,-1 4-2-15,1-5 0 16,0 1-2-16,5-1-1 15,-6 1-1-15,6-5 0 16,-5 9-2-16,4 0-2 16,1-1 3-16,4 5 2 15,-4-8-4-15,4 8-3 16,-5 0 1-16,6 8 2 16,-6 1-2-16,6 8-2 15,-6-5 4-15,1 5 1 16,-1 0-3-16,-4 5 1 15,0-5-2-15,-5 4 0 16,0 4 2-16,-5-8 0 16,0 0 0-16,-9 4 0 15,4-4 0-15,-4 0 0 0,5-4 0 16,-6 0 2-16,6 4-1 16,-1-13-1-16,1 4 1 15,4 5-1-15,0-9 4 16,5-4 2-16,0 0-2 15,0 0-3-15,0 0 0 16,5 0 1-16,-5 0 1 16,9 0 3-16,-4 0-1 15,9-4 0-15,-4 4-3 16,4-8-2-16,1 3 3 16,4 5 2-16,-5 0-2 0,5 0-2 15,-5 0 4-15,6 5 1 16,-1-5-5-16,0 8 0 15,0-4-1-15,0 9 2 16,-5-5-1 0,1 5 2-16,-6 0-4 0,1 4-2 15,-6 0 2-15,-4 4 2 16,0 0-2-16,-4 9-2 16,-1-13 2-16,-9 17 2 15,-1-17-2-15,-4 8 0 16,5-4 1-16,-5 1 0 15,0-5 2-15,0 0 1 16,4-5 1-16,-4 1 0 0,5-9-2 16,-5-4 1-16,4 0-2 15,1-4-1-15,5 4 1 16,-1 0-1-16,0-9-3 16,1 5 0-16,-1 4 4 15,6-8 3-15,-1 4-1 16,5 4-2-16,0 0 0 15,0 0-1-15,0 0 2 16,0-9 1-16,0 5-4 16,0 0 1-16,0-1 0 15,0 1 0-15,0 0-3 16,0 0 0-16,0-1 2 16,0 5 2-16,0 0 0 15,0 0-1-15,0 0-2 0,0 0 1 16,0 0 1-16,0 0 2 15,0 0-1-15,5 0 2 16,-5 0-2-16,4 0-1 16,1 0-2-16,0 0 1 15,0 0 1-15,4 0 2 16,1 0-1-16,4-4-1 16,0 0 1-16,5 0-1 15,-4-1-3-15,4 1 2 16,-5 0 1-16,5-5 2 15,-4 1-1-15,-1-1 2 16,-5 1-4-16,1 0-2 16,0-1 2-16,-1-4 0 15,-4 1-2-15,-5-1 0 0,0 0 2 16,0 0 2-16,0 1-2 16,-5-1-2-16,0 0 2 15,-4 5 2-15,-1-1-2 16,-4 1-2-16,0 4 4 15,-1-1 1-15,1 5 0 16,0 0-2-16,-1 0 1 16,6 5-1-16,-1-1 0 15,1 0 0-15,4 0 0 16,5-4 2-16,0 0-1 16,0 0 2-16,0 0 0 15,0 0 1-15,0 0-5 0,-5-4 1 16,5 0-2-16,-5 0-2 15,5-1 3 1,-4 5 0-16,4 0 1 16,-5 0 0-16,5 0 0 0,0 0 0 15,0 0 2-15,0-4 1 16,0 4-1-16,0-4-2 16,0 4 1-16,5-4-1 15,-5-1 0-15,4 1 0 16,1 0 0-16,5-5 2 15,-6 5-6-15,6-9 1 16,0 5 3-16,-1-5 2 16,-4 1 0-16,0-1-2 0,-1 0-2 15,1-4-1-15,0 0 2 16,-5-4 0-16,0 4 1 16,-5-4 0-16,0 4 0 15,-4-4 0-15,-1 4-3 16,-4 4 0-1,0-4 2-15,-5 9 0 0,4-1 1 16,-4 5 2-16,5 0-1 16,0 4-1-16,-1 0 1 15,1 4-1-15,4 0 0 16,1 0 0-16,-1-4-3 16,1 0 2-16,-1 0 3 15,5 0 1-15,1 0 1 16,-1 0 0-16,0 0-5 0,5-4 1 15,0 4 0-15,0-4 2 16,0 4-1-16,5-4-1 16,0 4 1-16,4 0-1 15,-4 0 0-15,5 0 0 16,-1 0 0-16,5 0 2 16,-4 0-1-16,9 0-1 15,-5 0 1-15,5 8-1 16,-4-4-3-16,-1 5 2 15,0-1 1-15,1 5 0 16,-6 0-3-16,1 4 0 16,-5-5-1-16,-5 5 3 15,0-4 0-15,-5 0 1 0,0 0 0 16,-5-1 2-16,1-3-3 16,-1 3 0-16,1-3-1 15,-1-1-2-15,1 1 3 16,-1 4 2-16,5-9 4 15,1 4 2-15,-1-8-6 16,5 0-2-16,0 0 2 16,0 5 1-16,0 3 0 15,5-8-2-15,-1 4 1 16,6-4-1-16,-5 0 0 16,4 0 0-16,1 0 0 15,4 9 0-15,0-9 0 16,1 12 2-16,-1-12-3 0,0 13 0 15,1-4-1-15,-6 3-2 16,1 1 3 0,-5 4 2-16,-1-4-2 0,-4 8 0 15,0-4-1-15,-9 13 0 16,-1-13 2-16,-9 8 0 16,5-4-3-16,-10 5 2 15,5-5-17-15,-5 4-5 16,5-3-31-16,0 3-10 15,5 0-84 1,-5-12-73-16,4 4 80 16</inkml:trace>
  <inkml:trace contextRef="#ctx1" brushRef="#br0" timeOffset="13016.24">19572 7393 132 0,'-5'-4'49'0,"5"4"-38"0,-5-5 10 0,5 5 2 16,-4 0 0-16,-1 0 1 15,0-4 4-15,0 0 5 16,1 0-18-16,-1 0 5 0,-5-1 1 16,1 1-3-16,-6 0 0 15,6 0-4-15,-10-1 1 0,4-3-2 16,-8 4 2-16,4 4-2 16,-10-9 0-16,0 5-3 15,-9 4 1-15,5-9-4 16,-10 5-2-16,9 4 2 15,-13-8 0-15,4 3 1 16,-15 5 2-16,11 0-3 16,-20 0 1-16,14 0-3 15,-9 0 0-15,10 0 5 16,-15 5 4-16,15-5-3 16,-20 0-1-16,15 0-4 15,-20 0-1-15,15 0-1 16,-14 0 0-16,14 0 0 15,-10 0 0-15,15 0-2 16,-5 0-2-16,14 0-2 0,-4 0 1 16,9 0 1-16,-5 8 2 15,10-8 1-15,-5 0 1 16,10 0-5-16,-5 4 1 16,4 5 0-16,-4-9 0 15,9 4 0-15,-4 5 2 16,4-9-1-16,1 0-1 15,-1 0-21-15,5 0-9 16,5 4-47-16,5 4-20 16,4-3-57-1</inkml:trace>
  <inkml:trace contextRef="#ctx1" brushRef="#br0" timeOffset="14308.28">21371 7156 164 0,'5'12'63'0,"-5"-12"-49"0,0 9 27 16,0-9 8-16,0 0-4 16,0 0 0-16,-5 0-5 15,-5 0-3-15,6-9-20 16,-6 5 3-16,0-9 1 0,1 1-7 16,4-1-3-16,5 0-2 15,0-4 1-15,5 0-3 16,0 4-2-16,4-3 2 15,6 3 0-15,4 0 3 16,5 5 1-16,-1-1-5 16,6 5-2-16,0 4 0 15,-1 0 0-15,1 4-5 16,0 5 1-16,-6 3-2 0,1 5 0 16,0 0 0-1,-5 9 0-15,-5 3 0 0,-4 5 0 16,-5-4 2-16,-5 8 2 15,-5 0-3-15,-5 0-2 16,1-8-1-16,-5 8 0 16,-1-21 5-16,-4 4 1 15,0 1 0-15,5-5-2 16,0 0 3-16,4-9 0 16,5 5-1-16,10-1 1 15,0-7 4-15,4 3 4 0,10 5-2 16,5 0 2-16,5-13-8 15,4 4-2-15,10-4-1 16,0 0 2-16,0 0-6 16,0 0-1-16,-5 8-12 15,-4 1-3-15,-6-1-21 16,-4-3-9-16,-5-1-77 16</inkml:trace>
  <inkml:trace contextRef="#ctx1" brushRef="#br0" timeOffset="14747.78">22335 7096 152 0,'5'4'57'0,"-1"-4"-44"0,1 0 25 0,0 0 10 15,-5 13-6-15,5-13-3 16,-1 4-10-16,-4 5-6 0,0 4-13 15,0-1-4-15,0 1 0 0,0 4 3 16,0 13 2-16,0-1 1 16,0 9 0-16,5 9-4 15,0 4 0-15,0 0-3 16,4 4 0-16,1 0-6 16,-1 0 1-16,1 0 0 15,4-12 2-15,-9-5-3 16,0-4-2-16,-5-9-45 15,0-8-17-15,-5-12-67 16</inkml:trace>
  <inkml:trace contextRef="#ctx1" brushRef="#br0" timeOffset="15434.3">23509 6969 188 0,'-15'0'71'0,"6"0"-55"0,-1 0 13 15,5 13 2-15,1-9-5 16,-6 4-1-16,1 5-2 16,-6 4 0-16,6 4-13 15,-6 5-3-15,1-1-3 0,-5 5-2 0,5 8 1 16,-5-8 7-16,-5 8 3 16,14 0 2-16,-4 0 4 15,4 9-5-15,6-5 2 16,4 5-5-16,4 4-1 15,6 4-4-15,9 0-1 16,0 0-3-16,0-12 1 16,14 3-2-16,1-3-1 15,-1-5 5-15,1-13 1 16,-6 1 2-16,15-9 2 16,-5-9 4-16,15-8 1 15,-5-8-11-15,-1-18-1 16,-4-16-3-16,-5-13 0 15,-14-9-5-15,-9 0 1 16,-15-8 2-16,-15 0 1 16,-18-4-2-16,0-5 0 0,-15 5-1 15,-9 8 0-15,-5 17-39 16,-20-4-17-16,-3 21-99 16</inkml:trace>
  <inkml:trace contextRef="#ctx1" brushRef="#br0" timeOffset="37758.47">21266 6422 316 0,'14'-25'118'0,"-14"25"-92"0,19-30 6 0,-14 17-2 15,5-8-17-15,-1-9-2 16,1-4-5-16,-1 9-1 16,1-17-3-16,4-18-2 0,0 1 1 15,1-5 5-15,-6 18 6 16,1 3-8-16,4-12-2 16,10-13 0-16,-5 9 1 15,0 16 1-15,-5 18 2 16,-4 4-1-16,4 8 2 0,5 9-4 15,-4 12 0-15,-6-3 1 16,6 20 2-16,-6-4-5 16,5 22-3-16,6 24 5 15,-1 5 3-15,-5 1-3 16,0-18-2-16,1-9-3 16,-1 18 1-16,5 8 1 15,0-8 0-15,-5-5-3 16,-4-21 2-16,-1-8-21 15,-4-9-8-15,0-4-40 16,0-17-15-16,-5 0-55 16</inkml:trace>
  <inkml:trace contextRef="#ctx1" brushRef="#br0" timeOffset="37956.36">21767 6206 324 0,'-19'4'123'0,"0"-8"-95"0,0-5-2 0,14 9-7 15,-9-4-12-15,4 0-2 16,-14-5-9-16,-9-3-3 16,-1-5-91-16,1 0-39 15,9-5 20-15,5 10 15 16</inkml:trace>
  <inkml:trace contextRef="#ctx1" brushRef="#br0" timeOffset="38929.66">22359 5888 364 0,'9'-9'134'0,"-9"9"-104"0,10 0 12 0,-10 0-2 15,0 0-11-15,9-4 0 16,-4 8-10-16,-5 0-4 0,0 5-8 15,10-1-1-15,-6 18 1 0,-8 8-3 16,4 0-1-16,0-5-3 16,0 22-1-16,0-4 1 15,-5 0 0-15,0 16-3 16,0-25 2-16,0-4-1 16,1 0-2-16,-1-13-2 15,0-12-1-15,0-18 1 16,1-8 4-16,-1 5 1 15,5-26 1-15,0-1 0 16,0-11 0-16,5-27 2 16,-1 35 1-16,-4 8-1 15,10-4 1-15,-1 8-2 16,6 0 2-16,18-4-2 0,-14 17 2 16,-4 5-2-16,8 3 2 15,-3 5-2-15,3 4-1 16,11 0-2-16,-10 13-1 15,-5-1 2-15,0 1 2 16,0 0-2-16,-5 4 0 16,-4 0-1-16,-5 0 0 15,-1-5-3-15,-4 1 1 16,-4 0 2-16,-6 0 1 16,0-1 1-16,1-3 2 15,-1-1-3-15,6 5 0 16,-1-9 3-16,5 5 1 15,0 3 1-15,5-7 0 16,-1 3-2-16,11 5 1 16,9 0-2-16,-1 4-1 15,6 4 1-15,-5-4 1 0,-5-4-1 16,0 3-1-16,10 6-4 16,-10 3 0-16,-5-8 0 15,-9 4 2-15,-5-8-4 16,-10 12 0-16,-14 1 3 15,-9-5 1-15,-5-4 2 16,4 0 0-16,6-13-9 16,-10 5-2-16,-10-18-23 15,10 5-8-15,9-13-31 16,15 0-14-16,0 4-55 16</inkml:trace>
  <inkml:trace contextRef="#ctx1" brushRef="#br0" timeOffset="39350.89">23575 5625 248 0,'15'-34'93'0,"-15"17"-72"0,0 4 11 0,0 13 1 16,-5-8-12-16,0-9 1 0,-4 8-9 16,-6 1-3-16,1 12-5 15,0 0 1-15,-20 18 0 0,-13 3 6 16,-1 13 3-16,0 5-4 16,15-5-1-16,4 0 2 15,-4 0 3-15,4 26 3 16,10 3 1-16,9-11-4 15,10-10-1-15,0-8-6 16,24 17-3-16,24 1 2 16,-5-22 0-16,-10-5-1 15,20-12 1-15,-1 4-9 16,29-21 0-16,29 0-7 16,-10-12 1-16,-14-5-12 15,-28 4-4-15,-16 5-47 0,-8-9-19 16,-6-13-61-1</inkml:trace>
  <inkml:trace contextRef="#ctx1" brushRef="#br0" timeOffset="40254.92">24415 6634 172 0,'19'8'66'0,"-14"-3"-52"0,-5-5 23 0,0 0 6 15,0 0-10-15,0 0-2 16,-5 8-1-16,-4 1 1 15,-1-9-16 1,1 4 6-16,-10 0 6 0,-10 9-4 0,5-13 1 16,0 8-9-16,-9-8-2 15,9 9-3-15,-24-9-1 16,-23-9-3-16,-6 9 1 16,6-8 0-16,13 8 3 15,11 0-5-15,-20-4-1 16,-14-1-2-16,-10 5 1 15,-4 0 0-15,18 5 1 16,15-1 0-16,-19 0 2 16,-33-4-1-16,9 0 0 15,-10 0-1-15,20 4 0 0,23 1-2 16,-23-10-2-16,-20-3 3 16,6 4 0-16,-6-1-4 15,34 5 1-15,14 0 2 16,-24-4 1-16,-14-4-1 15,10 3-2-15,9 1 1 16,19 4-1-16,15 0 0 16,-20-13 0-16,-18 1 0 15,4-1 0-15,5 0 2 16,23 13 1-16,11 0-4 16,-6 0 1-16,-9-12-2 15,5 12 0-15,4-9 4 16,15 18 1-16,5-9-1 0,-15 0 1 15,-14 0-4-15,5 0 0 16,0-9 1-16,14 18 0 16,0-9 2-16,0 0 1 15,-15 0-4-15,11 0 1 16,4 4 2-16,14 4 1 16,5-8-30-16,-4 5-14 15,-1 3-109 1,0-16-89-16,6-9 82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EFE1C-A424-EF43-BFD1-0978FAE0A6B5}" type="datetimeFigureOut">
              <a:rPr lang="en-US" smtClean="0"/>
              <a:t>11/3/21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2EF5B-C282-734F-B256-3C04FB339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43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0067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9pPr>
          </a:lstStyle>
          <a:p>
            <a:fld id="{5159C40F-9949-8F41-84B9-A63B3BCADDD4}" type="slidenum">
              <a:rPr lang="en-US" altLang="en-US">
                <a:latin typeface="Times New Roman" charset="0"/>
              </a:rPr>
              <a:pPr/>
              <a:t>19</a:t>
            </a:fld>
            <a:endParaRPr lang="en-US" altLang="en-US">
              <a:latin typeface="Times New Roman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12511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9pPr>
          </a:lstStyle>
          <a:p>
            <a:fld id="{F591BC20-891B-AD4C-897B-C6663D071C00}" type="slidenum">
              <a:rPr lang="en-US" altLang="en-US">
                <a:latin typeface="Times New Roman" charset="0"/>
              </a:rPr>
              <a:pPr/>
              <a:t>20</a:t>
            </a:fld>
            <a:endParaRPr lang="en-US" altLang="en-US">
              <a:latin typeface="Times New Roman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20436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9pPr>
          </a:lstStyle>
          <a:p>
            <a:fld id="{D064F2BC-D3D6-9245-AFED-26EE2BBD5024}" type="slidenum">
              <a:rPr lang="en-US" altLang="en-US">
                <a:latin typeface="Times New Roman" charset="0"/>
              </a:rPr>
              <a:pPr/>
              <a:t>21</a:t>
            </a:fld>
            <a:endParaRPr lang="en-US" altLang="en-US">
              <a:latin typeface="Times New Roman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4949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9pPr>
          </a:lstStyle>
          <a:p>
            <a:fld id="{C6E0E9D2-C481-874E-8FA5-A7C6F3A2C791}" type="slidenum">
              <a:rPr lang="en-US" altLang="en-US">
                <a:latin typeface="Times New Roman" charset="0"/>
              </a:rPr>
              <a:pPr/>
              <a:t>22</a:t>
            </a:fld>
            <a:endParaRPr lang="en-US" altLang="en-US">
              <a:latin typeface="Times New Roman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r>
              <a:rPr lang="en-US" altLang="en-US" dirty="0">
                <a:ea typeface="MS PGothic" charset="-128"/>
              </a:rPr>
              <a:t>Do we have deadlock?  No, P3 will eventually terminate and free R3</a:t>
            </a:r>
            <a:r>
              <a:rPr lang="en-US" altLang="en-US" baseline="0" dirty="0">
                <a:ea typeface="MS PGothic" charset="-128"/>
              </a:rPr>
              <a:t> for P2</a:t>
            </a:r>
            <a:endParaRPr lang="en-US" altLang="en-US" dirty="0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78313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9pPr>
          </a:lstStyle>
          <a:p>
            <a:fld id="{0835F6C0-13A3-1540-BDE3-DBFA33E4610B}" type="slidenum">
              <a:rPr lang="en-US" altLang="en-US">
                <a:latin typeface="Times New Roman" charset="0"/>
              </a:rPr>
              <a:pPr/>
              <a:t>23</a:t>
            </a:fld>
            <a:endParaRPr lang="en-US" altLang="en-US">
              <a:latin typeface="Times New Roman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24773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9pPr>
          </a:lstStyle>
          <a:p>
            <a:fld id="{6219308F-9C24-6349-AD05-F23FA233316C}" type="slidenum">
              <a:rPr lang="en-US" altLang="en-US">
                <a:latin typeface="Times New Roman" charset="0"/>
              </a:rPr>
              <a:pPr/>
              <a:t>24</a:t>
            </a:fld>
            <a:endParaRPr lang="en-US" altLang="en-US">
              <a:latin typeface="Times New Roman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r>
              <a:rPr lang="en-US" altLang="en-US" dirty="0">
                <a:ea typeface="MS PGothic" charset="-128"/>
              </a:rPr>
              <a:t>Key distinction, Two instances of R2.  If there were only one instance,</a:t>
            </a:r>
            <a:r>
              <a:rPr lang="en-US" altLang="en-US" baseline="0" dirty="0">
                <a:ea typeface="MS PGothic" charset="-128"/>
              </a:rPr>
              <a:t> it would mean deadlock.</a:t>
            </a:r>
            <a:endParaRPr lang="en-US" altLang="en-US" dirty="0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8157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9pPr>
          </a:lstStyle>
          <a:p>
            <a:fld id="{1F661FD2-6905-524F-B689-E160E59329A2}" type="slidenum">
              <a:rPr lang="en-US" altLang="en-US">
                <a:latin typeface="Times New Roman" charset="0"/>
              </a:rPr>
              <a:pPr/>
              <a:t>25</a:t>
            </a:fld>
            <a:endParaRPr lang="en-US" altLang="en-US">
              <a:latin typeface="Times New Roman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9655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9pPr>
          </a:lstStyle>
          <a:p>
            <a:fld id="{5159C40F-9949-8F41-84B9-A63B3BCADDD4}" type="slidenum">
              <a:rPr lang="en-US" altLang="en-US">
                <a:latin typeface="Times New Roman" charset="0"/>
              </a:rPr>
              <a:pPr/>
              <a:t>26</a:t>
            </a:fld>
            <a:endParaRPr lang="en-US" altLang="en-US">
              <a:latin typeface="Times New Roman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56349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9pPr>
          </a:lstStyle>
          <a:p>
            <a:fld id="{494EA9A2-9E22-2B4B-9FE2-257586A3A132}" type="slidenum">
              <a:rPr lang="en-US" altLang="en-US">
                <a:latin typeface="Times New Roman" charset="0"/>
              </a:rPr>
              <a:pPr/>
              <a:t>27</a:t>
            </a:fld>
            <a:endParaRPr lang="en-US" altLang="en-US">
              <a:latin typeface="Times New Roman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r>
              <a:rPr lang="en-US" altLang="en-US" dirty="0">
                <a:ea typeface="MS PGothic" charset="-128"/>
              </a:rPr>
              <a:t>The name was chosen because</a:t>
            </a:r>
            <a:r>
              <a:rPr lang="en-US" altLang="en-US" baseline="0" dirty="0">
                <a:ea typeface="MS PGothic" charset="-128"/>
              </a:rPr>
              <a:t> the algorithm could be used in a banking system so that a bank never allocated its available cash in such a way that it could no longer satisfy the needs of all its customers. </a:t>
            </a:r>
            <a:endParaRPr lang="en-US" altLang="en-US" dirty="0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8846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9pPr>
          </a:lstStyle>
          <a:p>
            <a:fld id="{A9AECDCC-174D-344B-B4A8-7F9E45870209}" type="slidenum">
              <a:rPr lang="en-US" altLang="en-US">
                <a:latin typeface="Times New Roman" charset="0"/>
              </a:rPr>
              <a:pPr/>
              <a:t>28</a:t>
            </a:fld>
            <a:endParaRPr lang="en-US" altLang="en-US">
              <a:latin typeface="Times New Roman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8235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8396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9pPr>
          </a:lstStyle>
          <a:p>
            <a:fld id="{52970FFA-9367-AE4B-8A59-1413DF6E63B1}" type="slidenum">
              <a:rPr lang="en-US" altLang="en-US">
                <a:latin typeface="Times New Roman" charset="0"/>
              </a:rPr>
              <a:pPr/>
              <a:t>29</a:t>
            </a:fld>
            <a:endParaRPr lang="en-US" altLang="en-US">
              <a:latin typeface="Times New Roman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626526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9pPr>
          </a:lstStyle>
          <a:p>
            <a:fld id="{FD9FFC8B-5DD3-8544-A8B8-DC00ABE4BEEE}" type="slidenum">
              <a:rPr lang="en-US" altLang="en-US">
                <a:latin typeface="Times New Roman" charset="0"/>
              </a:rPr>
              <a:pPr/>
              <a:t>30</a:t>
            </a:fld>
            <a:endParaRPr lang="en-US" altLang="en-US">
              <a:latin typeface="Times New Roman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67420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9pPr>
          </a:lstStyle>
          <a:p>
            <a:fld id="{FA06BCBA-6A06-304F-80A4-F2A13187E53D}" type="slidenum">
              <a:rPr lang="en-US" altLang="en-US">
                <a:latin typeface="Times New Roman" charset="0"/>
              </a:rPr>
              <a:pPr/>
              <a:t>31</a:t>
            </a:fld>
            <a:endParaRPr lang="en-US" altLang="en-US">
              <a:latin typeface="Times New Roman" charset="0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884575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9pPr>
          </a:lstStyle>
          <a:p>
            <a:fld id="{03C34275-817A-6145-858A-F330EDAA3AA7}" type="slidenum">
              <a:rPr lang="en-US" altLang="en-US">
                <a:latin typeface="Times New Roman" charset="0"/>
              </a:rPr>
              <a:pPr/>
              <a:t>32</a:t>
            </a:fld>
            <a:endParaRPr lang="en-US" altLang="en-US">
              <a:latin typeface="Times New Roman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79624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9pPr>
          </a:lstStyle>
          <a:p>
            <a:fld id="{A6334B3E-DF17-8D4D-BE6D-23CDAE1F7F4E}" type="slidenum">
              <a:rPr lang="en-US" altLang="en-US">
                <a:latin typeface="Times New Roman" charset="0"/>
              </a:rPr>
              <a:pPr/>
              <a:t>34</a:t>
            </a:fld>
            <a:endParaRPr lang="en-US" altLang="en-US">
              <a:latin typeface="Times New Roman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837111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9pPr>
          </a:lstStyle>
          <a:p>
            <a:fld id="{A6334B3E-DF17-8D4D-BE6D-23CDAE1F7F4E}" type="slidenum">
              <a:rPr lang="en-US" altLang="en-US">
                <a:latin typeface="Times New Roman" charset="0"/>
              </a:rPr>
              <a:pPr/>
              <a:t>35</a:t>
            </a:fld>
            <a:endParaRPr lang="en-US" altLang="en-US">
              <a:latin typeface="Times New Roman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r>
              <a:rPr lang="en-US" altLang="en-US" dirty="0">
                <a:ea typeface="MS PGothic" charset="-128"/>
              </a:rPr>
              <a:t>First,</a:t>
            </a:r>
            <a:r>
              <a:rPr lang="en-US" altLang="en-US" baseline="0" dirty="0">
                <a:ea typeface="MS PGothic" charset="-128"/>
              </a:rPr>
              <a:t> find a process that can run in  with the available resources.</a:t>
            </a:r>
          </a:p>
          <a:p>
            <a:endParaRPr lang="en-US" altLang="en-US" baseline="0" dirty="0">
              <a:ea typeface="MS PGothic" charset="-128"/>
            </a:endParaRPr>
          </a:p>
          <a:p>
            <a:r>
              <a:rPr lang="en-US" altLang="en-US" baseline="0" dirty="0">
                <a:ea typeface="MS PGothic" charset="-128"/>
              </a:rPr>
              <a:t>P1 -- 5 3 2</a:t>
            </a:r>
          </a:p>
          <a:p>
            <a:r>
              <a:rPr lang="en-US" altLang="en-US" baseline="0" dirty="0">
                <a:ea typeface="MS PGothic" charset="-128"/>
              </a:rPr>
              <a:t>P3 -- 7 4 3</a:t>
            </a:r>
          </a:p>
          <a:p>
            <a:r>
              <a:rPr lang="en-US" altLang="en-US" baseline="0" dirty="0">
                <a:ea typeface="MS PGothic" charset="-128"/>
              </a:rPr>
              <a:t>P0 </a:t>
            </a:r>
            <a:r>
              <a:rPr lang="mr-IN" altLang="en-US" baseline="0" dirty="0">
                <a:ea typeface="MS PGothic" charset="-128"/>
              </a:rPr>
              <a:t>--</a:t>
            </a:r>
            <a:r>
              <a:rPr lang="en-US" altLang="en-US" baseline="0" dirty="0">
                <a:ea typeface="MS PGothic" charset="-128"/>
              </a:rPr>
              <a:t> 7 5 3</a:t>
            </a:r>
          </a:p>
          <a:p>
            <a:r>
              <a:rPr lang="en-US" altLang="en-US" baseline="0" dirty="0">
                <a:ea typeface="MS PGothic" charset="-128"/>
              </a:rPr>
              <a:t>P2 </a:t>
            </a:r>
            <a:r>
              <a:rPr lang="mr-IN" altLang="en-US" baseline="0" dirty="0">
                <a:ea typeface="MS PGothic" charset="-128"/>
              </a:rPr>
              <a:t>–</a:t>
            </a:r>
            <a:r>
              <a:rPr lang="en-US" altLang="en-US" baseline="0" dirty="0">
                <a:ea typeface="MS PGothic" charset="-128"/>
              </a:rPr>
              <a:t> 10 5 5</a:t>
            </a:r>
          </a:p>
          <a:p>
            <a:r>
              <a:rPr lang="en-US" altLang="en-US" baseline="0" dirty="0">
                <a:ea typeface="MS PGothic" charset="-128"/>
              </a:rPr>
              <a:t>P4 -- </a:t>
            </a:r>
            <a:endParaRPr lang="en-US" altLang="en-US" dirty="0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8759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9pPr>
          </a:lstStyle>
          <a:p>
            <a:fld id="{C42F6499-7AD1-5341-B8C1-C827EF49BA2D}" type="slidenum">
              <a:rPr lang="en-US" altLang="en-US">
                <a:latin typeface="Times New Roman" charset="0"/>
              </a:rPr>
              <a:pPr/>
              <a:t>36</a:t>
            </a:fld>
            <a:endParaRPr lang="en-US" altLang="en-US">
              <a:latin typeface="Times New Roman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922919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9pPr>
          </a:lstStyle>
          <a:p>
            <a:fld id="{A56F3E33-655B-344A-8592-9130CB735959}" type="slidenum">
              <a:rPr lang="en-US" altLang="en-US">
                <a:latin typeface="Times New Roman" charset="0"/>
              </a:rPr>
              <a:pPr/>
              <a:t>37</a:t>
            </a:fld>
            <a:endParaRPr lang="en-US" altLang="en-US">
              <a:latin typeface="Times New Roman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baseline="0" dirty="0">
                <a:ea typeface="MS PGothic" charset="-128"/>
              </a:rPr>
              <a:t>Work = Total working set of resources</a:t>
            </a:r>
            <a:endParaRPr lang="en-US" altLang="en-US" dirty="0">
              <a:ea typeface="MS PGothic" charset="-128"/>
            </a:endParaRPr>
          </a:p>
          <a:p>
            <a:r>
              <a:rPr lang="en-US" altLang="en-US" baseline="0" dirty="0">
                <a:ea typeface="MS PGothic" charset="-128"/>
              </a:rPr>
              <a:t>m = resources </a:t>
            </a:r>
          </a:p>
          <a:p>
            <a:r>
              <a:rPr lang="en-US" altLang="en-US" baseline="0" dirty="0">
                <a:ea typeface="MS PGothic" charset="-128"/>
              </a:rPr>
              <a:t>n = processes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err="1">
                <a:ea typeface="MS PGothic" charset="-128"/>
              </a:rPr>
              <a:t>Need</a:t>
            </a:r>
            <a:r>
              <a:rPr lang="en-US" altLang="en-US" baseline="-25000" dirty="0" err="1">
                <a:ea typeface="MS PGothic" charset="-128"/>
              </a:rPr>
              <a:t>i</a:t>
            </a:r>
            <a:r>
              <a:rPr lang="en-US" altLang="en-US" baseline="0" dirty="0">
                <a:ea typeface="MS PGothic" charset="-128"/>
              </a:rPr>
              <a:t> = Row </a:t>
            </a:r>
            <a:r>
              <a:rPr lang="en-US" altLang="en-US" baseline="0" dirty="0" err="1">
                <a:ea typeface="MS PGothic" charset="-128"/>
              </a:rPr>
              <a:t>i</a:t>
            </a:r>
            <a:r>
              <a:rPr lang="en-US" altLang="en-US" baseline="0" dirty="0">
                <a:ea typeface="MS PGothic" charset="-128"/>
              </a:rPr>
              <a:t> in the </a:t>
            </a:r>
            <a:r>
              <a:rPr lang="en-US" altLang="en-US" baseline="0" dirty="0" err="1">
                <a:ea typeface="MS PGothic" charset="-128"/>
              </a:rPr>
              <a:t>Need</a:t>
            </a:r>
            <a:r>
              <a:rPr lang="en-US" altLang="en-US" baseline="-25000" dirty="0" err="1">
                <a:ea typeface="MS PGothic" charset="-128"/>
              </a:rPr>
              <a:t>ij</a:t>
            </a:r>
            <a:r>
              <a:rPr lang="en-US" altLang="en-US" baseline="0" dirty="0">
                <a:ea typeface="MS PGothic" charset="-128"/>
              </a:rPr>
              <a:t> matrix  </a:t>
            </a:r>
          </a:p>
          <a:p>
            <a:r>
              <a:rPr lang="en-US" altLang="en-US" baseline="0" dirty="0">
                <a:ea typeface="MS PGothic" charset="-12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8901087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9pPr>
          </a:lstStyle>
          <a:p>
            <a:fld id="{4CE1FA6B-814F-0D4F-A40E-B142AE7804B2}" type="slidenum">
              <a:rPr lang="en-US" altLang="en-US">
                <a:latin typeface="Times New Roman" charset="0"/>
              </a:rPr>
              <a:pPr/>
              <a:t>38</a:t>
            </a:fld>
            <a:endParaRPr lang="en-US" altLang="en-US">
              <a:latin typeface="Times New Roman" charset="0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r>
              <a:rPr lang="en-US" altLang="en-US" baseline="0" dirty="0">
                <a:ea typeface="MS PGothic" charset="-128"/>
              </a:rPr>
              <a:t> </a:t>
            </a:r>
            <a:endParaRPr lang="en-US" altLang="en-US" dirty="0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994649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9pPr>
          </a:lstStyle>
          <a:p>
            <a:fld id="{4CE1FA6B-814F-0D4F-A40E-B142AE7804B2}" type="slidenum">
              <a:rPr lang="en-US" altLang="en-US">
                <a:latin typeface="Times New Roman" charset="0"/>
              </a:rPr>
              <a:pPr/>
              <a:t>39</a:t>
            </a:fld>
            <a:endParaRPr lang="en-US" altLang="en-US">
              <a:latin typeface="Times New Roman" charset="0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r>
              <a:rPr lang="en-US" altLang="en-US" baseline="0" dirty="0">
                <a:ea typeface="MS PGothic" charset="-128"/>
              </a:rPr>
              <a:t>p1, p3, p4, p0, p2</a:t>
            </a:r>
          </a:p>
          <a:p>
            <a:r>
              <a:rPr lang="en-US" altLang="en-US" baseline="0" dirty="0">
                <a:ea typeface="MS PGothic" charset="-128"/>
              </a:rPr>
              <a:t>No</a:t>
            </a:r>
          </a:p>
          <a:p>
            <a:r>
              <a:rPr lang="en-US" altLang="en-US" baseline="0" dirty="0">
                <a:ea typeface="MS PGothic" charset="-128"/>
              </a:rPr>
              <a:t>No</a:t>
            </a:r>
          </a:p>
          <a:p>
            <a:endParaRPr lang="en-US" altLang="en-US" dirty="0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79230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28861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9pPr>
          </a:lstStyle>
          <a:p>
            <a:fld id="{5AB837E0-7336-F849-B645-64555F93C9B1}" type="slidenum">
              <a:rPr lang="en-US" altLang="en-US">
                <a:latin typeface="Times New Roman" charset="0"/>
              </a:rPr>
              <a:pPr/>
              <a:t>40</a:t>
            </a:fld>
            <a:endParaRPr lang="en-US" altLang="en-US">
              <a:latin typeface="Times New Roman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7570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9pPr>
          </a:lstStyle>
          <a:p>
            <a:fld id="{575C6795-C872-AD45-8E3A-2FE09AEC5765}" type="slidenum">
              <a:rPr lang="en-US" altLang="en-US">
                <a:latin typeface="Times New Roman" charset="0"/>
              </a:rPr>
              <a:pPr/>
              <a:t>13</a:t>
            </a:fld>
            <a:endParaRPr lang="en-US" altLang="en-US">
              <a:latin typeface="Times New Roman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3612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9pPr>
          </a:lstStyle>
          <a:p>
            <a:fld id="{A0D69914-AABC-2146-BC15-34B5554FB3FF}" type="slidenum">
              <a:rPr lang="en-US" altLang="en-US">
                <a:latin typeface="Times New Roman" charset="0"/>
              </a:rPr>
              <a:pPr/>
              <a:t>14</a:t>
            </a:fld>
            <a:endParaRPr lang="en-US" altLang="en-US">
              <a:latin typeface="Times New Roman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3356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9pPr>
          </a:lstStyle>
          <a:p>
            <a:fld id="{2E7A100F-357A-0D4B-8786-30214D841481}" type="slidenum">
              <a:rPr lang="en-US" altLang="en-US">
                <a:latin typeface="Times New Roman" charset="0"/>
              </a:rPr>
              <a:pPr/>
              <a:t>15</a:t>
            </a:fld>
            <a:endParaRPr lang="en-US" altLang="en-US">
              <a:latin typeface="Times New Roman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88284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9pPr>
          </a:lstStyle>
          <a:p>
            <a:fld id="{39E57073-B699-1E48-A1DD-123B8E0E6EAA}" type="slidenum">
              <a:rPr lang="en-US" altLang="en-US">
                <a:latin typeface="Times New Roman" charset="0"/>
              </a:rPr>
              <a:pPr/>
              <a:t>16</a:t>
            </a:fld>
            <a:endParaRPr lang="en-US" altLang="en-US">
              <a:latin typeface="Times New Roman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1902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9pPr>
          </a:lstStyle>
          <a:p>
            <a:fld id="{D77BC7AD-DC93-4242-B830-594782E1653E}" type="slidenum">
              <a:rPr lang="en-US" altLang="en-US">
                <a:latin typeface="Times New Roman" charset="0"/>
              </a:rPr>
              <a:pPr/>
              <a:t>17</a:t>
            </a:fld>
            <a:endParaRPr lang="en-US" altLang="en-US">
              <a:latin typeface="Times New Roman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59515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9pPr>
          </a:lstStyle>
          <a:p>
            <a:fld id="{CAED48F9-8399-2F42-B3C5-606128507E0A}" type="slidenum">
              <a:rPr lang="en-US" altLang="en-US">
                <a:latin typeface="Times New Roman" charset="0"/>
              </a:rPr>
              <a:pPr/>
              <a:t>18</a:t>
            </a:fld>
            <a:endParaRPr lang="en-US" altLang="en-US">
              <a:latin typeface="Times New Roman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2764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524000" y="3772693"/>
            <a:ext cx="41863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/>
          </a:p>
          <a:p>
            <a:r>
              <a:rPr lang="en-US" sz="2400" dirty="0"/>
              <a:t>			</a:t>
            </a:r>
          </a:p>
          <a:p>
            <a:r>
              <a:rPr lang="en-US" sz="2400" dirty="0"/>
              <a:t>CMPU 334 – Operating Systems </a:t>
            </a:r>
          </a:p>
          <a:p>
            <a:r>
              <a:rPr lang="en-US" sz="2400" dirty="0"/>
              <a:t>Jason Waterman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E1446-0DC9-5C44-AD96-318DEEA9558D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334 -- Operating Systems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93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E26F3-B9C8-B147-8955-786F3AE7F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295BB-086D-3944-B173-447CA961333D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C3299A-9C40-754A-B626-E74862E1D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D601F6-88C6-FD4D-862E-ACECBA6B8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69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B566A-A697-E949-9DEA-2643DA4DBCA3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63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95485"/>
            <a:ext cx="5559552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B3623-AF38-754F-80E7-2239E69F13D4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8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C928-3B8F-694F-9C9E-86190597F5E0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81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62830-DBB9-314E-8A8D-F372E75D568E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2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D1C5-BB17-4941-98D8-9205E06FC23D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61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228599"/>
            <a:ext cx="11274552" cy="597217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FF72683-789D-E34F-AAF8-D79D5C94404E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7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00138"/>
            <a:ext cx="11274552" cy="50720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37E816B-2900-A246-B4DD-5AD6F53F2C1F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84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0248" y="6356242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9C1431"/>
                </a:solidFill>
              </a:defRPr>
            </a:lvl1pPr>
          </a:lstStyle>
          <a:p>
            <a:fld id="{43EE39A2-851B-664B-BC4A-115378808E24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7380" y="6356241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9C1431"/>
                </a:solidFill>
              </a:defRPr>
            </a:lvl1pPr>
          </a:lstStyle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005" y="148541"/>
            <a:ext cx="847615" cy="84761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9C1431"/>
                </a:solidFill>
              </a:defRPr>
            </a:lvl1pPr>
          </a:lstStyle>
          <a:p>
            <a:r>
              <a:rPr lang="en-US"/>
              <a:t>CMPU 334 -- Operating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51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9C1431"/>
          </a:solidFill>
          <a:latin typeface="Calibri Light" charset="0"/>
          <a:ea typeface="Calibri Light" charset="0"/>
          <a:cs typeface="Calibri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C1431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Common Concurrency Problems</a:t>
            </a:r>
            <a:br>
              <a:rPr lang="en-US" dirty="0"/>
            </a:br>
            <a:r>
              <a:rPr lang="en-US" dirty="0"/>
              <a:t>(When Good Threads go Bad)</a:t>
            </a:r>
          </a:p>
        </p:txBody>
      </p:sp>
    </p:spTree>
    <p:extLst>
      <p:ext uri="{BB962C8B-B14F-4D97-AF65-F5344CB8AC3E}">
        <p14:creationId xmlns:p14="http://schemas.microsoft.com/office/powerpoint/2010/main" val="1514496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Why Do Deadlocks Occur?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Example</a:t>
            </a:r>
            <a:r>
              <a:rPr lang="en-US" altLang="ko-KR" dirty="0"/>
              <a:t>: Java Vector class and the method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b="1" dirty="0"/>
              <a:t>Locks</a:t>
            </a:r>
            <a:r>
              <a:rPr lang="en-US" altLang="ko-KR" dirty="0"/>
              <a:t> for both the vector being added to (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v1</a:t>
            </a:r>
            <a:r>
              <a:rPr lang="en-US" altLang="ko-KR" dirty="0"/>
              <a:t>) and the parameter (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v2</a:t>
            </a:r>
            <a:r>
              <a:rPr lang="en-US" altLang="ko-KR" dirty="0"/>
              <a:t>) need to be acquired</a:t>
            </a:r>
          </a:p>
          <a:p>
            <a:pPr lvl="2"/>
            <a:r>
              <a:rPr lang="en-US" altLang="ko-KR" dirty="0"/>
              <a:t>The routine acquires said locks in some arbitrary order (v1 then v2)</a:t>
            </a:r>
          </a:p>
          <a:p>
            <a:pPr lvl="2"/>
            <a:r>
              <a:rPr lang="en-US" altLang="ko-KR" dirty="0"/>
              <a:t>If some other thread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calls v2.AddAll(v1) </a:t>
            </a:r>
            <a:r>
              <a:rPr lang="en-US" altLang="ko-KR" dirty="0"/>
              <a:t>at nearly the same time </a:t>
            </a:r>
            <a:r>
              <a:rPr lang="en-US" altLang="ko-KR" dirty="0">
                <a:sym typeface="Wingdings" panose="05000000000000000000" pitchFamily="2" charset="2"/>
              </a:rPr>
              <a:t> We have the potential for deadlock</a:t>
            </a:r>
            <a:endParaRPr lang="en-US" altLang="ko-KR" dirty="0"/>
          </a:p>
          <a:p>
            <a:pPr lvl="1"/>
            <a:endParaRPr lang="en-US" altLang="ko-KR" dirty="0"/>
          </a:p>
        </p:txBody>
      </p:sp>
      <p:sp>
        <p:nvSpPr>
          <p:cNvPr id="19" name="직사각형 18"/>
          <p:cNvSpPr/>
          <p:nvPr/>
        </p:nvSpPr>
        <p:spPr>
          <a:xfrm>
            <a:off x="4546304" y="1707822"/>
            <a:ext cx="3096344" cy="73866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90000" rIns="90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AutoNum type="arabicPlain"/>
            </a:pP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Vector v1,v2;</a:t>
            </a:r>
          </a:p>
          <a:p>
            <a:pPr marL="342900" indent="-342900">
              <a:lnSpc>
                <a:spcPct val="150000"/>
              </a:lnSpc>
              <a:buAutoNum type="arabicPlain"/>
            </a:pP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v1.AddAll(v2);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F4E3EC-B957-C847-817F-C24A50B1B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E3B88-1FB9-7B44-A451-6BE4AC98F0B4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7A4EA2-0B59-B84D-AC7C-28C511063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E5D0CE-6CEB-FB4B-AE15-88702D8FE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434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Conditional for Deadlock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Four conditions</a:t>
            </a:r>
            <a:r>
              <a:rPr lang="en-US" altLang="ko-KR" dirty="0"/>
              <a:t> need to hold for a deadlock to occur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dirty="0"/>
              <a:t>If any of these four conditions are not met, </a:t>
            </a:r>
            <a:r>
              <a:rPr lang="en-US" altLang="ko-KR" b="1" dirty="0"/>
              <a:t>deadlock cannot occur</a:t>
            </a:r>
            <a:endParaRPr lang="en-US" altLang="ko-KR" dirty="0"/>
          </a:p>
          <a:p>
            <a:pPr lvl="1"/>
            <a:endParaRPr lang="ko-KR" altLang="en-US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096951"/>
              </p:ext>
            </p:extLst>
          </p:nvPr>
        </p:nvGraphicFramePr>
        <p:xfrm>
          <a:off x="2020596" y="1963193"/>
          <a:ext cx="8136904" cy="2375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527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897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Condition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Description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97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Mutual Exclusion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Threads claim exclusive control of resources</a:t>
                      </a:r>
                      <a:r>
                        <a:rPr lang="en-US" altLang="ko-KR" sz="1400" b="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that they require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025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Hold</a:t>
                      </a:r>
                      <a:r>
                        <a:rPr lang="en-US" altLang="ko-KR" sz="1400" b="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-and-wait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Threads hold</a:t>
                      </a:r>
                      <a:r>
                        <a:rPr lang="en-US" altLang="ko-KR" sz="1400" b="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resources allocated to them while waiting for additional resources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74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No preemption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Resources</a:t>
                      </a:r>
                      <a:r>
                        <a:rPr lang="en-US" altLang="ko-KR" sz="1400" b="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cannot be forcibly removed from threads that are holding them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025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Circular</a:t>
                      </a:r>
                      <a:r>
                        <a:rPr lang="en-US" altLang="ko-KR" sz="1400" b="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wait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There exists a circular chain of threads such</a:t>
                      </a:r>
                      <a:r>
                        <a:rPr lang="en-US" altLang="ko-KR" sz="1400" b="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that each thread holds one more resources that are being requested by the next thread in the chain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FD3AFD-6055-8940-A231-283748E64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C6BC6-5A51-2E4F-BA43-23FC74652720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6C4295-1704-534E-9E7F-22BE6054F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92A577-D7E3-3540-AF54-2F25EE955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28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Deadlock vs. Starvation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Deadlock: A circular waiting for resources</a:t>
            </a:r>
          </a:p>
          <a:p>
            <a:r>
              <a:rPr lang="en-US"/>
              <a:t>Starvation: A thread never makes progress because other threads are using resources it needs</a:t>
            </a:r>
          </a:p>
          <a:p>
            <a:r>
              <a:rPr lang="en-US"/>
              <a:t>Starvation != Deadlock</a:t>
            </a:r>
          </a:p>
          <a:p>
            <a:pPr lvl="1"/>
            <a:r>
              <a:rPr lang="en-US"/>
              <a:t>Deadlock can be seen as a special case of starvation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975D8C-0399-A54D-BFA9-45CAB0BA0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20F58-E39A-614E-B57B-45EBE0A097A8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54012-6B61-C641-B146-46DCC7570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F5F255-ABB2-D24F-BDCC-0AFDCAE95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54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MS PGothic" charset="-128"/>
              </a:rPr>
              <a:t>Ensure that the system will </a:t>
            </a:r>
            <a:r>
              <a:rPr lang="en-US" altLang="en-US" b="1" dirty="0">
                <a:ea typeface="MS PGothic" charset="-128"/>
              </a:rPr>
              <a:t>never</a:t>
            </a:r>
            <a:r>
              <a:rPr lang="en-US" altLang="en-US" dirty="0">
                <a:ea typeface="MS PGothic" charset="-128"/>
              </a:rPr>
              <a:t> enter a deadlock state:</a:t>
            </a:r>
          </a:p>
          <a:p>
            <a:pPr lvl="1"/>
            <a:r>
              <a:rPr lang="en-US" altLang="en-US" dirty="0">
                <a:ea typeface="MS PGothic" charset="-128"/>
              </a:rPr>
              <a:t>Deadlock prevention – deadlock is not possible in the system</a:t>
            </a:r>
          </a:p>
          <a:p>
            <a:pPr lvl="1"/>
            <a:r>
              <a:rPr lang="en-US" altLang="en-US" dirty="0">
                <a:ea typeface="MS PGothic" charset="-128"/>
              </a:rPr>
              <a:t>Deadlock avoidance – prevent a particular instance of deadlock from happening</a:t>
            </a:r>
          </a:p>
          <a:p>
            <a:endParaRPr lang="en-US" altLang="en-US" dirty="0">
              <a:ea typeface="MS PGothic" charset="-128"/>
            </a:endParaRPr>
          </a:p>
          <a:p>
            <a:r>
              <a:rPr lang="en-US" altLang="en-US" dirty="0">
                <a:ea typeface="MS PGothic" charset="-128"/>
              </a:rPr>
              <a:t>Allow the system to enter a deadlock state and then recover</a:t>
            </a:r>
          </a:p>
          <a:p>
            <a:endParaRPr lang="en-US" altLang="en-US" dirty="0">
              <a:ea typeface="MS PGothic" charset="-128"/>
            </a:endParaRPr>
          </a:p>
          <a:p>
            <a:r>
              <a:rPr lang="en-US" altLang="en-US" dirty="0">
                <a:ea typeface="MS PGothic" charset="-128"/>
              </a:rPr>
              <a:t>Ignore the problem and pretend that deadlocks never occur in the system</a:t>
            </a:r>
          </a:p>
          <a:p>
            <a:pPr lvl="1"/>
            <a:r>
              <a:rPr lang="en-US" altLang="en-US" dirty="0">
                <a:ea typeface="MS PGothic" charset="-128"/>
              </a:rPr>
              <a:t>Used by most operating systems, including UNIX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MS PGothic" charset="-128"/>
              </a:rPr>
              <a:t>Methods for Handling Deadlocks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B21D0B-A5EF-5B45-9C7C-3D03F5A44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4A026-3188-C94C-9CA0-BF5D51E69368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F095CC-DC5A-EF4F-8707-3787636F4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4DA7FA-B79F-A443-B2DE-D357D1041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893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>
                <a:ea typeface="MS PGothic" charset="-128"/>
              </a:rPr>
              <a:t>Restrain the ways requests can be made to make at least one of the four deadlock conditions does not hold</a:t>
            </a:r>
          </a:p>
          <a:p>
            <a:r>
              <a:rPr lang="en-US" altLang="en-US" b="1" dirty="0">
                <a:ea typeface="MS PGothic" charset="-128"/>
              </a:rPr>
              <a:t>Mutual Exclusion</a:t>
            </a:r>
            <a:r>
              <a:rPr lang="en-US" altLang="en-US" dirty="0">
                <a:ea typeface="MS PGothic" charset="-128"/>
              </a:rPr>
              <a:t> – not required for sharable resources (e.g., read-only files); must hold for non-sharable resources</a:t>
            </a:r>
          </a:p>
          <a:p>
            <a:r>
              <a:rPr lang="en-US" altLang="en-US" b="1" dirty="0">
                <a:ea typeface="MS PGothic" charset="-128"/>
              </a:rPr>
              <a:t>Hold and Wait</a:t>
            </a:r>
            <a:r>
              <a:rPr lang="en-US" altLang="en-US" dirty="0">
                <a:ea typeface="MS PGothic" charset="-128"/>
              </a:rPr>
              <a:t> – must guarantee that whenever a process requests a resource, it does not hold any other resources</a:t>
            </a:r>
          </a:p>
          <a:p>
            <a:pPr lvl="1"/>
            <a:r>
              <a:rPr lang="en-US" altLang="en-US" dirty="0">
                <a:ea typeface="MS PGothic" charset="-128"/>
              </a:rPr>
              <a:t>Require process to request and be allocated all its resources before it begins execution, or allow process to request resources only when the process has none allocated to it.</a:t>
            </a:r>
          </a:p>
          <a:p>
            <a:pPr lvl="1"/>
            <a:r>
              <a:rPr lang="en-US" altLang="en-US" dirty="0">
                <a:ea typeface="MS PGothic" charset="-128"/>
              </a:rPr>
              <a:t>Low resource utilization; starvation possible</a:t>
            </a:r>
          </a:p>
        </p:txBody>
      </p:sp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MS PGothic" charset="-128"/>
              </a:rPr>
              <a:t>Deadlock Prevention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498179-F73D-0B42-A000-EE8876C67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4076F-3F66-3A4F-A1B2-385FD00B6E77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8F0D85-B390-B34F-85D5-0ECDA0A4E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8A6B31-E94B-B44D-AA0A-2ADD47C64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131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>
                <a:ea typeface="MS PGothic" charset="-128"/>
              </a:rPr>
              <a:t>No Preemption</a:t>
            </a:r>
            <a:r>
              <a:rPr lang="en-US" altLang="en-US">
                <a:ea typeface="MS PGothic" charset="-128"/>
              </a:rPr>
              <a:t> –</a:t>
            </a:r>
          </a:p>
          <a:p>
            <a:pPr lvl="1"/>
            <a:r>
              <a:rPr lang="en-US" altLang="en-US">
                <a:ea typeface="MS PGothic" charset="-128"/>
              </a:rPr>
              <a:t>If a process that is holding some resources requests another resource that cannot be immediately allocated to it, then all resources currently being held are released</a:t>
            </a:r>
          </a:p>
          <a:p>
            <a:pPr lvl="1"/>
            <a:r>
              <a:rPr lang="en-US" altLang="en-US">
                <a:ea typeface="MS PGothic" charset="-128"/>
              </a:rPr>
              <a:t>Preempted resources are added to the list of resources for which the process is waiting</a:t>
            </a:r>
          </a:p>
          <a:p>
            <a:pPr lvl="1"/>
            <a:r>
              <a:rPr lang="en-US" altLang="en-US">
                <a:ea typeface="MS PGothic" charset="-128"/>
              </a:rPr>
              <a:t>Process will be restarted only when it can regain its old resources, as well as the new ones that it is requesting</a:t>
            </a:r>
          </a:p>
          <a:p>
            <a:r>
              <a:rPr lang="en-US" altLang="en-US" b="1">
                <a:ea typeface="MS PGothic" charset="-128"/>
              </a:rPr>
              <a:t>Circular Wait</a:t>
            </a:r>
            <a:r>
              <a:rPr lang="en-US" altLang="en-US">
                <a:ea typeface="MS PGothic" charset="-128"/>
              </a:rPr>
              <a:t> – impose a total ordering of all resource types, and require that each process requests resources in an increasing order of enumeration</a:t>
            </a:r>
          </a:p>
          <a:p>
            <a:pPr lvl="1"/>
            <a:endParaRPr lang="en-US" altLang="en-US">
              <a:ea typeface="MS PGothic" charset="-128"/>
            </a:endParaRPr>
          </a:p>
        </p:txBody>
      </p:sp>
      <p:sp>
        <p:nvSpPr>
          <p:cNvPr id="1741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MS PGothic" charset="-128"/>
              </a:rPr>
              <a:t>Deadlock Prevention (Cont.)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9DD7BE-9B40-2746-A781-4A917F642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51DA-E40E-CD44-887F-C1007FC1D8EC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C4AA92-C896-0947-9400-3F8C54EA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448231-9D2A-584F-81D7-E58DAB255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0541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MS PGothic" charset="-128"/>
              </a:rPr>
              <a:t>Requires that the system has some additional </a:t>
            </a:r>
            <a:r>
              <a:rPr lang="en-US" altLang="en-US" i="1" dirty="0">
                <a:ea typeface="MS PGothic" charset="-128"/>
              </a:rPr>
              <a:t>a priori</a:t>
            </a:r>
            <a:r>
              <a:rPr lang="en-US" altLang="en-US" dirty="0">
                <a:ea typeface="MS PGothic" charset="-128"/>
              </a:rPr>
              <a:t> information available</a:t>
            </a:r>
          </a:p>
          <a:p>
            <a:r>
              <a:rPr lang="en-US" altLang="en-US" dirty="0">
                <a:ea typeface="MS PGothic" charset="-128"/>
              </a:rPr>
              <a:t>Simplest and most useful model requires that each process declare the </a:t>
            </a:r>
            <a:r>
              <a:rPr lang="en-US" altLang="en-US" b="1" i="1" dirty="0">
                <a:ea typeface="MS PGothic" charset="-128"/>
              </a:rPr>
              <a:t>maximum number</a:t>
            </a:r>
            <a:r>
              <a:rPr lang="en-US" altLang="en-US" b="1" dirty="0">
                <a:ea typeface="MS PGothic" charset="-128"/>
              </a:rPr>
              <a:t> </a:t>
            </a:r>
            <a:r>
              <a:rPr lang="en-US" altLang="en-US" dirty="0">
                <a:ea typeface="MS PGothic" charset="-128"/>
              </a:rPr>
              <a:t>of resources of each type that it may need</a:t>
            </a:r>
          </a:p>
          <a:p>
            <a:r>
              <a:rPr lang="en-US" altLang="en-US" dirty="0">
                <a:ea typeface="MS PGothic" charset="-128"/>
              </a:rPr>
              <a:t>The deadlock-avoidance algorithm dynamically examines the resource-allocation state to ensure that there can never be a circular-wait condition</a:t>
            </a:r>
          </a:p>
          <a:p>
            <a:r>
              <a:rPr lang="en-US" altLang="en-US" dirty="0">
                <a:ea typeface="MS PGothic" charset="-128"/>
              </a:rPr>
              <a:t>Resource-allocation </a:t>
            </a:r>
            <a:r>
              <a:rPr lang="en-US" altLang="en-US" i="1" dirty="0">
                <a:ea typeface="MS PGothic" charset="-128"/>
              </a:rPr>
              <a:t>state</a:t>
            </a:r>
            <a:r>
              <a:rPr lang="en-US" altLang="en-US" dirty="0">
                <a:ea typeface="MS PGothic" charset="-128"/>
              </a:rPr>
              <a:t> is defined by the number of available and allocated resources, and the maximum demands of the processes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MS PGothic" charset="-128"/>
              </a:rPr>
              <a:t>Deadlock Avoidance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1E3F0D-3BB6-C440-B98D-87875981A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B597C-F804-8547-A82D-249D5B821F82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7B7B55-BAE3-714E-8B70-8240F5A65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46BEA9-DF2D-174A-950A-E75994384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4068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ea typeface="MS PGothic" charset="-128"/>
              </a:rPr>
              <a:t>When a process requests an available resource, system must decide if immediate allocation leaves the system in a safe state</a:t>
            </a:r>
          </a:p>
          <a:p>
            <a:r>
              <a:rPr lang="en-US" altLang="en-US" dirty="0">
                <a:ea typeface="MS PGothic" charset="-128"/>
              </a:rPr>
              <a:t>System is in </a:t>
            </a:r>
            <a:r>
              <a:rPr lang="en-US" altLang="en-US" b="1" dirty="0">
                <a:ea typeface="MS PGothic" charset="-128"/>
              </a:rPr>
              <a:t>safe state</a:t>
            </a:r>
            <a:r>
              <a:rPr lang="en-US" altLang="en-US" dirty="0">
                <a:solidFill>
                  <a:srgbClr val="3366FF"/>
                </a:solidFill>
                <a:ea typeface="MS PGothic" charset="-128"/>
              </a:rPr>
              <a:t> </a:t>
            </a:r>
            <a:r>
              <a:rPr lang="en-US" altLang="en-US" dirty="0">
                <a:ea typeface="MS PGothic" charset="-128"/>
              </a:rPr>
              <a:t>if there exists a </a:t>
            </a:r>
            <a:r>
              <a:rPr lang="en-US" altLang="en-US" b="1" dirty="0">
                <a:ea typeface="MS PGothic" charset="-128"/>
              </a:rPr>
              <a:t>safe sequence </a:t>
            </a:r>
            <a:r>
              <a:rPr lang="en-US" altLang="en-US" dirty="0">
                <a:ea typeface="MS PGothic" charset="-128"/>
              </a:rPr>
              <a:t>&lt;</a:t>
            </a:r>
            <a:r>
              <a:rPr lang="en-US" altLang="en-US" i="1" dirty="0">
                <a:ea typeface="MS PGothic" charset="-128"/>
              </a:rPr>
              <a:t>P</a:t>
            </a:r>
            <a:r>
              <a:rPr lang="en-US" altLang="en-US" i="1" baseline="-25000" dirty="0">
                <a:ea typeface="MS PGothic" charset="-128"/>
              </a:rPr>
              <a:t>1</a:t>
            </a:r>
            <a:r>
              <a:rPr lang="en-US" altLang="en-US" i="1" dirty="0">
                <a:ea typeface="MS PGothic" charset="-128"/>
              </a:rPr>
              <a:t>, P</a:t>
            </a:r>
            <a:r>
              <a:rPr lang="en-US" altLang="en-US" i="1" baseline="-25000" dirty="0">
                <a:ea typeface="MS PGothic" charset="-128"/>
              </a:rPr>
              <a:t>2</a:t>
            </a:r>
            <a:r>
              <a:rPr lang="en-US" altLang="en-US" i="1" dirty="0">
                <a:ea typeface="MS PGothic" charset="-128"/>
              </a:rPr>
              <a:t>, …, </a:t>
            </a:r>
            <a:r>
              <a:rPr lang="en-US" altLang="en-US" i="1" dirty="0" err="1">
                <a:ea typeface="MS PGothic" charset="-128"/>
              </a:rPr>
              <a:t>P</a:t>
            </a:r>
            <a:r>
              <a:rPr lang="en-US" altLang="en-US" i="1" baseline="-25000" dirty="0" err="1">
                <a:ea typeface="MS PGothic" charset="-128"/>
              </a:rPr>
              <a:t>n</a:t>
            </a:r>
            <a:r>
              <a:rPr lang="en-US" altLang="en-US" dirty="0">
                <a:ea typeface="MS PGothic" charset="-128"/>
              </a:rPr>
              <a:t>&gt; of ALL the  processes  in the systems such that  for each P</a:t>
            </a:r>
            <a:r>
              <a:rPr lang="en-US" altLang="en-US" baseline="-25000" dirty="0">
                <a:ea typeface="MS PGothic" charset="-128"/>
              </a:rPr>
              <a:t>i</a:t>
            </a:r>
            <a:r>
              <a:rPr lang="en-US" altLang="en-US" dirty="0">
                <a:ea typeface="MS PGothic" charset="-128"/>
              </a:rPr>
              <a:t>, the resources that P</a:t>
            </a:r>
            <a:r>
              <a:rPr lang="en-US" altLang="en-US" baseline="-25000" dirty="0">
                <a:ea typeface="MS PGothic" charset="-128"/>
              </a:rPr>
              <a:t>i </a:t>
            </a:r>
            <a:r>
              <a:rPr lang="en-US" altLang="en-US" dirty="0">
                <a:ea typeface="MS PGothic" charset="-128"/>
              </a:rPr>
              <a:t>can still request can be satisfied by currently available resources + resources held by all the </a:t>
            </a:r>
            <a:r>
              <a:rPr lang="en-US" altLang="en-US" i="1" dirty="0" err="1">
                <a:ea typeface="MS PGothic" charset="-128"/>
              </a:rPr>
              <a:t>P</a:t>
            </a:r>
            <a:r>
              <a:rPr lang="en-US" altLang="en-US" i="1" baseline="-25000" dirty="0" err="1">
                <a:ea typeface="MS PGothic" charset="-128"/>
              </a:rPr>
              <a:t>j</a:t>
            </a:r>
            <a:r>
              <a:rPr lang="en-US" altLang="en-US" dirty="0">
                <a:ea typeface="MS PGothic" charset="-128"/>
              </a:rPr>
              <a:t>, with</a:t>
            </a:r>
            <a:r>
              <a:rPr lang="en-US" altLang="en-US" i="1" dirty="0">
                <a:ea typeface="MS PGothic" charset="-128"/>
              </a:rPr>
              <a:t> j </a:t>
            </a:r>
            <a:r>
              <a:rPr lang="en-US" altLang="en-US" dirty="0">
                <a:ea typeface="MS PGothic" charset="-128"/>
              </a:rPr>
              <a:t>&lt; </a:t>
            </a:r>
            <a:r>
              <a:rPr lang="en-US" altLang="en-US" i="1" dirty="0" err="1">
                <a:ea typeface="MS PGothic" charset="-128"/>
              </a:rPr>
              <a:t>i</a:t>
            </a:r>
            <a:endParaRPr lang="en-US" altLang="en-US" dirty="0">
              <a:ea typeface="MS PGothic" charset="-128"/>
            </a:endParaRPr>
          </a:p>
          <a:p>
            <a:r>
              <a:rPr lang="en-US" altLang="en-US" dirty="0">
                <a:ea typeface="MS PGothic" charset="-128"/>
              </a:rPr>
              <a:t>That is:</a:t>
            </a:r>
          </a:p>
          <a:p>
            <a:pPr lvl="1"/>
            <a:r>
              <a:rPr lang="en-US" altLang="en-US" dirty="0">
                <a:ea typeface="MS PGothic" charset="-128"/>
              </a:rPr>
              <a:t>If P</a:t>
            </a:r>
            <a:r>
              <a:rPr lang="en-US" altLang="en-US" baseline="-25000" dirty="0">
                <a:ea typeface="MS PGothic" charset="-128"/>
              </a:rPr>
              <a:t>i</a:t>
            </a:r>
            <a:r>
              <a:rPr lang="en-US" altLang="en-US" dirty="0">
                <a:ea typeface="MS PGothic" charset="-128"/>
              </a:rPr>
              <a:t> resource needs are not immediately available, then </a:t>
            </a:r>
            <a:r>
              <a:rPr lang="en-US" altLang="en-US" i="1" dirty="0">
                <a:ea typeface="MS PGothic" charset="-128"/>
              </a:rPr>
              <a:t>P</a:t>
            </a:r>
            <a:r>
              <a:rPr lang="en-US" altLang="en-US" i="1" baseline="-25000" dirty="0">
                <a:ea typeface="MS PGothic" charset="-128"/>
              </a:rPr>
              <a:t>i</a:t>
            </a:r>
            <a:r>
              <a:rPr lang="en-US" altLang="en-US" dirty="0">
                <a:ea typeface="MS PGothic" charset="-128"/>
              </a:rPr>
              <a:t> can wait until all </a:t>
            </a:r>
            <a:r>
              <a:rPr lang="en-US" altLang="en-US" i="1" dirty="0" err="1">
                <a:ea typeface="MS PGothic" charset="-128"/>
              </a:rPr>
              <a:t>P</a:t>
            </a:r>
            <a:r>
              <a:rPr lang="en-US" altLang="en-US" i="1" baseline="-25000" dirty="0" err="1">
                <a:ea typeface="MS PGothic" charset="-128"/>
              </a:rPr>
              <a:t>j</a:t>
            </a:r>
            <a:r>
              <a:rPr lang="en-US" altLang="en-US" i="1" dirty="0">
                <a:ea typeface="MS PGothic" charset="-128"/>
              </a:rPr>
              <a:t> </a:t>
            </a:r>
            <a:r>
              <a:rPr lang="en-US" altLang="en-US" dirty="0">
                <a:ea typeface="MS PGothic" charset="-128"/>
              </a:rPr>
              <a:t>have finished</a:t>
            </a:r>
          </a:p>
          <a:p>
            <a:pPr lvl="1"/>
            <a:r>
              <a:rPr lang="en-US" altLang="en-US" dirty="0">
                <a:ea typeface="MS PGothic" charset="-128"/>
              </a:rPr>
              <a:t>When </a:t>
            </a:r>
            <a:r>
              <a:rPr lang="en-US" altLang="en-US" i="1" dirty="0" err="1">
                <a:ea typeface="MS PGothic" charset="-128"/>
              </a:rPr>
              <a:t>P</a:t>
            </a:r>
            <a:r>
              <a:rPr lang="en-US" altLang="en-US" i="1" baseline="-25000" dirty="0" err="1">
                <a:ea typeface="MS PGothic" charset="-128"/>
              </a:rPr>
              <a:t>j</a:t>
            </a:r>
            <a:r>
              <a:rPr lang="en-US" altLang="en-US" dirty="0">
                <a:ea typeface="MS PGothic" charset="-128"/>
              </a:rPr>
              <a:t> is finished, </a:t>
            </a:r>
            <a:r>
              <a:rPr lang="en-US" altLang="en-US" i="1" dirty="0">
                <a:ea typeface="MS PGothic" charset="-128"/>
              </a:rPr>
              <a:t>P</a:t>
            </a:r>
            <a:r>
              <a:rPr lang="en-US" altLang="en-US" i="1" baseline="-25000" dirty="0">
                <a:ea typeface="MS PGothic" charset="-128"/>
              </a:rPr>
              <a:t>i</a:t>
            </a:r>
            <a:r>
              <a:rPr lang="en-US" altLang="en-US" dirty="0">
                <a:ea typeface="MS PGothic" charset="-128"/>
              </a:rPr>
              <a:t> can obtain needed resources, execute, return allocated resources, and terminate</a:t>
            </a:r>
          </a:p>
          <a:p>
            <a:pPr lvl="1"/>
            <a:r>
              <a:rPr lang="en-US" altLang="en-US" dirty="0">
                <a:ea typeface="MS PGothic" charset="-128"/>
              </a:rPr>
              <a:t>When </a:t>
            </a:r>
            <a:r>
              <a:rPr lang="en-US" altLang="en-US" i="1" dirty="0">
                <a:ea typeface="MS PGothic" charset="-128"/>
              </a:rPr>
              <a:t>P</a:t>
            </a:r>
            <a:r>
              <a:rPr lang="en-US" altLang="en-US" i="1" baseline="-25000" dirty="0">
                <a:ea typeface="MS PGothic" charset="-128"/>
              </a:rPr>
              <a:t>i</a:t>
            </a:r>
            <a:r>
              <a:rPr lang="en-US" altLang="en-US" dirty="0">
                <a:ea typeface="MS PGothic" charset="-128"/>
              </a:rPr>
              <a:t> terminates, </a:t>
            </a:r>
            <a:r>
              <a:rPr lang="en-US" altLang="en-US" i="1" dirty="0">
                <a:ea typeface="MS PGothic" charset="-128"/>
              </a:rPr>
              <a:t>P</a:t>
            </a:r>
            <a:r>
              <a:rPr lang="en-US" altLang="en-US" i="1" baseline="-25000" dirty="0">
                <a:ea typeface="MS PGothic" charset="-128"/>
              </a:rPr>
              <a:t>i </a:t>
            </a:r>
            <a:r>
              <a:rPr lang="en-US" altLang="en-US" baseline="-25000" dirty="0">
                <a:ea typeface="MS PGothic" charset="-128"/>
              </a:rPr>
              <a:t>+1</a:t>
            </a:r>
            <a:r>
              <a:rPr lang="en-US" altLang="en-US" dirty="0">
                <a:ea typeface="MS PGothic" charset="-128"/>
              </a:rPr>
              <a:t> can obtain its needed resources, and so on 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MS PGothic" charset="-128"/>
              </a:rPr>
              <a:t>Safe State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9B8E6F-CCEA-6E4D-93A0-1AE7C627A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A6FA2-17A0-0944-86AD-84D0E362B630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11F956-3131-B342-8A53-552B3EAA1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B9C042-1C9D-4445-9CAB-FEB4EBBA2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4711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Basic Facts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If a system is in safe state </a:t>
            </a:r>
            <a:r>
              <a:rPr lang="en-US" altLang="en-US">
                <a:sym typeface="Symbol" charset="2"/>
              </a:rPr>
              <a:t> no deadlocks</a:t>
            </a:r>
          </a:p>
          <a:p>
            <a:r>
              <a:rPr lang="en-US" altLang="en-US">
                <a:sym typeface="Symbol" charset="2"/>
              </a:rPr>
              <a:t>If a system is in unsafe state  possibility of deadlock</a:t>
            </a:r>
          </a:p>
          <a:p>
            <a:r>
              <a:rPr lang="en-US" altLang="en-US">
                <a:sym typeface="Symbol" charset="2"/>
              </a:rPr>
              <a:t>Avoidance  ensure that a system will never enter an unsafe state.</a:t>
            </a:r>
            <a:endParaRPr lang="en-US" altLang="en-US" dirty="0">
              <a:sym typeface="Symbol" charset="2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37" t="1572" r="13683" b="2194"/>
          <a:stretch>
            <a:fillRect/>
          </a:stretch>
        </p:blipFill>
        <p:spPr bwMode="auto">
          <a:xfrm>
            <a:off x="4038601" y="3352800"/>
            <a:ext cx="2847493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1CE8AB-C9B5-9342-865F-6B9510D0D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9E4EF-BD76-9B4B-A4CC-F76E8EBD64E3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85F38C-37E4-A546-A398-2C0752046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45E5A7-8B64-BA41-9305-1E42F5E26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640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>
                <a:ea typeface="MS PGothic" charset="-128"/>
              </a:rPr>
              <a:t>Single instance of a resource type</a:t>
            </a:r>
          </a:p>
          <a:p>
            <a:pPr lvl="1"/>
            <a:r>
              <a:rPr lang="en-US" altLang="en-US" b="1" dirty="0">
                <a:ea typeface="MS PGothic" charset="-128"/>
              </a:rPr>
              <a:t>Use a resource-allocation graph</a:t>
            </a:r>
          </a:p>
          <a:p>
            <a:pPr lvl="1"/>
            <a:r>
              <a:rPr lang="en-US" altLang="en-US" b="1" dirty="0">
                <a:ea typeface="MS PGothic" charset="-128"/>
              </a:rPr>
              <a:t>Check for cycles</a:t>
            </a:r>
          </a:p>
          <a:p>
            <a:pPr lvl="1">
              <a:buFont typeface="Monotype Sorts" charset="2"/>
              <a:buNone/>
            </a:pPr>
            <a:endParaRPr lang="en-US" altLang="en-US" dirty="0">
              <a:ea typeface="MS PGothic" charset="-128"/>
            </a:endParaRPr>
          </a:p>
          <a:p>
            <a:r>
              <a:rPr lang="en-US" altLang="en-US" dirty="0">
                <a:ea typeface="MS PGothic" charset="-128"/>
              </a:rPr>
              <a:t>Multiple instances of a resource type</a:t>
            </a:r>
          </a:p>
          <a:p>
            <a:pPr lvl="1"/>
            <a:r>
              <a:rPr lang="en-US" altLang="en-US" dirty="0">
                <a:ea typeface="MS PGothic" charset="-128"/>
              </a:rPr>
              <a:t> Use the banker’s </a:t>
            </a:r>
            <a:r>
              <a:rPr lang="en-US" altLang="ja-JP" dirty="0">
                <a:ea typeface="MS PGothic" charset="-128"/>
              </a:rPr>
              <a:t>algorithm</a:t>
            </a:r>
            <a:endParaRPr lang="en-US" altLang="en-US" dirty="0">
              <a:ea typeface="MS PGothic" charset="-128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MS PGothic" charset="-128"/>
              </a:rPr>
              <a:t>Avoidance Algorithms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8A817A-6C75-3C4B-87A6-B92D27768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8C4DB-3F82-CB4D-9FD3-2483F4E02C3E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56111B-8889-E446-91D5-A8B572E34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9C439F-4C53-DF45-9B9C-D418D3E63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075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Common Concurrency Problems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We’ve briefly talked about deadlock</a:t>
            </a:r>
          </a:p>
          <a:p>
            <a:pPr lvl="1"/>
            <a:r>
              <a:rPr lang="en-US" altLang="ko-KR" dirty="0"/>
              <a:t>Lots of early research focused on this</a:t>
            </a:r>
          </a:p>
          <a:p>
            <a:pPr lvl="1"/>
            <a:r>
              <a:rPr lang="en-US" altLang="ko-KR" dirty="0"/>
              <a:t>We’ll dive in a bit more deeply today</a:t>
            </a:r>
          </a:p>
          <a:p>
            <a:r>
              <a:rPr lang="en-US" altLang="ko-KR" dirty="0"/>
              <a:t>What other concurrency problems exist? </a:t>
            </a:r>
          </a:p>
          <a:p>
            <a:pPr lvl="1"/>
            <a:r>
              <a:rPr lang="en-US" altLang="ko-KR" dirty="0"/>
              <a:t>Look at some example concurrency problems found in real code bases</a:t>
            </a:r>
            <a:endParaRPr lang="ko-KR" alt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86FE5-9AA0-B243-87B6-FC6CFD930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C1AE-9508-0F48-86B0-C325831B0899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DF79E-506E-6E4A-AD79-C3C11997F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6D880-72F8-8B46-B48F-9F059B083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5862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MS PGothic" charset="-128"/>
              </a:rPr>
              <a:t>We have a set of vertices V and a set of edges E</a:t>
            </a:r>
          </a:p>
          <a:p>
            <a:r>
              <a:rPr lang="en-US" altLang="en-US" dirty="0">
                <a:ea typeface="MS PGothic" charset="-128"/>
              </a:rPr>
              <a:t>V is partitioned into two types:</a:t>
            </a:r>
          </a:p>
          <a:p>
            <a:pPr lvl="1"/>
            <a:r>
              <a:rPr lang="en-US" altLang="en-US" i="1" dirty="0">
                <a:ea typeface="MS PGothic" charset="-128"/>
              </a:rPr>
              <a:t>P</a:t>
            </a:r>
            <a:r>
              <a:rPr lang="en-US" altLang="en-US" dirty="0">
                <a:ea typeface="MS PGothic" charset="-128"/>
              </a:rPr>
              <a:t> = {</a:t>
            </a:r>
            <a:r>
              <a:rPr lang="en-US" altLang="en-US" i="1" dirty="0">
                <a:ea typeface="MS PGothic" charset="-128"/>
              </a:rPr>
              <a:t>P</a:t>
            </a:r>
            <a:r>
              <a:rPr lang="en-US" altLang="en-US" baseline="-25000" dirty="0">
                <a:ea typeface="MS PGothic" charset="-128"/>
              </a:rPr>
              <a:t>1</a:t>
            </a:r>
            <a:r>
              <a:rPr lang="en-US" altLang="en-US" dirty="0">
                <a:ea typeface="MS PGothic" charset="-128"/>
              </a:rPr>
              <a:t>, </a:t>
            </a:r>
            <a:r>
              <a:rPr lang="en-US" altLang="en-US" i="1" dirty="0">
                <a:ea typeface="MS PGothic" charset="-128"/>
              </a:rPr>
              <a:t>P</a:t>
            </a:r>
            <a:r>
              <a:rPr lang="en-US" altLang="en-US" baseline="-25000" dirty="0">
                <a:ea typeface="MS PGothic" charset="-128"/>
              </a:rPr>
              <a:t>2</a:t>
            </a:r>
            <a:r>
              <a:rPr lang="en-US" altLang="en-US" dirty="0">
                <a:ea typeface="MS PGothic" charset="-128"/>
              </a:rPr>
              <a:t>, …, </a:t>
            </a:r>
            <a:r>
              <a:rPr lang="en-US" altLang="en-US" i="1" dirty="0" err="1">
                <a:ea typeface="MS PGothic" charset="-128"/>
              </a:rPr>
              <a:t>P</a:t>
            </a:r>
            <a:r>
              <a:rPr lang="en-US" altLang="en-US" i="1" baseline="-25000" dirty="0" err="1">
                <a:ea typeface="MS PGothic" charset="-128"/>
              </a:rPr>
              <a:t>n</a:t>
            </a:r>
            <a:r>
              <a:rPr lang="en-US" altLang="en-US" dirty="0">
                <a:ea typeface="MS PGothic" charset="-128"/>
              </a:rPr>
              <a:t>}, the set consisting of all the processes in the system</a:t>
            </a:r>
            <a:br>
              <a:rPr lang="en-US" altLang="en-US" dirty="0">
                <a:ea typeface="MS PGothic" charset="-128"/>
              </a:rPr>
            </a:br>
            <a:endParaRPr lang="en-US" altLang="en-US" dirty="0">
              <a:ea typeface="MS PGothic" charset="-128"/>
            </a:endParaRPr>
          </a:p>
          <a:p>
            <a:pPr lvl="1"/>
            <a:r>
              <a:rPr lang="en-US" altLang="en-US" i="1" dirty="0">
                <a:ea typeface="MS PGothic" charset="-128"/>
              </a:rPr>
              <a:t>R</a:t>
            </a:r>
            <a:r>
              <a:rPr lang="en-US" altLang="en-US" dirty="0">
                <a:ea typeface="MS PGothic" charset="-128"/>
              </a:rPr>
              <a:t> = {</a:t>
            </a:r>
            <a:r>
              <a:rPr lang="en-US" altLang="en-US" i="1" dirty="0">
                <a:ea typeface="MS PGothic" charset="-128"/>
              </a:rPr>
              <a:t>R</a:t>
            </a:r>
            <a:r>
              <a:rPr lang="en-US" altLang="en-US" baseline="-25000" dirty="0">
                <a:ea typeface="MS PGothic" charset="-128"/>
              </a:rPr>
              <a:t>1</a:t>
            </a:r>
            <a:r>
              <a:rPr lang="en-US" altLang="en-US" dirty="0">
                <a:ea typeface="MS PGothic" charset="-128"/>
              </a:rPr>
              <a:t>, </a:t>
            </a:r>
            <a:r>
              <a:rPr lang="en-US" altLang="en-US" i="1" dirty="0">
                <a:ea typeface="MS PGothic" charset="-128"/>
              </a:rPr>
              <a:t>R</a:t>
            </a:r>
            <a:r>
              <a:rPr lang="en-US" altLang="en-US" baseline="-25000" dirty="0">
                <a:ea typeface="MS PGothic" charset="-128"/>
              </a:rPr>
              <a:t>2</a:t>
            </a:r>
            <a:r>
              <a:rPr lang="en-US" altLang="en-US" dirty="0">
                <a:ea typeface="MS PGothic" charset="-128"/>
              </a:rPr>
              <a:t>, …, </a:t>
            </a:r>
            <a:r>
              <a:rPr lang="en-US" altLang="en-US" i="1" dirty="0">
                <a:ea typeface="MS PGothic" charset="-128"/>
              </a:rPr>
              <a:t>R</a:t>
            </a:r>
            <a:r>
              <a:rPr lang="en-US" altLang="en-US" i="1" baseline="-25000" dirty="0">
                <a:ea typeface="MS PGothic" charset="-128"/>
              </a:rPr>
              <a:t>m</a:t>
            </a:r>
            <a:r>
              <a:rPr lang="en-US" altLang="en-US" dirty="0">
                <a:ea typeface="MS PGothic" charset="-128"/>
              </a:rPr>
              <a:t>}, the set consisting of all resource types in the system</a:t>
            </a:r>
          </a:p>
          <a:p>
            <a:pPr lvl="1"/>
            <a:endParaRPr lang="en-US" altLang="en-US" sz="900" dirty="0">
              <a:ea typeface="MS PGothic" charset="-128"/>
            </a:endParaRPr>
          </a:p>
          <a:p>
            <a:r>
              <a:rPr lang="en-US" altLang="en-US" b="1" dirty="0">
                <a:ea typeface="MS PGothic" charset="-128"/>
              </a:rPr>
              <a:t>request edge</a:t>
            </a:r>
            <a:r>
              <a:rPr lang="en-US" altLang="en-US" dirty="0">
                <a:ea typeface="MS PGothic" charset="-128"/>
              </a:rPr>
              <a:t> – directed edge </a:t>
            </a:r>
            <a:r>
              <a:rPr lang="en-US" altLang="en-US" i="1" dirty="0">
                <a:ea typeface="MS PGothic" charset="-128"/>
              </a:rPr>
              <a:t>P</a:t>
            </a:r>
            <a:r>
              <a:rPr lang="en-US" altLang="en-US" i="1" baseline="-25000" dirty="0">
                <a:ea typeface="MS PGothic" charset="-128"/>
              </a:rPr>
              <a:t>i </a:t>
            </a:r>
            <a:r>
              <a:rPr lang="en-US" altLang="en-US" dirty="0">
                <a:ea typeface="MS PGothic" charset="-128"/>
                <a:sym typeface="Symbol" charset="2"/>
              </a:rPr>
              <a:t> </a:t>
            </a:r>
            <a:r>
              <a:rPr lang="en-US" altLang="en-US" i="1" dirty="0" err="1">
                <a:ea typeface="MS PGothic" charset="-128"/>
                <a:sym typeface="Symbol" charset="2"/>
              </a:rPr>
              <a:t>R</a:t>
            </a:r>
            <a:r>
              <a:rPr lang="en-US" altLang="en-US" i="1" baseline="-25000" dirty="0" err="1">
                <a:ea typeface="MS PGothic" charset="-128"/>
                <a:sym typeface="Symbol" charset="2"/>
              </a:rPr>
              <a:t>j</a:t>
            </a:r>
            <a:endParaRPr lang="en-US" altLang="en-US" i="1" baseline="-25000" dirty="0">
              <a:ea typeface="MS PGothic" charset="-128"/>
              <a:sym typeface="Symbol" charset="2"/>
            </a:endParaRPr>
          </a:p>
          <a:p>
            <a:endParaRPr lang="en-US" altLang="en-US" sz="800" i="1" baseline="-25000" dirty="0">
              <a:ea typeface="MS PGothic" charset="-128"/>
              <a:sym typeface="Symbol" charset="2"/>
            </a:endParaRPr>
          </a:p>
          <a:p>
            <a:r>
              <a:rPr lang="en-US" altLang="en-US" b="1" dirty="0">
                <a:ea typeface="MS PGothic" charset="-128"/>
                <a:sym typeface="Symbol" charset="2"/>
              </a:rPr>
              <a:t>assignment edge</a:t>
            </a:r>
            <a:r>
              <a:rPr lang="en-US" altLang="en-US" dirty="0">
                <a:solidFill>
                  <a:srgbClr val="3366FF"/>
                </a:solidFill>
                <a:ea typeface="MS PGothic" charset="-128"/>
                <a:sym typeface="Symbol" charset="2"/>
              </a:rPr>
              <a:t> </a:t>
            </a:r>
            <a:r>
              <a:rPr lang="en-US" altLang="en-US" dirty="0">
                <a:ea typeface="MS PGothic" charset="-128"/>
              </a:rPr>
              <a:t>– directed edge </a:t>
            </a:r>
            <a:r>
              <a:rPr lang="en-US" altLang="en-US" i="1" dirty="0" err="1">
                <a:ea typeface="MS PGothic" charset="-128"/>
              </a:rPr>
              <a:t>R</a:t>
            </a:r>
            <a:r>
              <a:rPr lang="en-US" altLang="en-US" i="1" baseline="-25000" dirty="0" err="1">
                <a:ea typeface="MS PGothic" charset="-128"/>
              </a:rPr>
              <a:t>j</a:t>
            </a:r>
            <a:r>
              <a:rPr lang="en-US" altLang="en-US" i="1" dirty="0">
                <a:ea typeface="MS PGothic" charset="-128"/>
              </a:rPr>
              <a:t> </a:t>
            </a:r>
            <a:r>
              <a:rPr lang="en-US" altLang="en-US" dirty="0">
                <a:ea typeface="MS PGothic" charset="-128"/>
                <a:sym typeface="Symbol" charset="2"/>
              </a:rPr>
              <a:t> </a:t>
            </a:r>
            <a:r>
              <a:rPr lang="en-US" altLang="en-US" i="1" dirty="0">
                <a:ea typeface="MS PGothic" charset="-128"/>
                <a:sym typeface="Symbol" charset="2"/>
              </a:rPr>
              <a:t>P</a:t>
            </a:r>
            <a:r>
              <a:rPr lang="en-US" altLang="en-US" i="1" baseline="-25000" dirty="0">
                <a:ea typeface="MS PGothic" charset="-128"/>
                <a:sym typeface="Symbol" charset="2"/>
              </a:rPr>
              <a:t>i</a:t>
            </a:r>
            <a:endParaRPr lang="en-US" altLang="en-US" dirty="0">
              <a:ea typeface="MS PGothic" charset="-128"/>
              <a:sym typeface="Symbol" charset="2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MS PGothic" charset="-128"/>
              </a:rPr>
              <a:t>Resource-Allocation Graph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C96B82-9FBA-184C-A790-7AB4EDF2A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87317-E784-2D49-86A9-52F7DB08F419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586DC9-D052-BB49-BE80-9B0CD871A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061A35-E63A-B44D-9A27-D9FC46B0F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2086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>
                <a:ea typeface="MS PGothic" charset="-128"/>
              </a:rPr>
              <a:t>Process</a:t>
            </a:r>
            <a:br>
              <a:rPr lang="en-US" altLang="en-US">
                <a:ea typeface="MS PGothic" charset="-128"/>
              </a:rPr>
            </a:br>
            <a:br>
              <a:rPr lang="en-US" altLang="en-US">
                <a:ea typeface="MS PGothic" charset="-128"/>
              </a:rPr>
            </a:br>
            <a:br>
              <a:rPr lang="en-US" altLang="en-US">
                <a:ea typeface="MS PGothic" charset="-128"/>
              </a:rPr>
            </a:br>
            <a:endParaRPr lang="en-US" altLang="en-US">
              <a:ea typeface="MS PGothic" charset="-128"/>
            </a:endParaRPr>
          </a:p>
          <a:p>
            <a:r>
              <a:rPr lang="en-US" altLang="en-US">
                <a:ea typeface="MS PGothic" charset="-128"/>
              </a:rPr>
              <a:t>Resource Type with 4 instances</a:t>
            </a:r>
          </a:p>
          <a:p>
            <a:pPr>
              <a:buFont typeface="Monotype Sorts" charset="2"/>
              <a:buNone/>
            </a:pPr>
            <a:endParaRPr lang="en-US" altLang="en-US">
              <a:ea typeface="MS PGothic" charset="-128"/>
            </a:endParaRPr>
          </a:p>
          <a:p>
            <a:endParaRPr lang="en-US" altLang="en-US">
              <a:ea typeface="MS PGothic" charset="-128"/>
            </a:endParaRPr>
          </a:p>
          <a:p>
            <a:r>
              <a:rPr lang="en-US" altLang="en-US" i="1">
                <a:ea typeface="MS PGothic" charset="-128"/>
              </a:rPr>
              <a:t>P</a:t>
            </a:r>
            <a:r>
              <a:rPr lang="en-US" altLang="en-US" i="1" baseline="-25000">
                <a:ea typeface="MS PGothic" charset="-128"/>
              </a:rPr>
              <a:t>i</a:t>
            </a:r>
            <a:r>
              <a:rPr lang="en-US" altLang="en-US" i="1">
                <a:ea typeface="MS PGothic" charset="-128"/>
              </a:rPr>
              <a:t> </a:t>
            </a:r>
            <a:r>
              <a:rPr lang="en-US" altLang="en-US">
                <a:ea typeface="MS PGothic" charset="-128"/>
              </a:rPr>
              <a:t>requests instance of </a:t>
            </a:r>
            <a:r>
              <a:rPr lang="en-US" altLang="en-US" i="1">
                <a:ea typeface="MS PGothic" charset="-128"/>
              </a:rPr>
              <a:t>R</a:t>
            </a:r>
            <a:r>
              <a:rPr lang="en-US" altLang="en-US" i="1" baseline="-25000">
                <a:ea typeface="MS PGothic" charset="-128"/>
              </a:rPr>
              <a:t>j</a:t>
            </a:r>
            <a:endParaRPr lang="en-US" altLang="en-US">
              <a:ea typeface="MS PGothic" charset="-128"/>
            </a:endParaRPr>
          </a:p>
          <a:p>
            <a:endParaRPr lang="en-US" altLang="en-US">
              <a:ea typeface="MS PGothic" charset="-128"/>
            </a:endParaRPr>
          </a:p>
          <a:p>
            <a:pPr>
              <a:buFont typeface="Monotype Sorts" charset="2"/>
              <a:buNone/>
            </a:pPr>
            <a:endParaRPr lang="en-US" altLang="en-US">
              <a:ea typeface="MS PGothic" charset="-128"/>
            </a:endParaRPr>
          </a:p>
          <a:p>
            <a:r>
              <a:rPr lang="en-US" altLang="en-US" i="1">
                <a:ea typeface="MS PGothic" charset="-128"/>
              </a:rPr>
              <a:t>P</a:t>
            </a:r>
            <a:r>
              <a:rPr lang="en-US" altLang="en-US" i="1" baseline="-25000">
                <a:ea typeface="MS PGothic" charset="-128"/>
              </a:rPr>
              <a:t>i</a:t>
            </a:r>
            <a:r>
              <a:rPr lang="en-US" altLang="en-US">
                <a:ea typeface="MS PGothic" charset="-128"/>
              </a:rPr>
              <a:t> is holding an instance of </a:t>
            </a:r>
            <a:r>
              <a:rPr lang="en-US" altLang="en-US" i="1">
                <a:ea typeface="MS PGothic" charset="-128"/>
              </a:rPr>
              <a:t>R</a:t>
            </a:r>
            <a:r>
              <a:rPr lang="en-US" altLang="en-US" i="1" baseline="-25000">
                <a:ea typeface="MS PGothic" charset="-128"/>
              </a:rPr>
              <a:t>j</a:t>
            </a:r>
            <a:endParaRPr lang="en-US" altLang="en-US" i="1">
              <a:ea typeface="MS PGothic" charset="-128"/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MS PGothic" charset="-128"/>
              </a:rPr>
              <a:t>Resource-Allocation Graph (Cont.)</a:t>
            </a:r>
          </a:p>
        </p:txBody>
      </p:sp>
      <p:sp>
        <p:nvSpPr>
          <p:cNvPr id="10244" name="Oval 4"/>
          <p:cNvSpPr>
            <a:spLocks noChangeArrowheads="1"/>
          </p:cNvSpPr>
          <p:nvPr/>
        </p:nvSpPr>
        <p:spPr bwMode="auto">
          <a:xfrm>
            <a:off x="7445375" y="1676400"/>
            <a:ext cx="495300" cy="495300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9pPr>
          </a:lstStyle>
          <a:p>
            <a:endParaRPr lang="en-US" altLang="en-US"/>
          </a:p>
        </p:txBody>
      </p:sp>
      <p:sp>
        <p:nvSpPr>
          <p:cNvPr id="10245" name="Oval 5"/>
          <p:cNvSpPr>
            <a:spLocks noChangeArrowheads="1"/>
          </p:cNvSpPr>
          <p:nvPr/>
        </p:nvSpPr>
        <p:spPr bwMode="auto">
          <a:xfrm>
            <a:off x="7178675" y="5499100"/>
            <a:ext cx="495300" cy="495300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9pPr>
          </a:lstStyle>
          <a:p>
            <a:pPr algn="ctr"/>
            <a:r>
              <a:rPr lang="en-US" altLang="en-US" i="1">
                <a:latin typeface="Helvetica" charset="0"/>
              </a:rPr>
              <a:t>P</a:t>
            </a:r>
            <a:r>
              <a:rPr lang="en-US" altLang="en-US" i="1" baseline="-25000">
                <a:latin typeface="Helvetica" charset="0"/>
              </a:rPr>
              <a:t>i</a:t>
            </a:r>
            <a:endParaRPr lang="en-US" altLang="en-US">
              <a:latin typeface="Helvetica" charset="0"/>
            </a:endParaRPr>
          </a:p>
        </p:txBody>
      </p:sp>
      <p:sp>
        <p:nvSpPr>
          <p:cNvPr id="10246" name="Oval 6"/>
          <p:cNvSpPr>
            <a:spLocks noChangeArrowheads="1"/>
          </p:cNvSpPr>
          <p:nvPr/>
        </p:nvSpPr>
        <p:spPr bwMode="auto">
          <a:xfrm>
            <a:off x="7162800" y="4097337"/>
            <a:ext cx="495300" cy="495300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9pPr>
          </a:lstStyle>
          <a:p>
            <a:pPr algn="ctr"/>
            <a:r>
              <a:rPr lang="en-US" altLang="en-US" i="1">
                <a:latin typeface="Helvetica" charset="0"/>
              </a:rPr>
              <a:t>P</a:t>
            </a:r>
            <a:r>
              <a:rPr lang="en-US" altLang="en-US" i="1" baseline="-25000">
                <a:latin typeface="Helvetica" charset="0"/>
              </a:rPr>
              <a:t>i</a:t>
            </a:r>
            <a:endParaRPr lang="en-US" altLang="en-US" i="1">
              <a:latin typeface="Helvetica" charset="0"/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7534275" y="3044825"/>
            <a:ext cx="438150" cy="419100"/>
            <a:chOff x="2666" y="1966"/>
            <a:chExt cx="276" cy="264"/>
          </a:xfrm>
          <a:solidFill>
            <a:srgbClr val="CCECFF"/>
          </a:solidFill>
        </p:grpSpPr>
        <p:sp>
          <p:nvSpPr>
            <p:cNvPr id="10264" name="Rectangle 7"/>
            <p:cNvSpPr>
              <a:spLocks noChangeArrowheads="1"/>
            </p:cNvSpPr>
            <p:nvPr/>
          </p:nvSpPr>
          <p:spPr bwMode="auto">
            <a:xfrm>
              <a:off x="2666" y="1966"/>
              <a:ext cx="276" cy="26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0265" name="Rectangle 8"/>
            <p:cNvSpPr>
              <a:spLocks noChangeArrowheads="1"/>
            </p:cNvSpPr>
            <p:nvPr/>
          </p:nvSpPr>
          <p:spPr bwMode="auto">
            <a:xfrm>
              <a:off x="2736" y="2026"/>
              <a:ext cx="47" cy="4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0266" name="Rectangle 9"/>
            <p:cNvSpPr>
              <a:spLocks noChangeArrowheads="1"/>
            </p:cNvSpPr>
            <p:nvPr/>
          </p:nvSpPr>
          <p:spPr bwMode="auto">
            <a:xfrm>
              <a:off x="2832" y="2026"/>
              <a:ext cx="47" cy="4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0267" name="Rectangle 10"/>
            <p:cNvSpPr>
              <a:spLocks noChangeArrowheads="1"/>
            </p:cNvSpPr>
            <p:nvPr/>
          </p:nvSpPr>
          <p:spPr bwMode="auto">
            <a:xfrm>
              <a:off x="2736" y="2108"/>
              <a:ext cx="47" cy="4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0268" name="Rectangle 11"/>
            <p:cNvSpPr>
              <a:spLocks noChangeArrowheads="1"/>
            </p:cNvSpPr>
            <p:nvPr/>
          </p:nvSpPr>
          <p:spPr bwMode="auto">
            <a:xfrm>
              <a:off x="2832" y="2108"/>
              <a:ext cx="47" cy="4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7994650" y="4160837"/>
            <a:ext cx="438150" cy="419100"/>
            <a:chOff x="2666" y="1966"/>
            <a:chExt cx="276" cy="264"/>
          </a:xfrm>
          <a:solidFill>
            <a:srgbClr val="CCECFF"/>
          </a:solidFill>
        </p:grpSpPr>
        <p:sp>
          <p:nvSpPr>
            <p:cNvPr id="10259" name="Rectangle 14"/>
            <p:cNvSpPr>
              <a:spLocks noChangeArrowheads="1"/>
            </p:cNvSpPr>
            <p:nvPr/>
          </p:nvSpPr>
          <p:spPr bwMode="auto">
            <a:xfrm>
              <a:off x="2666" y="1966"/>
              <a:ext cx="276" cy="26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0260" name="Rectangle 15"/>
            <p:cNvSpPr>
              <a:spLocks noChangeArrowheads="1"/>
            </p:cNvSpPr>
            <p:nvPr/>
          </p:nvSpPr>
          <p:spPr bwMode="auto">
            <a:xfrm>
              <a:off x="2736" y="2026"/>
              <a:ext cx="47" cy="4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0261" name="Rectangle 16"/>
            <p:cNvSpPr>
              <a:spLocks noChangeArrowheads="1"/>
            </p:cNvSpPr>
            <p:nvPr/>
          </p:nvSpPr>
          <p:spPr bwMode="auto">
            <a:xfrm>
              <a:off x="2832" y="2026"/>
              <a:ext cx="47" cy="4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0262" name="Rectangle 17"/>
            <p:cNvSpPr>
              <a:spLocks noChangeArrowheads="1"/>
            </p:cNvSpPr>
            <p:nvPr/>
          </p:nvSpPr>
          <p:spPr bwMode="auto">
            <a:xfrm>
              <a:off x="2736" y="2108"/>
              <a:ext cx="47" cy="4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0263" name="Rectangle 18"/>
            <p:cNvSpPr>
              <a:spLocks noChangeArrowheads="1"/>
            </p:cNvSpPr>
            <p:nvPr/>
          </p:nvSpPr>
          <p:spPr bwMode="auto">
            <a:xfrm>
              <a:off x="2832" y="2108"/>
              <a:ext cx="47" cy="4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</p:grpSp>
      <p:sp>
        <p:nvSpPr>
          <p:cNvPr id="10249" name="Line 19"/>
          <p:cNvSpPr>
            <a:spLocks noChangeShapeType="1"/>
          </p:cNvSpPr>
          <p:nvPr/>
        </p:nvSpPr>
        <p:spPr bwMode="auto">
          <a:xfrm>
            <a:off x="7667625" y="4364037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Text Box 20"/>
          <p:cNvSpPr txBox="1">
            <a:spLocks noChangeArrowheads="1"/>
          </p:cNvSpPr>
          <p:nvPr/>
        </p:nvSpPr>
        <p:spPr bwMode="auto">
          <a:xfrm>
            <a:off x="8053164" y="4576863"/>
            <a:ext cx="34176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400" i="1">
                <a:latin typeface="Helvetica" charset="0"/>
              </a:rPr>
              <a:t>R</a:t>
            </a:r>
            <a:r>
              <a:rPr lang="en-US" altLang="en-US" sz="1400" i="1" baseline="-25000">
                <a:latin typeface="Helvetica" charset="0"/>
              </a:rPr>
              <a:t>j</a:t>
            </a:r>
            <a:endParaRPr lang="en-US" altLang="en-US" sz="1400" i="1">
              <a:latin typeface="Helvetica" charset="0"/>
            </a:endParaRPr>
          </a:p>
        </p:txBody>
      </p: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7972425" y="5562600"/>
            <a:ext cx="438150" cy="419100"/>
            <a:chOff x="2666" y="1966"/>
            <a:chExt cx="276" cy="264"/>
          </a:xfrm>
          <a:solidFill>
            <a:srgbClr val="CCECFF"/>
          </a:solidFill>
        </p:grpSpPr>
        <p:sp>
          <p:nvSpPr>
            <p:cNvPr id="10254" name="Rectangle 22"/>
            <p:cNvSpPr>
              <a:spLocks noChangeArrowheads="1"/>
            </p:cNvSpPr>
            <p:nvPr/>
          </p:nvSpPr>
          <p:spPr bwMode="auto">
            <a:xfrm>
              <a:off x="2666" y="1966"/>
              <a:ext cx="276" cy="26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0255" name="Rectangle 23"/>
            <p:cNvSpPr>
              <a:spLocks noChangeArrowheads="1"/>
            </p:cNvSpPr>
            <p:nvPr/>
          </p:nvSpPr>
          <p:spPr bwMode="auto">
            <a:xfrm>
              <a:off x="2736" y="2026"/>
              <a:ext cx="47" cy="4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0256" name="Rectangle 24"/>
            <p:cNvSpPr>
              <a:spLocks noChangeArrowheads="1"/>
            </p:cNvSpPr>
            <p:nvPr/>
          </p:nvSpPr>
          <p:spPr bwMode="auto">
            <a:xfrm>
              <a:off x="2832" y="2026"/>
              <a:ext cx="47" cy="4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0257" name="Rectangle 25"/>
            <p:cNvSpPr>
              <a:spLocks noChangeArrowheads="1"/>
            </p:cNvSpPr>
            <p:nvPr/>
          </p:nvSpPr>
          <p:spPr bwMode="auto">
            <a:xfrm>
              <a:off x="2736" y="2108"/>
              <a:ext cx="47" cy="4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0258" name="Rectangle 26"/>
            <p:cNvSpPr>
              <a:spLocks noChangeArrowheads="1"/>
            </p:cNvSpPr>
            <p:nvPr/>
          </p:nvSpPr>
          <p:spPr bwMode="auto">
            <a:xfrm>
              <a:off x="2832" y="2108"/>
              <a:ext cx="47" cy="4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</p:grpSp>
      <p:sp>
        <p:nvSpPr>
          <p:cNvPr id="10252" name="Line 27"/>
          <p:cNvSpPr>
            <a:spLocks noChangeShapeType="1"/>
          </p:cNvSpPr>
          <p:nvPr/>
        </p:nvSpPr>
        <p:spPr bwMode="auto">
          <a:xfrm flipH="1">
            <a:off x="7645400" y="5708651"/>
            <a:ext cx="476250" cy="3244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Text Box 28"/>
          <p:cNvSpPr txBox="1">
            <a:spLocks noChangeArrowheads="1"/>
          </p:cNvSpPr>
          <p:nvPr/>
        </p:nvSpPr>
        <p:spPr bwMode="auto">
          <a:xfrm>
            <a:off x="8024589" y="5957988"/>
            <a:ext cx="34176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400" i="1">
                <a:latin typeface="Helvetica" charset="0"/>
              </a:rPr>
              <a:t>R</a:t>
            </a:r>
            <a:r>
              <a:rPr lang="en-US" altLang="en-US" sz="1400" i="1" baseline="-25000">
                <a:latin typeface="Helvetica" charset="0"/>
              </a:rPr>
              <a:t>j</a:t>
            </a:r>
            <a:endParaRPr lang="en-US" altLang="en-US" sz="1400" i="1" dirty="0">
              <a:latin typeface="Helvetica" charset="0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15BF7C-DBEB-2341-B971-701D60D3D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DC416-6A76-6E41-85B1-7EEACFC9EE87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22A0887-E76E-0147-B55B-40E979686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D53C9A9B-311A-7D47-9FC1-9276B5322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4878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ea typeface="MS PGothic" charset="-128"/>
              </a:rPr>
              <a:t>Example of a Resource Allocation Graph</a:t>
            </a:r>
          </a:p>
        </p:txBody>
      </p:sp>
      <p:pic>
        <p:nvPicPr>
          <p:cNvPr id="11267" name="Picture 10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87" t="926" r="25287" b="1532"/>
          <a:stretch>
            <a:fillRect/>
          </a:stretch>
        </p:blipFill>
        <p:spPr bwMode="auto">
          <a:xfrm>
            <a:off x="4515556" y="1316039"/>
            <a:ext cx="2691694" cy="405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7048ED-186C-A14A-BA61-AEF60645D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B70B-11E5-3C43-87C2-CCFD08B4EA3C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880BBB3-1B71-4640-A137-04BA57B07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280475C-349F-1849-9B58-62FBFBBA8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8273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ea typeface="MS PGothic" charset="-128"/>
              </a:rPr>
              <a:t>Resource Allocation Graph With A Deadlock</a:t>
            </a:r>
          </a:p>
        </p:txBody>
      </p:sp>
      <p:pic>
        <p:nvPicPr>
          <p:cNvPr id="1229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311276"/>
            <a:ext cx="2781300" cy="409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EBBB6F-D046-934C-9482-37D21D6F8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6BA5D-CF51-2E4A-8CA5-052820BB801C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D49B4D-1A99-BF4A-99D2-E78A0DCCD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63825-7E70-D440-BCF1-686BDFDA4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1486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MS PGothic" charset="-128"/>
              </a:rPr>
              <a:t>Graph With A Cycle But No Deadlock</a:t>
            </a:r>
          </a:p>
        </p:txBody>
      </p:sp>
      <p:pic>
        <p:nvPicPr>
          <p:cNvPr id="13315" name="Picture 4" descr="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24" y="2057401"/>
            <a:ext cx="2952750" cy="376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847660-01A5-5443-BEF5-3A407BC96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802B0-26D0-6D4E-A9A1-139AF5D703A8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DFE4B3-5C71-6A4F-98AB-ECF3DBF48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4812F0-5EEB-5C46-BD19-82AC5CF91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3250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MS PGothic" charset="-128"/>
              </a:rPr>
              <a:t>If graph contains no cycles </a:t>
            </a:r>
            <a:r>
              <a:rPr lang="en-US" altLang="en-US">
                <a:ea typeface="MS PGothic" charset="-128"/>
                <a:sym typeface="Symbol" charset="2"/>
              </a:rPr>
              <a:t> no deadlock</a:t>
            </a:r>
          </a:p>
          <a:p>
            <a:r>
              <a:rPr lang="en-US" altLang="en-US">
                <a:ea typeface="MS PGothic" charset="-128"/>
                <a:sym typeface="Symbol" charset="2"/>
              </a:rPr>
              <a:t>If graph contains a cycle </a:t>
            </a:r>
          </a:p>
          <a:p>
            <a:pPr lvl="1"/>
            <a:r>
              <a:rPr lang="en-US" altLang="en-US">
                <a:ea typeface="MS PGothic" charset="-128"/>
                <a:sym typeface="Symbol" charset="2"/>
              </a:rPr>
              <a:t>if only one instance per resource type, then deadlock</a:t>
            </a:r>
          </a:p>
          <a:p>
            <a:pPr lvl="1"/>
            <a:r>
              <a:rPr lang="en-US" altLang="en-US">
                <a:ea typeface="MS PGothic" charset="-128"/>
                <a:sym typeface="Symbol" charset="2"/>
              </a:rPr>
              <a:t>if several instances per resource type, possibility of deadlock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MS PGothic" charset="-128"/>
              </a:rPr>
              <a:t>Basic Facts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33902C-9DE0-564B-B9E1-8E430A9E5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59AC-AAC8-3047-8301-FD497C4B6377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A1FC54-B94E-4048-AE67-1BF358400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7B6240-62F1-4C4C-9A85-A9A95D758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777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MS PGothic" charset="-128"/>
              </a:rPr>
              <a:t>Single instance of a resource type</a:t>
            </a:r>
          </a:p>
          <a:p>
            <a:pPr lvl="1"/>
            <a:r>
              <a:rPr lang="en-US" altLang="en-US" dirty="0">
                <a:ea typeface="MS PGothic" charset="-128"/>
              </a:rPr>
              <a:t>Use a resource-allocation graph</a:t>
            </a:r>
          </a:p>
          <a:p>
            <a:pPr lvl="1"/>
            <a:r>
              <a:rPr lang="en-US" altLang="en-US" dirty="0">
                <a:ea typeface="MS PGothic" charset="-128"/>
              </a:rPr>
              <a:t>Check for cycles</a:t>
            </a:r>
          </a:p>
          <a:p>
            <a:pPr lvl="1">
              <a:buFont typeface="Monotype Sorts" charset="2"/>
              <a:buNone/>
            </a:pPr>
            <a:endParaRPr lang="en-US" altLang="en-US" dirty="0">
              <a:ea typeface="MS PGothic" charset="-128"/>
            </a:endParaRPr>
          </a:p>
          <a:p>
            <a:r>
              <a:rPr lang="en-US" altLang="en-US" b="1" dirty="0">
                <a:ea typeface="MS PGothic" charset="-128"/>
              </a:rPr>
              <a:t>Multiple instances of a resource type</a:t>
            </a:r>
          </a:p>
          <a:p>
            <a:pPr lvl="1"/>
            <a:r>
              <a:rPr lang="en-US" altLang="en-US" b="1" dirty="0">
                <a:ea typeface="MS PGothic" charset="-128"/>
              </a:rPr>
              <a:t> Use the banker’s </a:t>
            </a:r>
            <a:r>
              <a:rPr lang="en-US" altLang="ja-JP" b="1" dirty="0">
                <a:ea typeface="MS PGothic" charset="-128"/>
              </a:rPr>
              <a:t>algorithm</a:t>
            </a:r>
            <a:endParaRPr lang="en-US" altLang="en-US" b="1" dirty="0">
              <a:ea typeface="MS PGothic" charset="-128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MS PGothic" charset="-128"/>
              </a:rPr>
              <a:t>Avoidance Algorithms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376819-69B3-B043-8DA0-FDD5C42F9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257EF-1D8C-A64C-8031-E1F113605561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9BCC2D-F196-8040-86CB-448998074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93B475-3109-6343-9CCF-F45219A8B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7764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MS PGothic" charset="-128"/>
              </a:rPr>
              <a:t>Have multiple instances of resources</a:t>
            </a:r>
            <a:br>
              <a:rPr lang="en-US" altLang="en-US" dirty="0">
                <a:ea typeface="MS PGothic" charset="-128"/>
              </a:rPr>
            </a:br>
            <a:endParaRPr lang="en-US" altLang="en-US" dirty="0">
              <a:ea typeface="MS PGothic" charset="-128"/>
            </a:endParaRPr>
          </a:p>
          <a:p>
            <a:r>
              <a:rPr lang="en-US" altLang="en-US" dirty="0">
                <a:ea typeface="MS PGothic" charset="-128"/>
              </a:rPr>
              <a:t>Each process must </a:t>
            </a:r>
            <a:r>
              <a:rPr lang="en-US" altLang="en-US" b="1" dirty="0">
                <a:ea typeface="MS PGothic" charset="-128"/>
              </a:rPr>
              <a:t>a priori</a:t>
            </a:r>
            <a:r>
              <a:rPr lang="en-US" altLang="en-US" dirty="0">
                <a:ea typeface="MS PGothic" charset="-128"/>
              </a:rPr>
              <a:t> claim maximum resource use (not to exceed total resources in the system)</a:t>
            </a:r>
            <a:br>
              <a:rPr lang="en-US" altLang="en-US" dirty="0">
                <a:ea typeface="MS PGothic" charset="-128"/>
              </a:rPr>
            </a:br>
            <a:endParaRPr lang="en-US" altLang="en-US" dirty="0">
              <a:ea typeface="MS PGothic" charset="-128"/>
            </a:endParaRPr>
          </a:p>
          <a:p>
            <a:r>
              <a:rPr lang="en-US" altLang="en-US" dirty="0">
                <a:ea typeface="MS PGothic" charset="-128"/>
              </a:rPr>
              <a:t>When a process requests a resource it may have to wait  </a:t>
            </a:r>
            <a:br>
              <a:rPr lang="en-US" altLang="en-US" dirty="0">
                <a:ea typeface="MS PGothic" charset="-128"/>
              </a:rPr>
            </a:br>
            <a:endParaRPr lang="en-US" altLang="en-US" dirty="0">
              <a:ea typeface="MS PGothic" charset="-128"/>
            </a:endParaRPr>
          </a:p>
          <a:p>
            <a:r>
              <a:rPr lang="en-US" altLang="en-US" dirty="0">
                <a:ea typeface="MS PGothic" charset="-128"/>
              </a:rPr>
              <a:t>When a process gets all its resources it must return them in a finite amount of time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MS PGothic" charset="-128"/>
              </a:rPr>
              <a:t>Banker’s Algorithm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C18702-8953-CD44-B9C2-C5F524E2C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962FB-AA3A-494C-A422-C703E7766B79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3E95F3-C94B-5345-8232-5BB990999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0CF1CF-3AFD-294A-ACD5-4A1077F78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3139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Deadlock Detection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Allow system to enter deadlock state </a:t>
            </a:r>
          </a:p>
          <a:p>
            <a:r>
              <a:rPr lang="en-US" altLang="en-US" dirty="0"/>
              <a:t>Detect that deadlock has occurred</a:t>
            </a:r>
          </a:p>
          <a:p>
            <a:pPr lvl="1"/>
            <a:r>
              <a:rPr lang="en-US" altLang="en-US" dirty="0"/>
              <a:t>Detection algorithm</a:t>
            </a:r>
          </a:p>
          <a:p>
            <a:r>
              <a:rPr lang="en-US" altLang="en-US" dirty="0"/>
              <a:t>Recover from deadlock</a:t>
            </a:r>
          </a:p>
          <a:p>
            <a:pPr lvl="1"/>
            <a:r>
              <a:rPr lang="en-US" altLang="en-US" dirty="0"/>
              <a:t>Recovery scheme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972F93-38FD-E347-B5A0-CFF511A3D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3E33B-20AD-2244-B3C0-CFCB4BC4382E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E32E6A-F000-7C4D-AD6B-5E004A69E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53FAF7-E0FC-3748-9ECA-8F0A3FCEA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7247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MS PGothic" charset="-128"/>
              </a:rPr>
              <a:t>Maintain </a:t>
            </a:r>
            <a:r>
              <a:rPr lang="en-US" altLang="en-US" b="1" dirty="0">
                <a:ea typeface="MS PGothic" charset="-128"/>
              </a:rPr>
              <a:t>wait-for</a:t>
            </a:r>
            <a:r>
              <a:rPr lang="en-US" altLang="en-US" b="1" dirty="0">
                <a:solidFill>
                  <a:srgbClr val="3366FF"/>
                </a:solidFill>
                <a:ea typeface="MS PGothic" charset="-128"/>
              </a:rPr>
              <a:t> </a:t>
            </a:r>
            <a:r>
              <a:rPr lang="en-US" altLang="en-US" dirty="0">
                <a:ea typeface="MS PGothic" charset="-128"/>
              </a:rPr>
              <a:t>graph</a:t>
            </a:r>
          </a:p>
          <a:p>
            <a:pPr lvl="1"/>
            <a:r>
              <a:rPr lang="en-US" altLang="en-US" dirty="0">
                <a:ea typeface="MS PGothic" charset="-128"/>
              </a:rPr>
              <a:t>Nodes are processes</a:t>
            </a:r>
          </a:p>
          <a:p>
            <a:pPr lvl="1"/>
            <a:r>
              <a:rPr lang="en-US" altLang="en-US" b="1" i="1" dirty="0">
                <a:ea typeface="MS PGothic" charset="-128"/>
              </a:rPr>
              <a:t>P</a:t>
            </a:r>
            <a:r>
              <a:rPr lang="en-US" altLang="en-US" b="1" i="1" baseline="-25000" dirty="0">
                <a:ea typeface="MS PGothic" charset="-128"/>
              </a:rPr>
              <a:t>i</a:t>
            </a:r>
            <a:r>
              <a:rPr lang="en-US" altLang="en-US" b="1" dirty="0">
                <a:ea typeface="MS PGothic" charset="-128"/>
              </a:rPr>
              <a:t> </a:t>
            </a:r>
            <a:r>
              <a:rPr lang="en-US" altLang="en-US" b="1" dirty="0">
                <a:ea typeface="MS PGothic" charset="-128"/>
                <a:sym typeface="Symbol" charset="2"/>
              </a:rPr>
              <a:t> </a:t>
            </a:r>
            <a:r>
              <a:rPr lang="en-US" altLang="en-US" b="1" i="1" dirty="0" err="1">
                <a:ea typeface="MS PGothic" charset="-128"/>
                <a:sym typeface="Symbol" charset="2"/>
              </a:rPr>
              <a:t>P</a:t>
            </a:r>
            <a:r>
              <a:rPr lang="en-US" altLang="en-US" b="1" i="1" baseline="-25000" dirty="0" err="1">
                <a:ea typeface="MS PGothic" charset="-128"/>
                <a:sym typeface="Symbol" charset="2"/>
              </a:rPr>
              <a:t>j</a:t>
            </a:r>
            <a:r>
              <a:rPr lang="en-US" altLang="en-US" b="1" i="1" baseline="-25000" dirty="0">
                <a:ea typeface="MS PGothic" charset="-128"/>
                <a:sym typeface="Symbol" charset="2"/>
              </a:rPr>
              <a:t>   </a:t>
            </a:r>
            <a:r>
              <a:rPr lang="en-US" altLang="en-US" dirty="0">
                <a:ea typeface="MS PGothic" charset="-128"/>
                <a:sym typeface="Symbol" charset="2"/>
              </a:rPr>
              <a:t>if </a:t>
            </a:r>
            <a:r>
              <a:rPr lang="en-US" altLang="en-US" b="1" i="1" dirty="0">
                <a:ea typeface="MS PGothic" charset="-128"/>
                <a:sym typeface="Symbol" charset="2"/>
              </a:rPr>
              <a:t>P</a:t>
            </a:r>
            <a:r>
              <a:rPr lang="en-US" altLang="en-US" b="1" i="1" baseline="-25000" dirty="0">
                <a:ea typeface="MS PGothic" charset="-128"/>
                <a:sym typeface="Symbol" charset="2"/>
              </a:rPr>
              <a:t>i</a:t>
            </a:r>
            <a:r>
              <a:rPr lang="en-US" altLang="en-US" i="1" dirty="0">
                <a:ea typeface="MS PGothic" charset="-128"/>
                <a:sym typeface="Symbol" charset="2"/>
              </a:rPr>
              <a:t> </a:t>
            </a:r>
            <a:r>
              <a:rPr lang="en-US" altLang="en-US" dirty="0">
                <a:ea typeface="MS PGothic" charset="-128"/>
                <a:sym typeface="Symbol" charset="2"/>
              </a:rPr>
              <a:t>is waiting for</a:t>
            </a:r>
            <a:r>
              <a:rPr lang="en-US" altLang="en-US" i="1" dirty="0">
                <a:ea typeface="MS PGothic" charset="-128"/>
                <a:sym typeface="Symbol" charset="2"/>
              </a:rPr>
              <a:t> </a:t>
            </a:r>
            <a:r>
              <a:rPr lang="en-US" altLang="en-US" b="1" i="1" dirty="0" err="1">
                <a:ea typeface="MS PGothic" charset="-128"/>
                <a:sym typeface="Symbol" charset="2"/>
              </a:rPr>
              <a:t>P</a:t>
            </a:r>
            <a:r>
              <a:rPr lang="en-US" altLang="en-US" b="1" i="1" baseline="-25000" dirty="0" err="1">
                <a:ea typeface="MS PGothic" charset="-128"/>
                <a:sym typeface="Symbol" charset="2"/>
              </a:rPr>
              <a:t>j</a:t>
            </a:r>
            <a:endParaRPr lang="en-US" altLang="en-US" b="1" i="1" dirty="0">
              <a:ea typeface="MS PGothic" charset="-128"/>
              <a:sym typeface="Symbol" charset="2"/>
            </a:endParaRPr>
          </a:p>
          <a:p>
            <a:pPr lvl="1"/>
            <a:endParaRPr lang="en-US" altLang="en-US" b="1" i="1" dirty="0">
              <a:ea typeface="MS PGothic" charset="-128"/>
              <a:sym typeface="Symbol" charset="2"/>
            </a:endParaRPr>
          </a:p>
          <a:p>
            <a:r>
              <a:rPr lang="en-US" altLang="en-US" dirty="0">
                <a:ea typeface="MS PGothic" charset="-128"/>
              </a:rPr>
              <a:t>Periodically invoke an algorithm that searches for a cycle in the graph</a:t>
            </a:r>
          </a:p>
          <a:p>
            <a:pPr lvl="1"/>
            <a:r>
              <a:rPr lang="en-US" altLang="en-US" dirty="0">
                <a:ea typeface="MS PGothic" charset="-128"/>
              </a:rPr>
              <a:t>If there is a cycle, deadlock exists</a:t>
            </a:r>
          </a:p>
          <a:p>
            <a:pPr lvl="1"/>
            <a:endParaRPr lang="en-US" altLang="en-US" dirty="0">
              <a:ea typeface="MS PGothic" charset="-128"/>
            </a:endParaRPr>
          </a:p>
          <a:p>
            <a:r>
              <a:rPr lang="en-US" altLang="en-US" dirty="0">
                <a:ea typeface="MS PGothic" charset="-128"/>
              </a:rPr>
              <a:t>An algorithm to detect a cycle in a graph requires an order of</a:t>
            </a:r>
            <a:r>
              <a:rPr lang="en-US" altLang="en-US" i="1" dirty="0">
                <a:ea typeface="MS PGothic" charset="-128"/>
              </a:rPr>
              <a:t> </a:t>
            </a:r>
            <a:r>
              <a:rPr lang="en-US" altLang="en-US" b="1" i="1" dirty="0">
                <a:ea typeface="MS PGothic" charset="-128"/>
              </a:rPr>
              <a:t>n</a:t>
            </a:r>
            <a:r>
              <a:rPr lang="en-US" altLang="en-US" b="1" baseline="30000" dirty="0">
                <a:ea typeface="MS PGothic" charset="-128"/>
              </a:rPr>
              <a:t>2</a:t>
            </a:r>
            <a:r>
              <a:rPr lang="en-US" altLang="en-US" b="1" dirty="0">
                <a:ea typeface="MS PGothic" charset="-128"/>
              </a:rPr>
              <a:t> </a:t>
            </a:r>
            <a:r>
              <a:rPr lang="en-US" altLang="en-US" dirty="0">
                <a:ea typeface="MS PGothic" charset="-128"/>
              </a:rPr>
              <a:t>operations, where </a:t>
            </a:r>
            <a:r>
              <a:rPr lang="en-US" altLang="en-US" b="1" i="1" dirty="0">
                <a:ea typeface="MS PGothic" charset="-128"/>
              </a:rPr>
              <a:t>n</a:t>
            </a:r>
            <a:r>
              <a:rPr lang="en-US" altLang="en-US" dirty="0">
                <a:ea typeface="MS PGothic" charset="-128"/>
              </a:rPr>
              <a:t> is the number of vertices in the graph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MS PGothic" charset="-128"/>
              </a:rPr>
              <a:t>Single Instance of Each Resource Type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96699B-2849-F148-8A2D-FB1E2656A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13CF3-E7A7-FA4C-812F-54C7695C3154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7DDAD-5C24-E240-B946-FCE619914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DD80D0-62CC-6040-8B03-22F4C2979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27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What Types Of Bugs Exist?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altLang="ko-KR" dirty="0"/>
              <a:t>Focus on four major open-source applications</a:t>
            </a:r>
          </a:p>
          <a:p>
            <a:pPr lvl="1"/>
            <a:r>
              <a:rPr lang="en-US" altLang="ko-KR" dirty="0"/>
              <a:t>MySQL, Apache, Mozilla, OpenOffice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r>
              <a:rPr lang="en-US" altLang="ko-KR" dirty="0"/>
              <a:t>Non-deadlock bugs make up a majority of concurrency bugs</a:t>
            </a:r>
          </a:p>
          <a:p>
            <a:r>
              <a:rPr lang="en-US" altLang="ko-KR" dirty="0"/>
              <a:t>Two major types of non deadlock bugs</a:t>
            </a:r>
          </a:p>
          <a:p>
            <a:pPr lvl="1"/>
            <a:r>
              <a:rPr lang="en-US" altLang="ko-KR" dirty="0"/>
              <a:t>Atomicity violation</a:t>
            </a:r>
          </a:p>
          <a:p>
            <a:pPr lvl="1"/>
            <a:r>
              <a:rPr lang="en-US" altLang="ko-KR" dirty="0"/>
              <a:t>Order violation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3215680" y="2276872"/>
          <a:ext cx="5688632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7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27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3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598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Application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What it does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Non-Deadlock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Deadlock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MySQL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Database Server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14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Apache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Web Server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13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4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Mozilla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Web Browser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41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16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Open Office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Office Suite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6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Total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74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31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295800" y="4010422"/>
            <a:ext cx="3672408" cy="307777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Bugs In Modern Applications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2C0F5B-371A-CA48-9835-F274E98E7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91B7E-5B4E-3D40-93D3-03C0F52ADC6E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415F2F-E322-B44F-A622-F6B0975D8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A0DF8D5-4F8F-E743-B8A4-C69252FA3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9326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>
                <a:ea typeface="MS PGothic" charset="-128"/>
              </a:rPr>
              <a:t>Resource-Allocation Graph and  Wait-for Graph</a:t>
            </a:r>
          </a:p>
        </p:txBody>
      </p:sp>
      <p:sp>
        <p:nvSpPr>
          <p:cNvPr id="38915" name="Text Box 5"/>
          <p:cNvSpPr txBox="1">
            <a:spLocks noChangeArrowheads="1"/>
          </p:cNvSpPr>
          <p:nvPr/>
        </p:nvSpPr>
        <p:spPr bwMode="auto">
          <a:xfrm>
            <a:off x="2749839" y="5294312"/>
            <a:ext cx="32640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000" dirty="0">
                <a:latin typeface="Helvetica" charset="0"/>
              </a:rPr>
              <a:t>Resource-Allocation Graph</a:t>
            </a:r>
          </a:p>
        </p:txBody>
      </p:sp>
      <p:sp>
        <p:nvSpPr>
          <p:cNvPr id="38916" name="Text Box 6"/>
          <p:cNvSpPr txBox="1">
            <a:spLocks noChangeArrowheads="1"/>
          </p:cNvSpPr>
          <p:nvPr/>
        </p:nvSpPr>
        <p:spPr bwMode="auto">
          <a:xfrm>
            <a:off x="6560409" y="5260915"/>
            <a:ext cx="35044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MS PGothic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000" dirty="0">
                <a:latin typeface="Helvetica" charset="0"/>
              </a:rPr>
              <a:t>Corresponding wait-for graph</a:t>
            </a:r>
          </a:p>
        </p:txBody>
      </p:sp>
      <p:pic>
        <p:nvPicPr>
          <p:cNvPr id="38917" name="Picture 6" descr="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7374" y="1328340"/>
            <a:ext cx="5937250" cy="383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D9B9F1-5E1D-7140-9E80-4F1020C8A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E83CF-056D-AA41-9BB0-5E4CCA21C5A6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159832-7D0C-5145-9996-2BAA2A619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E134BD-7A15-B947-A25D-2FB3D0AB5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0716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Recovery from Deadlock:  Process Termination</a:t>
            </a:r>
            <a:endParaRPr lang="en-US" altLang="en-US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Abort all deadlocked processes</a:t>
            </a:r>
            <a:br>
              <a:rPr lang="en-US" altLang="en-US"/>
            </a:br>
            <a:endParaRPr lang="en-US" altLang="en-US"/>
          </a:p>
          <a:p>
            <a:r>
              <a:rPr lang="en-US" altLang="en-US"/>
              <a:t>Abort one process at a time until the deadlock cycle is eliminated</a:t>
            </a:r>
            <a:br>
              <a:rPr lang="en-US" altLang="en-US"/>
            </a:br>
            <a:endParaRPr lang="en-US" altLang="en-US"/>
          </a:p>
          <a:p>
            <a:r>
              <a:rPr lang="en-US" altLang="en-US"/>
              <a:t>In which order should we choose to abort?</a:t>
            </a:r>
          </a:p>
          <a:p>
            <a:pPr lvl="1"/>
            <a:r>
              <a:rPr lang="en-US" altLang="en-US"/>
              <a:t>Priority of the process</a:t>
            </a:r>
          </a:p>
          <a:p>
            <a:pPr lvl="1"/>
            <a:r>
              <a:rPr lang="en-US" altLang="en-US"/>
              <a:t>How long process has computed, and how much longer to completion</a:t>
            </a:r>
          </a:p>
          <a:p>
            <a:pPr lvl="1"/>
            <a:r>
              <a:rPr lang="en-US" altLang="en-US"/>
              <a:t>Resources the process has used</a:t>
            </a:r>
          </a:p>
          <a:p>
            <a:pPr lvl="1"/>
            <a:r>
              <a:rPr lang="en-US" altLang="en-US"/>
              <a:t>Resources process needs to complete</a:t>
            </a:r>
          </a:p>
          <a:p>
            <a:pPr lvl="1"/>
            <a:r>
              <a:rPr lang="en-US" altLang="en-US"/>
              <a:t>How many processes will need to be terminated</a:t>
            </a:r>
          </a:p>
          <a:p>
            <a:pPr lvl="1"/>
            <a:r>
              <a:rPr lang="en-US" altLang="en-US"/>
              <a:t>Is process interactive or batch?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34C6C9-2E93-0A41-B440-1C13029AE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CA065-34DD-C143-9068-C8C504B683FE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5E5F85-D19B-FD4D-A1AD-8BA5998E1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51F7AD-E66F-DD40-BD0E-4B7C30E17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550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Recovery from Deadlock:  Resource Preemption</a:t>
            </a:r>
            <a:endParaRPr lang="en-US" altLang="en-US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/>
              <a:t>Selecting a victim </a:t>
            </a:r>
            <a:r>
              <a:rPr lang="en-US" altLang="en-US" dirty="0"/>
              <a:t>– minimize cost</a:t>
            </a:r>
            <a:br>
              <a:rPr lang="en-US" altLang="en-US" dirty="0"/>
            </a:br>
            <a:endParaRPr lang="en-US" altLang="en-US" dirty="0"/>
          </a:p>
          <a:p>
            <a:r>
              <a:rPr lang="en-US" altLang="en-US" b="1" dirty="0"/>
              <a:t>Rollback</a:t>
            </a:r>
            <a:r>
              <a:rPr lang="en-US" altLang="en-US" dirty="0"/>
              <a:t> – return to some safe state, restart process for that state</a:t>
            </a:r>
            <a:br>
              <a:rPr lang="en-US" altLang="en-US" dirty="0"/>
            </a:br>
            <a:endParaRPr lang="en-US" altLang="en-US" dirty="0"/>
          </a:p>
          <a:p>
            <a:r>
              <a:rPr lang="en-US" altLang="en-US" b="1" dirty="0"/>
              <a:t>Starvation</a:t>
            </a:r>
            <a:r>
              <a:rPr lang="en-US" altLang="en-US" dirty="0"/>
              <a:t> –  same process may always be picked as victim, include number of rollbacks in cost factor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D885FF-C4FC-1944-8DF1-C5D2AD73D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BDF39-6E08-124C-A342-E6DBEC5859C3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56A048-06BB-4C45-B3D2-4B50DCA84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51A032-C7C7-8047-81CC-F85925175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126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Non-deadlock bugs are common</a:t>
            </a:r>
          </a:p>
          <a:p>
            <a:pPr lvl="1"/>
            <a:r>
              <a:rPr lang="en-US" dirty="0"/>
              <a:t>Atomicity violations</a:t>
            </a:r>
          </a:p>
          <a:p>
            <a:pPr lvl="1"/>
            <a:r>
              <a:rPr lang="en-US" dirty="0"/>
              <a:t>Order violations</a:t>
            </a:r>
          </a:p>
          <a:p>
            <a:pPr lvl="1"/>
            <a:r>
              <a:rPr lang="en-US" dirty="0"/>
              <a:t>Often easy to fix (once discovered)</a:t>
            </a:r>
          </a:p>
          <a:p>
            <a:r>
              <a:rPr lang="en-US" dirty="0"/>
              <a:t>Deadlock</a:t>
            </a:r>
          </a:p>
          <a:p>
            <a:pPr lvl="1"/>
            <a:r>
              <a:rPr lang="en-US" dirty="0"/>
              <a:t>Why it occurs</a:t>
            </a:r>
          </a:p>
          <a:p>
            <a:pPr lvl="1"/>
            <a:r>
              <a:rPr lang="en-US" dirty="0"/>
              <a:t>What can be done about it</a:t>
            </a:r>
          </a:p>
          <a:p>
            <a:pPr lvl="2"/>
            <a:r>
              <a:rPr lang="en-US" dirty="0"/>
              <a:t>Can schedule to avoid deadlock (Banker’s Algorithm)</a:t>
            </a:r>
          </a:p>
          <a:p>
            <a:pPr lvl="3"/>
            <a:r>
              <a:rPr lang="en-US" dirty="0"/>
              <a:t>Assumes we know maximum resources used a priori </a:t>
            </a:r>
          </a:p>
          <a:p>
            <a:pPr lvl="2"/>
            <a:r>
              <a:rPr lang="en-US" dirty="0"/>
              <a:t>Most practical: develop a lock acquisition order which will prevent deadlock </a:t>
            </a:r>
            <a:r>
              <a:rPr lang="en-US"/>
              <a:t>from occurring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46D4991-BC04-BC4A-AB81-440268FA7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2EC79-01D9-F949-A552-D352BEA69EB0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3C1E1E8-AFA2-EE47-B9F6-AAF2F374B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81217AB-C085-954B-A5A9-2D26AD105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26066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tabLst>
                <a:tab pos="1371600" algn="l"/>
                <a:tab pos="2395538" algn="ctr"/>
                <a:tab pos="3594100" algn="ctr"/>
                <a:tab pos="4805363" algn="ctr"/>
              </a:tabLst>
            </a:pPr>
            <a:r>
              <a:rPr lang="en-US" altLang="en-US" dirty="0">
                <a:ea typeface="MS PGothic" charset="-128"/>
              </a:rPr>
              <a:t>5 processes </a:t>
            </a:r>
            <a:r>
              <a:rPr lang="en-US" altLang="en-US" i="1" dirty="0">
                <a:ea typeface="MS PGothic" charset="-128"/>
              </a:rPr>
              <a:t>P</a:t>
            </a:r>
            <a:r>
              <a:rPr lang="en-US" altLang="en-US" baseline="-25000" dirty="0">
                <a:ea typeface="MS PGothic" charset="-128"/>
              </a:rPr>
              <a:t>0  </a:t>
            </a:r>
            <a:r>
              <a:rPr lang="en-US" altLang="en-US" dirty="0">
                <a:ea typeface="MS PGothic" charset="-128"/>
              </a:rPr>
              <a:t>through </a:t>
            </a:r>
            <a:r>
              <a:rPr lang="en-US" altLang="en-US" i="1" dirty="0">
                <a:ea typeface="MS PGothic" charset="-128"/>
              </a:rPr>
              <a:t>P</a:t>
            </a:r>
            <a:r>
              <a:rPr lang="en-US" altLang="en-US" baseline="-25000" dirty="0">
                <a:ea typeface="MS PGothic" charset="-128"/>
              </a:rPr>
              <a:t>4</a:t>
            </a:r>
            <a:r>
              <a:rPr lang="en-US" altLang="en-US" dirty="0">
                <a:ea typeface="MS PGothic" charset="-128"/>
              </a:rPr>
              <a:t>; </a:t>
            </a:r>
          </a:p>
          <a:p>
            <a:pPr>
              <a:buNone/>
              <a:tabLst>
                <a:tab pos="1371600" algn="l"/>
                <a:tab pos="2395538" algn="ctr"/>
                <a:tab pos="3594100" algn="ctr"/>
                <a:tab pos="4805363" algn="ctr"/>
              </a:tabLst>
            </a:pPr>
            <a:r>
              <a:rPr lang="en-US" altLang="en-US" dirty="0">
                <a:ea typeface="MS PGothic" charset="-128"/>
              </a:rPr>
              <a:t>      3 resource types:</a:t>
            </a:r>
          </a:p>
          <a:p>
            <a:pPr>
              <a:buNone/>
              <a:tabLst>
                <a:tab pos="1371600" algn="l"/>
                <a:tab pos="2395538" algn="ctr"/>
                <a:tab pos="3594100" algn="ctr"/>
                <a:tab pos="4805363" algn="ctr"/>
              </a:tabLst>
            </a:pPr>
            <a:r>
              <a:rPr lang="en-US" altLang="en-US" dirty="0">
                <a:ea typeface="MS PGothic" charset="-128"/>
              </a:rPr>
              <a:t>              </a:t>
            </a:r>
            <a:r>
              <a:rPr lang="en-US" altLang="en-US" i="1" dirty="0">
                <a:ea typeface="MS PGothic" charset="-128"/>
              </a:rPr>
              <a:t>A</a:t>
            </a:r>
            <a:r>
              <a:rPr lang="en-US" altLang="en-US" dirty="0">
                <a:ea typeface="MS PGothic" charset="-128"/>
              </a:rPr>
              <a:t> (10 instances),  </a:t>
            </a:r>
            <a:r>
              <a:rPr lang="en-US" altLang="en-US" i="1" dirty="0">
                <a:ea typeface="MS PGothic" charset="-128"/>
              </a:rPr>
              <a:t>B</a:t>
            </a:r>
            <a:r>
              <a:rPr lang="en-US" altLang="en-US" dirty="0">
                <a:ea typeface="MS PGothic" charset="-128"/>
              </a:rPr>
              <a:t> (5instances), and </a:t>
            </a:r>
            <a:r>
              <a:rPr lang="en-US" altLang="en-US" i="1" dirty="0">
                <a:ea typeface="MS PGothic" charset="-128"/>
              </a:rPr>
              <a:t>C</a:t>
            </a:r>
            <a:r>
              <a:rPr lang="en-US" altLang="en-US" dirty="0">
                <a:ea typeface="MS PGothic" charset="-128"/>
              </a:rPr>
              <a:t> (7 instances)</a:t>
            </a:r>
          </a:p>
          <a:p>
            <a:pPr>
              <a:tabLst>
                <a:tab pos="1371600" algn="l"/>
                <a:tab pos="2395538" algn="ctr"/>
                <a:tab pos="3594100" algn="ctr"/>
                <a:tab pos="4805363" algn="ctr"/>
              </a:tabLst>
            </a:pPr>
            <a:r>
              <a:rPr lang="en-US" altLang="en-US" dirty="0">
                <a:ea typeface="MS PGothic" charset="-128"/>
              </a:rPr>
              <a:t>Snapshot at time </a:t>
            </a:r>
            <a:r>
              <a:rPr lang="en-US" altLang="en-US" i="1" dirty="0">
                <a:ea typeface="MS PGothic" charset="-128"/>
              </a:rPr>
              <a:t>T</a:t>
            </a:r>
            <a:r>
              <a:rPr lang="en-US" altLang="en-US" baseline="-25000" dirty="0">
                <a:ea typeface="MS PGothic" charset="-128"/>
              </a:rPr>
              <a:t>0</a:t>
            </a:r>
            <a:r>
              <a:rPr lang="en-US" altLang="en-US" dirty="0">
                <a:ea typeface="MS PGothic" charset="-128"/>
              </a:rPr>
              <a:t>:</a:t>
            </a:r>
          </a:p>
          <a:p>
            <a:pPr>
              <a:buNone/>
              <a:tabLst>
                <a:tab pos="1371600" algn="l"/>
                <a:tab pos="2395538" algn="ctr"/>
                <a:tab pos="3594100" algn="ctr"/>
                <a:tab pos="4805363" algn="ctr"/>
              </a:tabLst>
            </a:pPr>
            <a:r>
              <a:rPr lang="en-US" altLang="en-US" dirty="0">
                <a:ea typeface="MS PGothic" charset="-128"/>
              </a:rPr>
              <a:t>                     </a:t>
            </a:r>
            <a:r>
              <a:rPr lang="en-US" altLang="en-US" i="1" u="sng" dirty="0">
                <a:ea typeface="MS PGothic" charset="-128"/>
              </a:rPr>
              <a:t>Allocation</a:t>
            </a:r>
            <a:r>
              <a:rPr lang="en-US" altLang="en-US" i="1" dirty="0">
                <a:ea typeface="MS PGothic" charset="-128"/>
              </a:rPr>
              <a:t>        </a:t>
            </a:r>
            <a:r>
              <a:rPr lang="en-US" altLang="en-US" i="1" u="sng" dirty="0">
                <a:ea typeface="MS PGothic" charset="-128"/>
              </a:rPr>
              <a:t>Max</a:t>
            </a:r>
            <a:r>
              <a:rPr lang="en-US" altLang="en-US" i="1" dirty="0">
                <a:ea typeface="MS PGothic" charset="-128"/>
              </a:rPr>
              <a:t>            </a:t>
            </a:r>
            <a:r>
              <a:rPr lang="en-US" altLang="en-US" i="1" u="sng" dirty="0">
                <a:ea typeface="MS PGothic" charset="-128"/>
              </a:rPr>
              <a:t>Need</a:t>
            </a:r>
            <a:r>
              <a:rPr lang="en-US" altLang="en-US" i="1" dirty="0">
                <a:ea typeface="MS PGothic" charset="-128"/>
              </a:rPr>
              <a:t>    </a:t>
            </a:r>
            <a:r>
              <a:rPr lang="en-US" altLang="en-US" i="1" u="sng" dirty="0">
                <a:ea typeface="MS PGothic" charset="-128"/>
              </a:rPr>
              <a:t>    </a:t>
            </a:r>
            <a:endParaRPr lang="en-US" altLang="en-US" i="1" dirty="0">
              <a:ea typeface="MS PGothic" charset="-128"/>
            </a:endParaRPr>
          </a:p>
          <a:p>
            <a:pPr>
              <a:buNone/>
              <a:tabLst>
                <a:tab pos="1371600" algn="l"/>
                <a:tab pos="2395538" algn="ctr"/>
                <a:tab pos="3594100" algn="ctr"/>
                <a:tab pos="4805363" algn="ctr"/>
              </a:tabLst>
            </a:pPr>
            <a:r>
              <a:rPr lang="en-US" altLang="en-US" dirty="0">
                <a:latin typeface="Courier New" charset="0"/>
                <a:ea typeface="Courier New" charset="0"/>
                <a:cs typeface="Courier New" charset="0"/>
              </a:rPr>
              <a:t>      </a:t>
            </a:r>
            <a:r>
              <a:rPr lang="en-US" altLang="en-US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P</a:t>
            </a:r>
            <a:r>
              <a:rPr lang="en-US" altLang="en-US" baseline="-25000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0</a:t>
            </a:r>
            <a:r>
              <a:rPr lang="en-US" altLang="en-US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en-US" b="1" dirty="0">
                <a:latin typeface="Courier New" charset="0"/>
                <a:ea typeface="Courier New" charset="0"/>
                <a:cs typeface="Courier New" charset="0"/>
              </a:rPr>
              <a:t>A B C	   A B C   A B C</a:t>
            </a:r>
            <a:r>
              <a:rPr lang="en-US" altLang="en-US" dirty="0">
                <a:latin typeface="Courier New" charset="0"/>
                <a:ea typeface="Courier New" charset="0"/>
                <a:cs typeface="Courier New" charset="0"/>
              </a:rPr>
              <a:t>   </a:t>
            </a:r>
          </a:p>
          <a:p>
            <a:pPr>
              <a:buNone/>
              <a:tabLst>
                <a:tab pos="1371600" algn="l"/>
                <a:tab pos="2395538" algn="ctr"/>
                <a:tab pos="3594100" algn="ctr"/>
                <a:tab pos="4805363" algn="ctr"/>
              </a:tabLst>
            </a:pPr>
            <a:r>
              <a:rPr lang="en-US" altLang="en-US" dirty="0">
                <a:latin typeface="Courier New" charset="0"/>
                <a:ea typeface="Courier New" charset="0"/>
                <a:cs typeface="Courier New" charset="0"/>
              </a:rPr>
              <a:t>     P</a:t>
            </a:r>
            <a:r>
              <a:rPr lang="en-US" altLang="en-US" baseline="-25000" dirty="0">
                <a:latin typeface="Courier New" charset="0"/>
                <a:ea typeface="Courier New" charset="0"/>
                <a:cs typeface="Courier New" charset="0"/>
              </a:rPr>
              <a:t>0</a:t>
            </a:r>
            <a:r>
              <a:rPr lang="en-US" altLang="en-US" dirty="0">
                <a:latin typeface="Courier New" charset="0"/>
                <a:ea typeface="Courier New" charset="0"/>
                <a:cs typeface="Courier New" charset="0"/>
              </a:rPr>
              <a:t>  0 1 0   7 5 3   7 4 3      </a:t>
            </a:r>
          </a:p>
          <a:p>
            <a:pPr>
              <a:buNone/>
              <a:tabLst>
                <a:tab pos="1371600" algn="l"/>
                <a:tab pos="2395538" algn="ctr"/>
                <a:tab pos="3594100" algn="ctr"/>
                <a:tab pos="4805363" algn="ctr"/>
              </a:tabLst>
            </a:pPr>
            <a:r>
              <a:rPr lang="en-US" altLang="en-US" dirty="0">
                <a:latin typeface="Courier New" charset="0"/>
                <a:ea typeface="Courier New" charset="0"/>
                <a:cs typeface="Courier New" charset="0"/>
              </a:rPr>
              <a:t>     P</a:t>
            </a:r>
            <a:r>
              <a:rPr lang="en-US" altLang="en-US" baseline="-25000" dirty="0">
                <a:latin typeface="Courier New" charset="0"/>
                <a:ea typeface="Courier New" charset="0"/>
                <a:cs typeface="Courier New" charset="0"/>
              </a:rPr>
              <a:t>1</a:t>
            </a:r>
            <a:r>
              <a:rPr lang="en-US" altLang="en-US" dirty="0">
                <a:latin typeface="Courier New" charset="0"/>
                <a:ea typeface="Courier New" charset="0"/>
                <a:cs typeface="Courier New" charset="0"/>
              </a:rPr>
              <a:t>  2 0 0   3 2 2   1 2 2</a:t>
            </a:r>
          </a:p>
          <a:p>
            <a:pPr>
              <a:buNone/>
              <a:tabLst>
                <a:tab pos="1371600" algn="l"/>
                <a:tab pos="2395538" algn="ctr"/>
                <a:tab pos="3594100" algn="ctr"/>
                <a:tab pos="4805363" algn="ctr"/>
              </a:tabLst>
            </a:pPr>
            <a:r>
              <a:rPr lang="en-US" altLang="en-US" dirty="0">
                <a:latin typeface="Courier New" charset="0"/>
                <a:ea typeface="Courier New" charset="0"/>
                <a:cs typeface="Courier New" charset="0"/>
              </a:rPr>
              <a:t>     P</a:t>
            </a:r>
            <a:r>
              <a:rPr lang="en-US" altLang="en-US" baseline="-25000" dirty="0">
                <a:latin typeface="Courier New" charset="0"/>
                <a:ea typeface="Courier New" charset="0"/>
                <a:cs typeface="Courier New" charset="0"/>
              </a:rPr>
              <a:t>2</a:t>
            </a:r>
            <a:r>
              <a:rPr lang="en-US" altLang="en-US" dirty="0">
                <a:latin typeface="Courier New" charset="0"/>
                <a:ea typeface="Courier New" charset="0"/>
                <a:cs typeface="Courier New" charset="0"/>
              </a:rPr>
              <a:t>  3 0 2   9 0 2   6 0 0</a:t>
            </a:r>
          </a:p>
          <a:p>
            <a:pPr>
              <a:buNone/>
              <a:tabLst>
                <a:tab pos="1371600" algn="l"/>
                <a:tab pos="2395538" algn="ctr"/>
                <a:tab pos="3594100" algn="ctr"/>
                <a:tab pos="4805363" algn="ctr"/>
              </a:tabLst>
            </a:pPr>
            <a:r>
              <a:rPr lang="en-US" altLang="en-US" dirty="0">
                <a:latin typeface="Courier New" charset="0"/>
                <a:ea typeface="Courier New" charset="0"/>
                <a:cs typeface="Courier New" charset="0"/>
              </a:rPr>
              <a:t>     P</a:t>
            </a:r>
            <a:r>
              <a:rPr lang="en-US" altLang="en-US" baseline="-25000" dirty="0">
                <a:latin typeface="Courier New" charset="0"/>
                <a:ea typeface="Courier New" charset="0"/>
                <a:cs typeface="Courier New" charset="0"/>
              </a:rPr>
              <a:t>3</a:t>
            </a:r>
            <a:r>
              <a:rPr lang="en-US" altLang="en-US" dirty="0">
                <a:latin typeface="Courier New" charset="0"/>
                <a:ea typeface="Courier New" charset="0"/>
                <a:cs typeface="Courier New" charset="0"/>
              </a:rPr>
              <a:t>  2 1 1   2 2 2   0 1 1</a:t>
            </a:r>
          </a:p>
          <a:p>
            <a:pPr>
              <a:buNone/>
              <a:tabLst>
                <a:tab pos="1371600" algn="l"/>
                <a:tab pos="2395538" algn="ctr"/>
                <a:tab pos="3594100" algn="ctr"/>
                <a:tab pos="4805363" algn="ctr"/>
              </a:tabLst>
            </a:pPr>
            <a:r>
              <a:rPr lang="en-US" altLang="en-US" dirty="0">
                <a:latin typeface="Courier New" charset="0"/>
                <a:ea typeface="Courier New" charset="0"/>
                <a:cs typeface="Courier New" charset="0"/>
              </a:rPr>
              <a:t>     P</a:t>
            </a:r>
            <a:r>
              <a:rPr lang="en-US" altLang="en-US" baseline="-25000" dirty="0">
                <a:latin typeface="Courier New" charset="0"/>
                <a:ea typeface="Courier New" charset="0"/>
                <a:cs typeface="Courier New" charset="0"/>
              </a:rPr>
              <a:t>4</a:t>
            </a:r>
            <a:r>
              <a:rPr lang="en-US" altLang="en-US" dirty="0">
                <a:latin typeface="Courier New" charset="0"/>
                <a:ea typeface="Courier New" charset="0"/>
                <a:cs typeface="Courier New" charset="0"/>
              </a:rPr>
              <a:t>  0 0 2   4 3 3   4 3 1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MS PGothic" charset="-128"/>
              </a:rPr>
              <a:t>Example of Banker’s</a:t>
            </a:r>
            <a:r>
              <a:rPr lang="en-US" altLang="ja-JP" dirty="0">
                <a:ea typeface="MS PGothic" charset="-128"/>
              </a:rPr>
              <a:t> Algorithm</a:t>
            </a:r>
            <a:endParaRPr lang="en-US" altLang="en-US" dirty="0">
              <a:ea typeface="MS PGothic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153400" y="3491090"/>
            <a:ext cx="140827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ea typeface="Courier New" charset="0"/>
                <a:cs typeface="Courier New" charset="0"/>
              </a:rPr>
              <a:t>Available</a:t>
            </a:r>
          </a:p>
          <a:p>
            <a:r>
              <a:rPr lang="en-US" sz="2600" b="1" dirty="0">
                <a:latin typeface="Courier New" charset="0"/>
                <a:ea typeface="Courier New" charset="0"/>
                <a:cs typeface="Courier New" charset="0"/>
              </a:rPr>
              <a:t>A B C</a:t>
            </a:r>
            <a:r>
              <a:rPr lang="en-US" sz="2600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  <a:p>
            <a:r>
              <a:rPr lang="en-US" sz="2600" dirty="0">
                <a:latin typeface="Courier New" charset="0"/>
                <a:ea typeface="Courier New" charset="0"/>
                <a:cs typeface="Courier New" charset="0"/>
              </a:rPr>
              <a:t>3 3 2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D6FC43-D1C8-A54B-B02E-88DE55564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C4FB5-EEE9-5D41-85A8-5C9468FE38BC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954697-0A3A-9F49-BBDE-7FF7EC590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DE5E97-BDD5-0B4F-A4E4-91E341B1D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389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1371600" algn="l"/>
                <a:tab pos="2395538" algn="ctr"/>
                <a:tab pos="3594100" algn="ctr"/>
                <a:tab pos="4805363" algn="ctr"/>
              </a:tabLst>
            </a:pPr>
            <a:r>
              <a:rPr lang="en-US" altLang="en-US" dirty="0">
                <a:ea typeface="MS PGothic" charset="-128"/>
              </a:rPr>
              <a:t>Is this system safe?</a:t>
            </a:r>
          </a:p>
          <a:p>
            <a:pPr lvl="1">
              <a:tabLst>
                <a:tab pos="1371600" algn="l"/>
                <a:tab pos="2395538" algn="ctr"/>
                <a:tab pos="3594100" algn="ctr"/>
                <a:tab pos="4805363" algn="ctr"/>
              </a:tabLst>
            </a:pPr>
            <a:r>
              <a:rPr lang="en-US" altLang="en-US" dirty="0">
                <a:ea typeface="MS PGothic" charset="-128"/>
              </a:rPr>
              <a:t>Yes if there is there an ordering of processes that allows all processes to get the recourses they need</a:t>
            </a:r>
          </a:p>
          <a:p>
            <a:pPr>
              <a:buNone/>
              <a:tabLst>
                <a:tab pos="1371600" algn="l"/>
                <a:tab pos="2395538" algn="ctr"/>
                <a:tab pos="3594100" algn="ctr"/>
                <a:tab pos="4805363" algn="ctr"/>
              </a:tabLst>
            </a:pPr>
            <a:r>
              <a:rPr lang="en-US" altLang="en-US" dirty="0">
                <a:ea typeface="MS PGothic" charset="-128"/>
              </a:rPr>
              <a:t>                     </a:t>
            </a:r>
            <a:r>
              <a:rPr lang="en-US" altLang="en-US" i="1" u="sng" dirty="0">
                <a:ea typeface="MS PGothic" charset="-128"/>
              </a:rPr>
              <a:t>Allocation</a:t>
            </a:r>
            <a:r>
              <a:rPr lang="en-US" altLang="en-US" i="1" dirty="0">
                <a:ea typeface="MS PGothic" charset="-128"/>
              </a:rPr>
              <a:t>        </a:t>
            </a:r>
            <a:r>
              <a:rPr lang="en-US" altLang="en-US" i="1" u="sng" dirty="0">
                <a:ea typeface="MS PGothic" charset="-128"/>
              </a:rPr>
              <a:t>Max</a:t>
            </a:r>
            <a:r>
              <a:rPr lang="en-US" altLang="en-US" i="1" dirty="0">
                <a:ea typeface="MS PGothic" charset="-128"/>
              </a:rPr>
              <a:t>            </a:t>
            </a:r>
            <a:r>
              <a:rPr lang="en-US" altLang="en-US" i="1" u="sng" dirty="0">
                <a:ea typeface="MS PGothic" charset="-128"/>
              </a:rPr>
              <a:t>Need</a:t>
            </a:r>
            <a:r>
              <a:rPr lang="en-US" altLang="en-US" i="1" dirty="0">
                <a:ea typeface="MS PGothic" charset="-128"/>
              </a:rPr>
              <a:t>    </a:t>
            </a:r>
            <a:r>
              <a:rPr lang="en-US" altLang="en-US" i="1" u="sng" dirty="0">
                <a:ea typeface="MS PGothic" charset="-128"/>
              </a:rPr>
              <a:t>    </a:t>
            </a:r>
            <a:endParaRPr lang="en-US" altLang="en-US" i="1" dirty="0">
              <a:ea typeface="MS PGothic" charset="-128"/>
            </a:endParaRPr>
          </a:p>
          <a:p>
            <a:pPr>
              <a:buNone/>
              <a:tabLst>
                <a:tab pos="1371600" algn="l"/>
                <a:tab pos="2395538" algn="ctr"/>
                <a:tab pos="3594100" algn="ctr"/>
                <a:tab pos="4805363" algn="ctr"/>
              </a:tabLst>
            </a:pPr>
            <a:r>
              <a:rPr lang="en-US" altLang="en-US" dirty="0">
                <a:latin typeface="Courier New" charset="0"/>
                <a:ea typeface="Courier New" charset="0"/>
                <a:cs typeface="Courier New" charset="0"/>
              </a:rPr>
              <a:t>      </a:t>
            </a:r>
            <a:r>
              <a:rPr lang="en-US" altLang="en-US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P</a:t>
            </a:r>
            <a:r>
              <a:rPr lang="en-US" altLang="en-US" baseline="-25000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0</a:t>
            </a:r>
            <a:r>
              <a:rPr lang="en-US" altLang="en-US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en-US" b="1" dirty="0">
                <a:latin typeface="Courier New" charset="0"/>
                <a:ea typeface="Courier New" charset="0"/>
                <a:cs typeface="Courier New" charset="0"/>
              </a:rPr>
              <a:t>A B C	   A B C   A B C</a:t>
            </a:r>
            <a:r>
              <a:rPr lang="en-US" altLang="en-US" dirty="0">
                <a:latin typeface="Courier New" charset="0"/>
                <a:ea typeface="Courier New" charset="0"/>
                <a:cs typeface="Courier New" charset="0"/>
              </a:rPr>
              <a:t>   </a:t>
            </a:r>
          </a:p>
          <a:p>
            <a:pPr>
              <a:buNone/>
              <a:tabLst>
                <a:tab pos="1371600" algn="l"/>
                <a:tab pos="2395538" algn="ctr"/>
                <a:tab pos="3594100" algn="ctr"/>
                <a:tab pos="4805363" algn="ctr"/>
              </a:tabLst>
            </a:pPr>
            <a:r>
              <a:rPr lang="en-US" altLang="en-US" dirty="0">
                <a:latin typeface="Courier New" charset="0"/>
                <a:ea typeface="Courier New" charset="0"/>
                <a:cs typeface="Courier New" charset="0"/>
              </a:rPr>
              <a:t>     P</a:t>
            </a:r>
            <a:r>
              <a:rPr lang="en-US" altLang="en-US" baseline="-25000" dirty="0">
                <a:latin typeface="Courier New" charset="0"/>
                <a:ea typeface="Courier New" charset="0"/>
                <a:cs typeface="Courier New" charset="0"/>
              </a:rPr>
              <a:t>0</a:t>
            </a:r>
            <a:r>
              <a:rPr lang="en-US" altLang="en-US" dirty="0">
                <a:latin typeface="Courier New" charset="0"/>
                <a:ea typeface="Courier New" charset="0"/>
                <a:cs typeface="Courier New" charset="0"/>
              </a:rPr>
              <a:t>  0 1 0   7 5 3   7 4 3      </a:t>
            </a:r>
          </a:p>
          <a:p>
            <a:pPr>
              <a:buNone/>
              <a:tabLst>
                <a:tab pos="1371600" algn="l"/>
                <a:tab pos="2395538" algn="ctr"/>
                <a:tab pos="3594100" algn="ctr"/>
                <a:tab pos="4805363" algn="ctr"/>
              </a:tabLst>
            </a:pPr>
            <a:r>
              <a:rPr lang="en-US" altLang="en-US" dirty="0">
                <a:latin typeface="Courier New" charset="0"/>
                <a:ea typeface="Courier New" charset="0"/>
                <a:cs typeface="Courier New" charset="0"/>
              </a:rPr>
              <a:t>     P</a:t>
            </a:r>
            <a:r>
              <a:rPr lang="en-US" altLang="en-US" baseline="-25000" dirty="0">
                <a:latin typeface="Courier New" charset="0"/>
                <a:ea typeface="Courier New" charset="0"/>
                <a:cs typeface="Courier New" charset="0"/>
              </a:rPr>
              <a:t>1</a:t>
            </a:r>
            <a:r>
              <a:rPr lang="en-US" altLang="en-US" dirty="0">
                <a:latin typeface="Courier New" charset="0"/>
                <a:ea typeface="Courier New" charset="0"/>
                <a:cs typeface="Courier New" charset="0"/>
              </a:rPr>
              <a:t>  2 0 0   3 2 2   1 2 2</a:t>
            </a:r>
          </a:p>
          <a:p>
            <a:pPr>
              <a:buNone/>
              <a:tabLst>
                <a:tab pos="1371600" algn="l"/>
                <a:tab pos="2395538" algn="ctr"/>
                <a:tab pos="3594100" algn="ctr"/>
                <a:tab pos="4805363" algn="ctr"/>
              </a:tabLst>
            </a:pPr>
            <a:r>
              <a:rPr lang="en-US" altLang="en-US" dirty="0">
                <a:latin typeface="Courier New" charset="0"/>
                <a:ea typeface="Courier New" charset="0"/>
                <a:cs typeface="Courier New" charset="0"/>
              </a:rPr>
              <a:t>     P</a:t>
            </a:r>
            <a:r>
              <a:rPr lang="en-US" altLang="en-US" baseline="-25000" dirty="0">
                <a:latin typeface="Courier New" charset="0"/>
                <a:ea typeface="Courier New" charset="0"/>
                <a:cs typeface="Courier New" charset="0"/>
              </a:rPr>
              <a:t>2</a:t>
            </a:r>
            <a:r>
              <a:rPr lang="en-US" altLang="en-US" dirty="0">
                <a:latin typeface="Courier New" charset="0"/>
                <a:ea typeface="Courier New" charset="0"/>
                <a:cs typeface="Courier New" charset="0"/>
              </a:rPr>
              <a:t>  3 0 2   9 0 2   6 0 0</a:t>
            </a:r>
          </a:p>
          <a:p>
            <a:pPr>
              <a:buNone/>
              <a:tabLst>
                <a:tab pos="1371600" algn="l"/>
                <a:tab pos="2395538" algn="ctr"/>
                <a:tab pos="3594100" algn="ctr"/>
                <a:tab pos="4805363" algn="ctr"/>
              </a:tabLst>
            </a:pPr>
            <a:r>
              <a:rPr lang="en-US" altLang="en-US" dirty="0">
                <a:latin typeface="Courier New" charset="0"/>
                <a:ea typeface="Courier New" charset="0"/>
                <a:cs typeface="Courier New" charset="0"/>
              </a:rPr>
              <a:t>     P</a:t>
            </a:r>
            <a:r>
              <a:rPr lang="en-US" altLang="en-US" baseline="-25000" dirty="0">
                <a:latin typeface="Courier New" charset="0"/>
                <a:ea typeface="Courier New" charset="0"/>
                <a:cs typeface="Courier New" charset="0"/>
              </a:rPr>
              <a:t>3</a:t>
            </a:r>
            <a:r>
              <a:rPr lang="en-US" altLang="en-US" dirty="0">
                <a:latin typeface="Courier New" charset="0"/>
                <a:ea typeface="Courier New" charset="0"/>
                <a:cs typeface="Courier New" charset="0"/>
              </a:rPr>
              <a:t>  2 1 1   2 2 2   0 1 1</a:t>
            </a:r>
          </a:p>
          <a:p>
            <a:pPr>
              <a:buNone/>
              <a:tabLst>
                <a:tab pos="1371600" algn="l"/>
                <a:tab pos="2395538" algn="ctr"/>
                <a:tab pos="3594100" algn="ctr"/>
                <a:tab pos="4805363" algn="ctr"/>
              </a:tabLst>
            </a:pPr>
            <a:r>
              <a:rPr lang="en-US" altLang="en-US" dirty="0">
                <a:latin typeface="Courier New" charset="0"/>
                <a:ea typeface="Courier New" charset="0"/>
                <a:cs typeface="Courier New" charset="0"/>
              </a:rPr>
              <a:t>     P</a:t>
            </a:r>
            <a:r>
              <a:rPr lang="en-US" altLang="en-US" baseline="-25000" dirty="0">
                <a:latin typeface="Courier New" charset="0"/>
                <a:ea typeface="Courier New" charset="0"/>
                <a:cs typeface="Courier New" charset="0"/>
              </a:rPr>
              <a:t>4</a:t>
            </a:r>
            <a:r>
              <a:rPr lang="en-US" altLang="en-US" dirty="0">
                <a:latin typeface="Courier New" charset="0"/>
                <a:ea typeface="Courier New" charset="0"/>
                <a:cs typeface="Courier New" charset="0"/>
              </a:rPr>
              <a:t>  0 0 2   4 3 3   4 3 1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MS PGothic" charset="-128"/>
              </a:rPr>
              <a:t>System Safety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571089" y="2734734"/>
            <a:ext cx="140827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ea typeface="Courier New" charset="0"/>
                <a:cs typeface="Courier New" charset="0"/>
              </a:rPr>
              <a:t>Available</a:t>
            </a:r>
          </a:p>
          <a:p>
            <a:r>
              <a:rPr lang="en-US" sz="2600" b="1" dirty="0">
                <a:latin typeface="Courier New" charset="0"/>
                <a:ea typeface="Courier New" charset="0"/>
                <a:cs typeface="Courier New" charset="0"/>
              </a:rPr>
              <a:t>A B C</a:t>
            </a:r>
            <a:r>
              <a:rPr lang="en-US" sz="2600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  <a:p>
            <a:r>
              <a:rPr lang="en-US" sz="2600" dirty="0">
                <a:latin typeface="Courier New" charset="0"/>
                <a:ea typeface="Courier New" charset="0"/>
                <a:cs typeface="Courier New" charset="0"/>
              </a:rPr>
              <a:t>3 3 2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7430B52-03D2-4052-B8F9-9961E22BD07E}"/>
                  </a:ext>
                </a:extLst>
              </p14:cNvPr>
              <p14:cNvContentPartPr/>
              <p14:nvPr/>
            </p14:nvContentPartPr>
            <p14:xfrm>
              <a:off x="1210680" y="3423240"/>
              <a:ext cx="8827920" cy="28854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7430B52-03D2-4052-B8F9-9961E22BD07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01320" y="3413880"/>
                <a:ext cx="8846640" cy="290412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A6E1AE-53DF-E444-96BB-F5AA33426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0CBE0-7B1F-EB48-8FB8-03F46F879320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9C3D72-5551-6F48-B067-B0A8A31FD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DC8C018-EAD5-CA4C-8060-64E3A6701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26768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b="1" dirty="0">
                <a:ea typeface="MS PGothic" charset="-128"/>
              </a:rPr>
              <a:t>Let </a:t>
            </a:r>
            <a:r>
              <a:rPr lang="en-US" altLang="en-US" b="1" i="1" dirty="0">
                <a:ea typeface="MS PGothic" charset="-128"/>
              </a:rPr>
              <a:t>n</a:t>
            </a:r>
            <a:r>
              <a:rPr lang="en-US" altLang="en-US" b="1" dirty="0">
                <a:ea typeface="MS PGothic" charset="-128"/>
              </a:rPr>
              <a:t> = number of processes, and </a:t>
            </a:r>
            <a:r>
              <a:rPr lang="en-US" altLang="en-US" b="1" i="1" dirty="0">
                <a:ea typeface="MS PGothic" charset="-128"/>
              </a:rPr>
              <a:t>m</a:t>
            </a:r>
            <a:r>
              <a:rPr lang="en-US" altLang="en-US" b="1" dirty="0">
                <a:ea typeface="MS PGothic" charset="-128"/>
              </a:rPr>
              <a:t> = number of resources</a:t>
            </a:r>
          </a:p>
          <a:p>
            <a:r>
              <a:rPr lang="en-US" altLang="en-US" b="1" dirty="0">
                <a:ea typeface="MS PGothic" charset="-128"/>
              </a:rPr>
              <a:t>Available </a:t>
            </a:r>
            <a:r>
              <a:rPr lang="mr-IN" altLang="en-US" dirty="0">
                <a:ea typeface="MS PGothic" charset="-128"/>
              </a:rPr>
              <a:t>–</a:t>
            </a:r>
            <a:r>
              <a:rPr lang="en-US" altLang="en-US" dirty="0">
                <a:ea typeface="MS PGothic" charset="-128"/>
              </a:rPr>
              <a:t> Resources currently available in the system</a:t>
            </a:r>
            <a:endParaRPr lang="en-US" altLang="en-US" i="1" dirty="0">
              <a:ea typeface="MS PGothic" charset="-128"/>
            </a:endParaRPr>
          </a:p>
          <a:p>
            <a:pPr lvl="1"/>
            <a:r>
              <a:rPr lang="en-US" altLang="en-US" dirty="0">
                <a:ea typeface="MS PGothic" charset="-128"/>
              </a:rPr>
              <a:t>Vector of length </a:t>
            </a:r>
            <a:r>
              <a:rPr lang="en-US" altLang="en-US" i="1" dirty="0">
                <a:ea typeface="MS PGothic" charset="-128"/>
              </a:rPr>
              <a:t>m</a:t>
            </a:r>
            <a:endParaRPr lang="en-US" altLang="en-US" dirty="0">
              <a:ea typeface="MS PGothic" charset="-128"/>
            </a:endParaRPr>
          </a:p>
          <a:p>
            <a:pPr lvl="1"/>
            <a:r>
              <a:rPr lang="en-US" altLang="en-US" dirty="0">
                <a:ea typeface="MS PGothic" charset="-128"/>
              </a:rPr>
              <a:t>If Available [</a:t>
            </a:r>
            <a:r>
              <a:rPr lang="en-US" altLang="en-US" i="1" dirty="0">
                <a:ea typeface="MS PGothic" charset="-128"/>
              </a:rPr>
              <a:t>j</a:t>
            </a:r>
            <a:r>
              <a:rPr lang="en-US" altLang="en-US" dirty="0">
                <a:ea typeface="MS PGothic" charset="-128"/>
              </a:rPr>
              <a:t>] = </a:t>
            </a:r>
            <a:r>
              <a:rPr lang="en-US" altLang="en-US" i="1" dirty="0">
                <a:ea typeface="MS PGothic" charset="-128"/>
              </a:rPr>
              <a:t>k</a:t>
            </a:r>
            <a:r>
              <a:rPr lang="en-US" altLang="en-US" dirty="0">
                <a:ea typeface="MS PGothic" charset="-128"/>
              </a:rPr>
              <a:t>, there are</a:t>
            </a:r>
            <a:r>
              <a:rPr lang="en-US" altLang="en-US" i="1" dirty="0">
                <a:ea typeface="MS PGothic" charset="-128"/>
              </a:rPr>
              <a:t> k</a:t>
            </a:r>
            <a:r>
              <a:rPr lang="en-US" altLang="en-US" dirty="0">
                <a:ea typeface="MS PGothic" charset="-128"/>
              </a:rPr>
              <a:t> instances of resource type </a:t>
            </a:r>
            <a:r>
              <a:rPr lang="en-US" altLang="en-US" i="1" dirty="0" err="1">
                <a:ea typeface="MS PGothic" charset="-128"/>
              </a:rPr>
              <a:t>R</a:t>
            </a:r>
            <a:r>
              <a:rPr lang="en-US" altLang="en-US" i="1" baseline="-25000" dirty="0" err="1">
                <a:ea typeface="MS PGothic" charset="-128"/>
              </a:rPr>
              <a:t>j</a:t>
            </a:r>
            <a:r>
              <a:rPr lang="en-US" altLang="en-US" baseline="-25000" dirty="0">
                <a:ea typeface="MS PGothic" charset="-128"/>
              </a:rPr>
              <a:t>  </a:t>
            </a:r>
            <a:r>
              <a:rPr lang="en-US" altLang="en-US" dirty="0">
                <a:ea typeface="MS PGothic" charset="-128"/>
              </a:rPr>
              <a:t>available</a:t>
            </a:r>
            <a:endParaRPr lang="en-US" altLang="en-US" sz="800" dirty="0">
              <a:ea typeface="MS PGothic" charset="-128"/>
            </a:endParaRPr>
          </a:p>
          <a:p>
            <a:r>
              <a:rPr lang="en-US" altLang="en-US" b="1" dirty="0">
                <a:solidFill>
                  <a:srgbClr val="000000"/>
                </a:solidFill>
                <a:ea typeface="MS PGothic" charset="-128"/>
              </a:rPr>
              <a:t>Max</a:t>
            </a:r>
            <a:r>
              <a:rPr lang="en-US" altLang="en-US" dirty="0">
                <a:ea typeface="MS PGothic" charset="-128"/>
              </a:rPr>
              <a:t> </a:t>
            </a:r>
            <a:r>
              <a:rPr lang="mr-IN" altLang="en-US" dirty="0">
                <a:solidFill>
                  <a:srgbClr val="000000"/>
                </a:solidFill>
                <a:ea typeface="MS PGothic" charset="-128"/>
              </a:rPr>
              <a:t>– </a:t>
            </a:r>
            <a:r>
              <a:rPr lang="en-US" altLang="en-US" dirty="0">
                <a:ea typeface="MS PGothic" charset="-128"/>
              </a:rPr>
              <a:t>Maximum resources processes may request in the system</a:t>
            </a:r>
            <a:endParaRPr lang="en-US" altLang="en-US" i="1" dirty="0">
              <a:ea typeface="MS PGothic" charset="-128"/>
            </a:endParaRPr>
          </a:p>
          <a:p>
            <a:pPr lvl="1"/>
            <a:r>
              <a:rPr lang="en-US" altLang="en-US" i="1" dirty="0">
                <a:ea typeface="MS PGothic" charset="-128"/>
              </a:rPr>
              <a:t>n x m</a:t>
            </a:r>
            <a:r>
              <a:rPr lang="en-US" altLang="en-US" dirty="0">
                <a:ea typeface="MS PGothic" charset="-128"/>
              </a:rPr>
              <a:t> matrix</a:t>
            </a:r>
          </a:p>
          <a:p>
            <a:pPr lvl="1"/>
            <a:r>
              <a:rPr lang="en-US" altLang="en-US" dirty="0">
                <a:ea typeface="MS PGothic" charset="-128"/>
              </a:rPr>
              <a:t>If </a:t>
            </a:r>
            <a:r>
              <a:rPr lang="en-US" altLang="en-US" i="1" dirty="0">
                <a:ea typeface="MS PGothic" charset="-128"/>
              </a:rPr>
              <a:t>Max </a:t>
            </a:r>
            <a:r>
              <a:rPr lang="en-US" altLang="en-US" dirty="0">
                <a:ea typeface="MS PGothic" charset="-128"/>
              </a:rPr>
              <a:t>[</a:t>
            </a:r>
            <a:r>
              <a:rPr lang="en-US" altLang="en-US" i="1" dirty="0" err="1">
                <a:ea typeface="MS PGothic" charset="-128"/>
              </a:rPr>
              <a:t>i,j</a:t>
            </a:r>
            <a:r>
              <a:rPr lang="en-US" altLang="en-US" dirty="0">
                <a:ea typeface="MS PGothic" charset="-128"/>
              </a:rPr>
              <a:t>] = </a:t>
            </a:r>
            <a:r>
              <a:rPr lang="en-US" altLang="en-US" i="1" dirty="0">
                <a:ea typeface="MS PGothic" charset="-128"/>
              </a:rPr>
              <a:t>k</a:t>
            </a:r>
            <a:r>
              <a:rPr lang="en-US" altLang="en-US" dirty="0">
                <a:ea typeface="MS PGothic" charset="-128"/>
              </a:rPr>
              <a:t>, then process </a:t>
            </a:r>
            <a:r>
              <a:rPr lang="en-US" altLang="en-US" i="1" dirty="0">
                <a:ea typeface="MS PGothic" charset="-128"/>
              </a:rPr>
              <a:t>P</a:t>
            </a:r>
            <a:r>
              <a:rPr lang="en-US" altLang="en-US" i="1" baseline="-25000" dirty="0">
                <a:ea typeface="MS PGothic" charset="-128"/>
              </a:rPr>
              <a:t>i</a:t>
            </a:r>
            <a:r>
              <a:rPr lang="en-US" altLang="en-US" i="1" dirty="0">
                <a:ea typeface="MS PGothic" charset="-128"/>
              </a:rPr>
              <a:t> </a:t>
            </a:r>
            <a:r>
              <a:rPr lang="en-US" altLang="en-US" dirty="0">
                <a:ea typeface="MS PGothic" charset="-128"/>
              </a:rPr>
              <a:t>may request at most</a:t>
            </a:r>
            <a:r>
              <a:rPr lang="en-US" altLang="en-US" i="1" dirty="0">
                <a:ea typeface="MS PGothic" charset="-128"/>
              </a:rPr>
              <a:t> k </a:t>
            </a:r>
            <a:r>
              <a:rPr lang="en-US" altLang="en-US" dirty="0">
                <a:ea typeface="MS PGothic" charset="-128"/>
              </a:rPr>
              <a:t>instances of resource type </a:t>
            </a:r>
            <a:r>
              <a:rPr lang="en-US" altLang="en-US" i="1" dirty="0" err="1">
                <a:ea typeface="MS PGothic" charset="-128"/>
              </a:rPr>
              <a:t>R</a:t>
            </a:r>
            <a:r>
              <a:rPr lang="en-US" altLang="en-US" i="1" baseline="-25000" dirty="0" err="1">
                <a:ea typeface="MS PGothic" charset="-128"/>
              </a:rPr>
              <a:t>j</a:t>
            </a:r>
            <a:endParaRPr lang="en-US" altLang="en-US" sz="800" i="1" baseline="-25000" dirty="0">
              <a:ea typeface="MS PGothic" charset="-128"/>
            </a:endParaRPr>
          </a:p>
          <a:p>
            <a:r>
              <a:rPr lang="en-US" altLang="en-US" b="1" dirty="0">
                <a:solidFill>
                  <a:srgbClr val="000000"/>
                </a:solidFill>
                <a:ea typeface="MS PGothic" charset="-128"/>
              </a:rPr>
              <a:t>Allocation</a:t>
            </a:r>
            <a:r>
              <a:rPr lang="en-US" altLang="en-US" dirty="0">
                <a:solidFill>
                  <a:srgbClr val="000000"/>
                </a:solidFill>
                <a:ea typeface="MS PGothic" charset="-128"/>
              </a:rPr>
              <a:t> </a:t>
            </a:r>
            <a:r>
              <a:rPr lang="mr-IN" altLang="en-US" dirty="0">
                <a:solidFill>
                  <a:srgbClr val="000000"/>
                </a:solidFill>
                <a:ea typeface="MS PGothic" charset="-128"/>
              </a:rPr>
              <a:t>–</a:t>
            </a:r>
            <a:r>
              <a:rPr lang="en-US" altLang="en-US" dirty="0">
                <a:solidFill>
                  <a:srgbClr val="000000"/>
                </a:solidFill>
                <a:ea typeface="MS PGothic" charset="-128"/>
              </a:rPr>
              <a:t> Resources allocated to processes</a:t>
            </a:r>
            <a:endParaRPr lang="en-US" altLang="en-US" i="1" dirty="0">
              <a:ea typeface="MS PGothic" charset="-128"/>
            </a:endParaRPr>
          </a:p>
          <a:p>
            <a:pPr lvl="1"/>
            <a:r>
              <a:rPr lang="en-US" altLang="en-US" i="1" dirty="0">
                <a:ea typeface="MS PGothic" charset="-128"/>
              </a:rPr>
              <a:t>n </a:t>
            </a:r>
            <a:r>
              <a:rPr lang="en-US" altLang="en-US" dirty="0">
                <a:ea typeface="MS PGothic" charset="-128"/>
              </a:rPr>
              <a:t>x</a:t>
            </a:r>
            <a:r>
              <a:rPr lang="en-US" altLang="en-US" i="1" dirty="0">
                <a:ea typeface="MS PGothic" charset="-128"/>
              </a:rPr>
              <a:t> m</a:t>
            </a:r>
            <a:r>
              <a:rPr lang="en-US" altLang="en-US" dirty="0">
                <a:ea typeface="MS PGothic" charset="-128"/>
              </a:rPr>
              <a:t> matrix</a:t>
            </a:r>
          </a:p>
          <a:p>
            <a:pPr lvl="1"/>
            <a:r>
              <a:rPr lang="en-US" altLang="en-US" dirty="0">
                <a:ea typeface="MS PGothic" charset="-128"/>
              </a:rPr>
              <a:t>If Allocation[</a:t>
            </a:r>
            <a:r>
              <a:rPr lang="en-US" altLang="en-US" i="1" dirty="0" err="1">
                <a:ea typeface="MS PGothic" charset="-128"/>
              </a:rPr>
              <a:t>i,j</a:t>
            </a:r>
            <a:r>
              <a:rPr lang="en-US" altLang="en-US" dirty="0">
                <a:ea typeface="MS PGothic" charset="-128"/>
              </a:rPr>
              <a:t>] = </a:t>
            </a:r>
            <a:r>
              <a:rPr lang="en-US" altLang="en-US" i="1" dirty="0">
                <a:ea typeface="MS PGothic" charset="-128"/>
              </a:rPr>
              <a:t>k</a:t>
            </a:r>
            <a:r>
              <a:rPr lang="en-US" altLang="en-US" dirty="0">
                <a:ea typeface="MS PGothic" charset="-128"/>
              </a:rPr>
              <a:t> then</a:t>
            </a:r>
            <a:r>
              <a:rPr lang="en-US" altLang="en-US" i="1" dirty="0">
                <a:ea typeface="MS PGothic" charset="-128"/>
              </a:rPr>
              <a:t> P</a:t>
            </a:r>
            <a:r>
              <a:rPr lang="en-US" altLang="en-US" i="1" baseline="-25000" dirty="0">
                <a:ea typeface="MS PGothic" charset="-128"/>
              </a:rPr>
              <a:t>i</a:t>
            </a:r>
            <a:r>
              <a:rPr lang="en-US" altLang="en-US" dirty="0">
                <a:ea typeface="MS PGothic" charset="-128"/>
              </a:rPr>
              <a:t> is currently allocated </a:t>
            </a:r>
            <a:r>
              <a:rPr lang="en-US" altLang="en-US" i="1" dirty="0">
                <a:ea typeface="MS PGothic" charset="-128"/>
              </a:rPr>
              <a:t>k</a:t>
            </a:r>
            <a:r>
              <a:rPr lang="en-US" altLang="en-US" dirty="0">
                <a:ea typeface="MS PGothic" charset="-128"/>
              </a:rPr>
              <a:t> instances of </a:t>
            </a:r>
            <a:r>
              <a:rPr lang="en-US" altLang="en-US" i="1" dirty="0" err="1">
                <a:ea typeface="MS PGothic" charset="-128"/>
              </a:rPr>
              <a:t>R</a:t>
            </a:r>
            <a:r>
              <a:rPr lang="en-US" altLang="en-US" i="1" baseline="-25000" dirty="0" err="1">
                <a:ea typeface="MS PGothic" charset="-128"/>
              </a:rPr>
              <a:t>j</a:t>
            </a:r>
            <a:endParaRPr lang="en-US" altLang="en-US" sz="800" i="1" baseline="-25000" dirty="0">
              <a:ea typeface="MS PGothic" charset="-128"/>
            </a:endParaRPr>
          </a:p>
          <a:p>
            <a:r>
              <a:rPr lang="en-US" altLang="en-US" b="1" dirty="0">
                <a:solidFill>
                  <a:srgbClr val="000000"/>
                </a:solidFill>
                <a:ea typeface="MS PGothic" charset="-128"/>
              </a:rPr>
              <a:t>Need</a:t>
            </a:r>
            <a:r>
              <a:rPr lang="en-US" altLang="en-US" i="1" dirty="0">
                <a:ea typeface="MS PGothic" charset="-128"/>
              </a:rPr>
              <a:t> </a:t>
            </a:r>
            <a:r>
              <a:rPr lang="mr-IN" altLang="en-US" dirty="0">
                <a:solidFill>
                  <a:srgbClr val="000000"/>
                </a:solidFill>
                <a:ea typeface="MS PGothic" charset="-128"/>
              </a:rPr>
              <a:t>–</a:t>
            </a:r>
            <a:r>
              <a:rPr lang="en-US" altLang="en-US" dirty="0">
                <a:solidFill>
                  <a:srgbClr val="000000"/>
                </a:solidFill>
                <a:ea typeface="MS PGothic" charset="-128"/>
              </a:rPr>
              <a:t> Resources currently needed by processes</a:t>
            </a:r>
          </a:p>
          <a:p>
            <a:pPr lvl="1"/>
            <a:r>
              <a:rPr lang="en-US" altLang="en-US" i="1" dirty="0">
                <a:ea typeface="MS PGothic" charset="-128"/>
              </a:rPr>
              <a:t>n </a:t>
            </a:r>
            <a:r>
              <a:rPr lang="en-US" altLang="en-US" dirty="0">
                <a:ea typeface="MS PGothic" charset="-128"/>
              </a:rPr>
              <a:t>x</a:t>
            </a:r>
            <a:r>
              <a:rPr lang="en-US" altLang="en-US" i="1" dirty="0">
                <a:ea typeface="MS PGothic" charset="-128"/>
              </a:rPr>
              <a:t> m</a:t>
            </a:r>
            <a:r>
              <a:rPr lang="en-US" altLang="en-US" dirty="0">
                <a:ea typeface="MS PGothic" charset="-128"/>
              </a:rPr>
              <a:t> matrix </a:t>
            </a:r>
          </a:p>
          <a:p>
            <a:pPr lvl="1"/>
            <a:r>
              <a:rPr lang="en-US" altLang="en-US" dirty="0">
                <a:ea typeface="MS PGothic" charset="-128"/>
              </a:rPr>
              <a:t>If </a:t>
            </a:r>
            <a:r>
              <a:rPr lang="en-US" altLang="en-US" i="1" dirty="0">
                <a:ea typeface="MS PGothic" charset="-128"/>
              </a:rPr>
              <a:t>Need</a:t>
            </a:r>
            <a:r>
              <a:rPr lang="en-US" altLang="en-US" dirty="0">
                <a:ea typeface="MS PGothic" charset="-128"/>
              </a:rPr>
              <a:t>[</a:t>
            </a:r>
            <a:r>
              <a:rPr lang="en-US" altLang="en-US" i="1" dirty="0" err="1">
                <a:ea typeface="MS PGothic" charset="-128"/>
              </a:rPr>
              <a:t>i,j</a:t>
            </a:r>
            <a:r>
              <a:rPr lang="en-US" altLang="en-US" dirty="0">
                <a:ea typeface="MS PGothic" charset="-128"/>
              </a:rPr>
              <a:t>] =</a:t>
            </a:r>
            <a:r>
              <a:rPr lang="en-US" altLang="en-US" i="1" dirty="0">
                <a:ea typeface="MS PGothic" charset="-128"/>
              </a:rPr>
              <a:t> k</a:t>
            </a:r>
            <a:r>
              <a:rPr lang="en-US" altLang="en-US" dirty="0">
                <a:ea typeface="MS PGothic" charset="-128"/>
              </a:rPr>
              <a:t>, then</a:t>
            </a:r>
            <a:r>
              <a:rPr lang="en-US" altLang="en-US" i="1" dirty="0">
                <a:ea typeface="MS PGothic" charset="-128"/>
              </a:rPr>
              <a:t> P</a:t>
            </a:r>
            <a:r>
              <a:rPr lang="en-US" altLang="en-US" i="1" baseline="-25000" dirty="0">
                <a:ea typeface="MS PGothic" charset="-128"/>
              </a:rPr>
              <a:t>i</a:t>
            </a:r>
            <a:r>
              <a:rPr lang="en-US" altLang="en-US" dirty="0">
                <a:ea typeface="MS PGothic" charset="-128"/>
              </a:rPr>
              <a:t> may need </a:t>
            </a:r>
            <a:r>
              <a:rPr lang="en-US" altLang="en-US" i="1" dirty="0">
                <a:ea typeface="MS PGothic" charset="-128"/>
              </a:rPr>
              <a:t>k</a:t>
            </a:r>
            <a:r>
              <a:rPr lang="en-US" altLang="en-US" dirty="0">
                <a:ea typeface="MS PGothic" charset="-128"/>
              </a:rPr>
              <a:t> more instances of </a:t>
            </a:r>
            <a:r>
              <a:rPr lang="en-US" altLang="en-US" i="1" dirty="0" err="1">
                <a:ea typeface="MS PGothic" charset="-128"/>
              </a:rPr>
              <a:t>R</a:t>
            </a:r>
            <a:r>
              <a:rPr lang="en-US" altLang="en-US" i="1" baseline="-25000" dirty="0" err="1">
                <a:ea typeface="MS PGothic" charset="-128"/>
              </a:rPr>
              <a:t>j</a:t>
            </a:r>
            <a:r>
              <a:rPr lang="en-US" altLang="en-US" baseline="-25000" dirty="0">
                <a:ea typeface="MS PGothic" charset="-128"/>
              </a:rPr>
              <a:t> </a:t>
            </a:r>
            <a:r>
              <a:rPr lang="en-US" altLang="en-US" dirty="0">
                <a:ea typeface="MS PGothic" charset="-128"/>
              </a:rPr>
              <a:t>to complete its task</a:t>
            </a:r>
          </a:p>
          <a:p>
            <a:pPr lvl="1"/>
            <a:r>
              <a:rPr lang="en-US" altLang="en-US" i="1" dirty="0">
                <a:ea typeface="MS PGothic" charset="-128"/>
              </a:rPr>
              <a:t>Need</a:t>
            </a:r>
            <a:r>
              <a:rPr lang="en-US" altLang="en-US" dirty="0">
                <a:ea typeface="MS PGothic" charset="-128"/>
              </a:rPr>
              <a:t> [</a:t>
            </a:r>
            <a:r>
              <a:rPr lang="en-US" altLang="en-US" i="1" dirty="0" err="1">
                <a:ea typeface="MS PGothic" charset="-128"/>
              </a:rPr>
              <a:t>i,j</a:t>
            </a:r>
            <a:r>
              <a:rPr lang="en-US" altLang="en-US" i="1" dirty="0">
                <a:ea typeface="MS PGothic" charset="-128"/>
              </a:rPr>
              <a:t>]</a:t>
            </a:r>
            <a:r>
              <a:rPr lang="en-US" altLang="en-US" dirty="0">
                <a:ea typeface="MS PGothic" charset="-128"/>
              </a:rPr>
              <a:t> = </a:t>
            </a:r>
            <a:r>
              <a:rPr lang="en-US" altLang="en-US" i="1" dirty="0">
                <a:ea typeface="MS PGothic" charset="-128"/>
              </a:rPr>
              <a:t>Max</a:t>
            </a:r>
            <a:r>
              <a:rPr lang="en-US" altLang="en-US" dirty="0">
                <a:ea typeface="MS PGothic" charset="-128"/>
              </a:rPr>
              <a:t>[</a:t>
            </a:r>
            <a:r>
              <a:rPr lang="en-US" altLang="en-US" i="1" dirty="0" err="1">
                <a:ea typeface="MS PGothic" charset="-128"/>
              </a:rPr>
              <a:t>i,j</a:t>
            </a:r>
            <a:r>
              <a:rPr lang="en-US" altLang="en-US" dirty="0">
                <a:ea typeface="MS PGothic" charset="-128"/>
              </a:rPr>
              <a:t>] – </a:t>
            </a:r>
            <a:r>
              <a:rPr lang="en-US" altLang="en-US" i="1" dirty="0">
                <a:ea typeface="MS PGothic" charset="-128"/>
              </a:rPr>
              <a:t>Allocation</a:t>
            </a:r>
            <a:r>
              <a:rPr lang="en-US" altLang="en-US" dirty="0">
                <a:ea typeface="MS PGothic" charset="-128"/>
              </a:rPr>
              <a:t> [</a:t>
            </a:r>
            <a:r>
              <a:rPr lang="en-US" altLang="en-US" i="1" dirty="0" err="1">
                <a:ea typeface="MS PGothic" charset="-128"/>
              </a:rPr>
              <a:t>i,j</a:t>
            </a:r>
            <a:r>
              <a:rPr lang="en-US" altLang="en-US" dirty="0">
                <a:ea typeface="MS PGothic" charset="-128"/>
              </a:rPr>
              <a:t>]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600" dirty="0">
                <a:latin typeface="+mn-lt"/>
                <a:ea typeface="MS PGothic" charset="-128"/>
              </a:rPr>
              <a:t>Data Structures for the Banker’</a:t>
            </a:r>
            <a:r>
              <a:rPr lang="en-US" altLang="ja-JP" sz="3600" dirty="0">
                <a:latin typeface="+mn-lt"/>
                <a:ea typeface="MS PGothic" charset="-128"/>
              </a:rPr>
              <a:t>s Algorithm </a:t>
            </a:r>
            <a:endParaRPr lang="en-US" altLang="en-US" sz="3600" dirty="0">
              <a:latin typeface="+mn-lt"/>
              <a:ea typeface="MS PGothic" charset="-128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E6F38F-2DCF-2D42-9275-DC5FA8BEC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48070-1FB4-3C4A-AC30-96DDE46EFE8B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195091-2B93-F649-B84F-A591A6A47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7C29D7-F3AA-6C4C-8AEE-1456202F1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162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Monotype Sorts" charset="2"/>
              <a:buNone/>
            </a:pPr>
            <a:r>
              <a:rPr lang="en-US" altLang="en-US" dirty="0">
                <a:ea typeface="MS PGothic" charset="-128"/>
              </a:rPr>
              <a:t>1. Let </a:t>
            </a:r>
            <a:r>
              <a:rPr lang="en-US" altLang="en-US" b="1" i="1" dirty="0">
                <a:solidFill>
                  <a:srgbClr val="000000"/>
                </a:solidFill>
                <a:ea typeface="MS PGothic" charset="-128"/>
              </a:rPr>
              <a:t>Work</a:t>
            </a:r>
            <a:r>
              <a:rPr lang="en-US" altLang="en-US" i="1" dirty="0">
                <a:solidFill>
                  <a:srgbClr val="000000"/>
                </a:solidFill>
                <a:ea typeface="MS PGothic" charset="-128"/>
              </a:rPr>
              <a:t> </a:t>
            </a:r>
            <a:r>
              <a:rPr lang="en-US" altLang="en-US" dirty="0">
                <a:ea typeface="MS PGothic" charset="-128"/>
              </a:rPr>
              <a:t>and </a:t>
            </a:r>
            <a:r>
              <a:rPr lang="en-US" altLang="en-US" b="1" i="1" dirty="0">
                <a:solidFill>
                  <a:srgbClr val="000000"/>
                </a:solidFill>
                <a:ea typeface="MS PGothic" charset="-128"/>
              </a:rPr>
              <a:t>Finish</a:t>
            </a:r>
            <a:r>
              <a:rPr lang="en-US" altLang="en-US" dirty="0">
                <a:solidFill>
                  <a:srgbClr val="000000"/>
                </a:solidFill>
                <a:ea typeface="MS PGothic" charset="-128"/>
              </a:rPr>
              <a:t> </a:t>
            </a:r>
            <a:r>
              <a:rPr lang="en-US" altLang="en-US" dirty="0">
                <a:ea typeface="MS PGothic" charset="-128"/>
              </a:rPr>
              <a:t>be vectors of length</a:t>
            </a:r>
            <a:r>
              <a:rPr lang="en-US" altLang="en-US" i="1" dirty="0">
                <a:ea typeface="MS PGothic" charset="-128"/>
              </a:rPr>
              <a:t> m</a:t>
            </a:r>
            <a:r>
              <a:rPr lang="en-US" altLang="en-US" dirty="0">
                <a:ea typeface="MS PGothic" charset="-128"/>
              </a:rPr>
              <a:t> and</a:t>
            </a:r>
            <a:r>
              <a:rPr lang="en-US" altLang="en-US" i="1" dirty="0">
                <a:ea typeface="MS PGothic" charset="-128"/>
              </a:rPr>
              <a:t> n</a:t>
            </a:r>
            <a:r>
              <a:rPr lang="en-US" altLang="en-US" dirty="0">
                <a:ea typeface="MS PGothic" charset="-128"/>
              </a:rPr>
              <a:t>, respectively.  Initialize:</a:t>
            </a:r>
          </a:p>
          <a:p>
            <a:pPr marL="1543050" lvl="3" indent="-342900">
              <a:buNone/>
            </a:pPr>
            <a:r>
              <a:rPr lang="en-US" altLang="en-US" b="1" i="1" dirty="0">
                <a:ea typeface="MS PGothic" charset="-128"/>
              </a:rPr>
              <a:t>Work </a:t>
            </a:r>
            <a:r>
              <a:rPr lang="en-US" altLang="en-US" b="1" dirty="0">
                <a:ea typeface="MS PGothic" charset="-128"/>
              </a:rPr>
              <a:t>= </a:t>
            </a:r>
            <a:r>
              <a:rPr lang="en-US" altLang="en-US" b="1" i="1" dirty="0">
                <a:ea typeface="MS PGothic" charset="-128"/>
              </a:rPr>
              <a:t>Available</a:t>
            </a:r>
          </a:p>
          <a:p>
            <a:pPr marL="1543050" lvl="3" indent="-342900">
              <a:buNone/>
            </a:pPr>
            <a:r>
              <a:rPr lang="en-US" altLang="en-US" b="1" i="1" dirty="0">
                <a:ea typeface="MS PGothic" charset="-128"/>
              </a:rPr>
              <a:t>Finish </a:t>
            </a:r>
            <a:r>
              <a:rPr lang="en-US" altLang="en-US" b="1" dirty="0">
                <a:ea typeface="MS PGothic" charset="-128"/>
              </a:rPr>
              <a:t>[</a:t>
            </a:r>
            <a:r>
              <a:rPr lang="en-US" altLang="en-US" b="1" i="1" dirty="0" err="1">
                <a:ea typeface="MS PGothic" charset="-128"/>
              </a:rPr>
              <a:t>i</a:t>
            </a:r>
            <a:r>
              <a:rPr lang="en-US" altLang="en-US" b="1" dirty="0">
                <a:ea typeface="MS PGothic" charset="-128"/>
              </a:rPr>
              <a:t>] =</a:t>
            </a:r>
            <a:r>
              <a:rPr lang="en-US" altLang="en-US" b="1" i="1" dirty="0">
                <a:ea typeface="MS PGothic" charset="-128"/>
              </a:rPr>
              <a:t> false </a:t>
            </a:r>
            <a:r>
              <a:rPr lang="en-US" altLang="en-US" b="1" dirty="0">
                <a:ea typeface="MS PGothic" charset="-128"/>
              </a:rPr>
              <a:t>for</a:t>
            </a:r>
            <a:r>
              <a:rPr lang="en-US" altLang="en-US" b="1" i="1" dirty="0">
                <a:ea typeface="MS PGothic" charset="-128"/>
              </a:rPr>
              <a:t> </a:t>
            </a:r>
            <a:r>
              <a:rPr lang="en-US" altLang="en-US" b="1" i="1" dirty="0" err="1">
                <a:ea typeface="MS PGothic" charset="-128"/>
              </a:rPr>
              <a:t>i</a:t>
            </a:r>
            <a:r>
              <a:rPr lang="en-US" altLang="en-US" b="1" dirty="0">
                <a:ea typeface="MS PGothic" charset="-128"/>
              </a:rPr>
              <a:t> = 0, 1, …, </a:t>
            </a:r>
            <a:r>
              <a:rPr lang="en-US" altLang="en-US" b="1" i="1" dirty="0">
                <a:ea typeface="MS PGothic" charset="-128"/>
              </a:rPr>
              <a:t>n- </a:t>
            </a:r>
            <a:r>
              <a:rPr lang="en-US" altLang="en-US" b="1" dirty="0">
                <a:ea typeface="MS PGothic" charset="-128"/>
              </a:rPr>
              <a:t>1</a:t>
            </a:r>
          </a:p>
          <a:p>
            <a:pPr marL="1543050" lvl="3" indent="-342900">
              <a:buNone/>
            </a:pPr>
            <a:endParaRPr lang="en-US" altLang="en-US" sz="800" dirty="0">
              <a:ea typeface="MS PGothic" charset="-128"/>
            </a:endParaRPr>
          </a:p>
          <a:p>
            <a:pPr>
              <a:lnSpc>
                <a:spcPct val="90000"/>
              </a:lnSpc>
              <a:buFont typeface="Monotype Sorts" charset="2"/>
              <a:buNone/>
            </a:pPr>
            <a:r>
              <a:rPr lang="en-US" altLang="en-US" dirty="0">
                <a:ea typeface="MS PGothic" charset="-128"/>
              </a:rPr>
              <a:t>2. Find an </a:t>
            </a:r>
            <a:r>
              <a:rPr lang="en-US" altLang="en-US" b="1" i="1" dirty="0" err="1">
                <a:ea typeface="MS PGothic" charset="-128"/>
              </a:rPr>
              <a:t>i</a:t>
            </a:r>
            <a:r>
              <a:rPr lang="en-US" altLang="en-US" i="1" dirty="0">
                <a:ea typeface="MS PGothic" charset="-128"/>
              </a:rPr>
              <a:t> </a:t>
            </a:r>
            <a:r>
              <a:rPr lang="en-US" altLang="en-US" dirty="0">
                <a:ea typeface="MS PGothic" charset="-128"/>
              </a:rPr>
              <a:t>such that both: </a:t>
            </a:r>
          </a:p>
          <a:p>
            <a:pPr marL="800100" lvl="1" indent="-342900">
              <a:buNone/>
            </a:pPr>
            <a:r>
              <a:rPr lang="en-US" altLang="en-US" dirty="0">
                <a:ea typeface="MS PGothic" charset="-128"/>
              </a:rPr>
              <a:t>(a) </a:t>
            </a:r>
            <a:r>
              <a:rPr lang="en-US" altLang="en-US" b="1" i="1" dirty="0">
                <a:ea typeface="MS PGothic" charset="-128"/>
              </a:rPr>
              <a:t>Finish</a:t>
            </a:r>
            <a:r>
              <a:rPr lang="en-US" altLang="en-US" b="1" dirty="0">
                <a:ea typeface="MS PGothic" charset="-128"/>
              </a:rPr>
              <a:t> [</a:t>
            </a:r>
            <a:r>
              <a:rPr lang="en-US" altLang="en-US" b="1" i="1" dirty="0" err="1">
                <a:ea typeface="MS PGothic" charset="-128"/>
              </a:rPr>
              <a:t>i</a:t>
            </a:r>
            <a:r>
              <a:rPr lang="en-US" altLang="en-US" b="1" dirty="0">
                <a:ea typeface="MS PGothic" charset="-128"/>
              </a:rPr>
              <a:t>] = </a:t>
            </a:r>
            <a:r>
              <a:rPr lang="en-US" altLang="en-US" b="1" i="1" dirty="0">
                <a:ea typeface="MS PGothic" charset="-128"/>
              </a:rPr>
              <a:t>false</a:t>
            </a:r>
            <a:endParaRPr lang="en-US" altLang="en-US" b="1" dirty="0">
              <a:ea typeface="MS PGothic" charset="-128"/>
            </a:endParaRPr>
          </a:p>
          <a:p>
            <a:pPr marL="800100" lvl="1" indent="-342900">
              <a:buNone/>
            </a:pPr>
            <a:r>
              <a:rPr lang="en-US" altLang="en-US" dirty="0">
                <a:ea typeface="MS PGothic" charset="-128"/>
              </a:rPr>
              <a:t>(b) </a:t>
            </a:r>
            <a:r>
              <a:rPr lang="en-US" altLang="en-US" b="1" i="1" dirty="0" err="1">
                <a:ea typeface="MS PGothic" charset="-128"/>
              </a:rPr>
              <a:t>Need</a:t>
            </a:r>
            <a:r>
              <a:rPr lang="en-US" altLang="en-US" b="1" i="1" baseline="-25000" dirty="0" err="1">
                <a:ea typeface="MS PGothic" charset="-128"/>
              </a:rPr>
              <a:t>i</a:t>
            </a:r>
            <a:r>
              <a:rPr lang="en-US" altLang="en-US" b="1" dirty="0">
                <a:ea typeface="MS PGothic" charset="-128"/>
              </a:rPr>
              <a:t> </a:t>
            </a:r>
            <a:r>
              <a:rPr lang="en-US" altLang="en-US" b="1" dirty="0">
                <a:ea typeface="MS PGothic" charset="-128"/>
                <a:sym typeface="Symbol" charset="2"/>
              </a:rPr>
              <a:t> </a:t>
            </a:r>
            <a:r>
              <a:rPr lang="en-US" altLang="en-US" b="1" i="1" dirty="0">
                <a:ea typeface="MS PGothic" charset="-128"/>
                <a:sym typeface="Symbol" charset="2"/>
              </a:rPr>
              <a:t>Work</a:t>
            </a:r>
          </a:p>
          <a:p>
            <a:pPr marL="800100" lvl="1" indent="-342900">
              <a:buNone/>
            </a:pPr>
            <a:r>
              <a:rPr lang="en-US" altLang="en-US" dirty="0">
                <a:ea typeface="MS PGothic" charset="-128"/>
                <a:sym typeface="Symbol" charset="2"/>
              </a:rPr>
              <a:t>If no such</a:t>
            </a:r>
            <a:r>
              <a:rPr lang="en-US" altLang="en-US" b="1" dirty="0">
                <a:ea typeface="MS PGothic" charset="-128"/>
                <a:sym typeface="Symbol" charset="2"/>
              </a:rPr>
              <a:t> </a:t>
            </a:r>
            <a:r>
              <a:rPr lang="en-US" altLang="en-US" b="1" i="1" dirty="0" err="1">
                <a:ea typeface="MS PGothic" charset="-128"/>
                <a:sym typeface="Symbol" charset="2"/>
              </a:rPr>
              <a:t>i</a:t>
            </a:r>
            <a:r>
              <a:rPr lang="en-US" altLang="en-US" b="1" i="1" dirty="0">
                <a:ea typeface="MS PGothic" charset="-128"/>
                <a:sym typeface="Symbol" charset="2"/>
              </a:rPr>
              <a:t> </a:t>
            </a:r>
            <a:r>
              <a:rPr lang="en-US" altLang="en-US" dirty="0">
                <a:ea typeface="MS PGothic" charset="-128"/>
                <a:sym typeface="Symbol" charset="2"/>
              </a:rPr>
              <a:t>exists, go to step 4</a:t>
            </a:r>
          </a:p>
          <a:p>
            <a:pPr marL="800100" lvl="1" indent="-342900">
              <a:buNone/>
            </a:pPr>
            <a:endParaRPr lang="en-US" altLang="en-US" sz="800" dirty="0">
              <a:ea typeface="MS PGothic" charset="-128"/>
              <a:sym typeface="Symbol" charset="2"/>
            </a:endParaRPr>
          </a:p>
          <a:p>
            <a:pPr>
              <a:lnSpc>
                <a:spcPct val="90000"/>
              </a:lnSpc>
              <a:buFont typeface="Monotype Sorts" charset="2"/>
              <a:buNone/>
            </a:pPr>
            <a:r>
              <a:rPr lang="en-US" altLang="en-US" i="1" dirty="0">
                <a:ea typeface="MS PGothic" charset="-128"/>
              </a:rPr>
              <a:t>3. </a:t>
            </a:r>
            <a:r>
              <a:rPr lang="en-US" altLang="en-US" b="1" i="1" dirty="0">
                <a:ea typeface="MS PGothic" charset="-128"/>
              </a:rPr>
              <a:t>Work</a:t>
            </a:r>
            <a:r>
              <a:rPr lang="en-US" altLang="en-US" b="1" dirty="0">
                <a:ea typeface="MS PGothic" charset="-128"/>
              </a:rPr>
              <a:t> = </a:t>
            </a:r>
            <a:r>
              <a:rPr lang="en-US" altLang="en-US" b="1" i="1" dirty="0">
                <a:ea typeface="MS PGothic" charset="-128"/>
              </a:rPr>
              <a:t>Work </a:t>
            </a:r>
            <a:r>
              <a:rPr lang="en-US" altLang="en-US" b="1" dirty="0">
                <a:ea typeface="MS PGothic" charset="-128"/>
              </a:rPr>
              <a:t>+ </a:t>
            </a:r>
            <a:r>
              <a:rPr lang="en-US" altLang="en-US" b="1" i="1" dirty="0" err="1">
                <a:ea typeface="MS PGothic" charset="-128"/>
              </a:rPr>
              <a:t>Allocation</a:t>
            </a:r>
            <a:r>
              <a:rPr lang="en-US" altLang="en-US" b="1" i="1" baseline="-25000" dirty="0" err="1">
                <a:ea typeface="MS PGothic" charset="-128"/>
              </a:rPr>
              <a:t>i</a:t>
            </a:r>
            <a:br>
              <a:rPr lang="en-US" altLang="en-US" b="1" dirty="0">
                <a:ea typeface="MS PGothic" charset="-128"/>
              </a:rPr>
            </a:br>
            <a:r>
              <a:rPr lang="en-US" altLang="en-US" b="1" dirty="0">
                <a:ea typeface="MS PGothic" charset="-128"/>
              </a:rPr>
              <a:t> </a:t>
            </a:r>
            <a:r>
              <a:rPr lang="en-US" altLang="en-US" b="1" i="1" dirty="0">
                <a:ea typeface="MS PGothic" charset="-128"/>
              </a:rPr>
              <a:t>Finish</a:t>
            </a:r>
            <a:r>
              <a:rPr lang="en-US" altLang="en-US" b="1" dirty="0">
                <a:ea typeface="MS PGothic" charset="-128"/>
              </a:rPr>
              <a:t>[</a:t>
            </a:r>
            <a:r>
              <a:rPr lang="en-US" altLang="en-US" b="1" i="1" dirty="0" err="1">
                <a:ea typeface="MS PGothic" charset="-128"/>
              </a:rPr>
              <a:t>i</a:t>
            </a:r>
            <a:r>
              <a:rPr lang="en-US" altLang="en-US" b="1" dirty="0">
                <a:ea typeface="MS PGothic" charset="-128"/>
              </a:rPr>
              <a:t>] =</a:t>
            </a:r>
            <a:r>
              <a:rPr lang="en-US" altLang="en-US" b="1" i="1" dirty="0">
                <a:ea typeface="MS PGothic" charset="-128"/>
              </a:rPr>
              <a:t> true</a:t>
            </a:r>
            <a:br>
              <a:rPr lang="en-US" altLang="en-US" b="1" dirty="0">
                <a:ea typeface="MS PGothic" charset="-128"/>
              </a:rPr>
            </a:br>
            <a:r>
              <a:rPr lang="en-US" altLang="en-US" b="1" dirty="0">
                <a:ea typeface="MS PGothic" charset="-128"/>
              </a:rPr>
              <a:t> </a:t>
            </a:r>
            <a:r>
              <a:rPr lang="en-US" altLang="en-US" dirty="0">
                <a:ea typeface="MS PGothic" charset="-128"/>
              </a:rPr>
              <a:t>go to step 2</a:t>
            </a:r>
          </a:p>
          <a:p>
            <a:pPr>
              <a:lnSpc>
                <a:spcPct val="90000"/>
              </a:lnSpc>
            </a:pPr>
            <a:endParaRPr lang="en-US" altLang="en-US" sz="800" dirty="0">
              <a:ea typeface="MS PGothic" charset="-128"/>
            </a:endParaRPr>
          </a:p>
          <a:p>
            <a:pPr>
              <a:lnSpc>
                <a:spcPct val="90000"/>
              </a:lnSpc>
              <a:buFont typeface="Monotype Sorts" charset="2"/>
              <a:buNone/>
            </a:pPr>
            <a:r>
              <a:rPr lang="en-US" altLang="en-US" dirty="0">
                <a:ea typeface="MS PGothic" charset="-128"/>
              </a:rPr>
              <a:t>4. If </a:t>
            </a:r>
            <a:r>
              <a:rPr lang="en-US" altLang="en-US" b="1" i="1" dirty="0">
                <a:ea typeface="MS PGothic" charset="-128"/>
              </a:rPr>
              <a:t>Finish</a:t>
            </a:r>
            <a:r>
              <a:rPr lang="en-US" altLang="en-US" b="1" dirty="0">
                <a:ea typeface="MS PGothic" charset="-128"/>
              </a:rPr>
              <a:t> [</a:t>
            </a:r>
            <a:r>
              <a:rPr lang="en-US" altLang="en-US" b="1" i="1" dirty="0" err="1">
                <a:ea typeface="MS PGothic" charset="-128"/>
              </a:rPr>
              <a:t>i</a:t>
            </a:r>
            <a:r>
              <a:rPr lang="en-US" altLang="en-US" b="1" dirty="0">
                <a:ea typeface="MS PGothic" charset="-128"/>
              </a:rPr>
              <a:t>] == </a:t>
            </a:r>
            <a:r>
              <a:rPr lang="en-US" altLang="en-US" b="1" i="1" dirty="0">
                <a:ea typeface="MS PGothic" charset="-128"/>
              </a:rPr>
              <a:t>true</a:t>
            </a:r>
            <a:r>
              <a:rPr lang="en-US" altLang="en-US" b="1" dirty="0">
                <a:ea typeface="MS PGothic" charset="-128"/>
              </a:rPr>
              <a:t> </a:t>
            </a:r>
            <a:r>
              <a:rPr lang="en-US" altLang="en-US" dirty="0">
                <a:ea typeface="MS PGothic" charset="-128"/>
              </a:rPr>
              <a:t>for all </a:t>
            </a:r>
            <a:r>
              <a:rPr lang="en-US" altLang="en-US" b="1" i="1" dirty="0" err="1">
                <a:ea typeface="MS PGothic" charset="-128"/>
              </a:rPr>
              <a:t>i</a:t>
            </a:r>
            <a:r>
              <a:rPr lang="en-US" altLang="en-US" dirty="0">
                <a:ea typeface="MS PGothic" charset="-128"/>
              </a:rPr>
              <a:t>, then the system is in a safe state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MS PGothic" charset="-128"/>
              </a:rPr>
              <a:t>Safety Algorithm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3FC65D-FE66-FF4E-B592-4877557B5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01E3B-9FE8-A840-9F66-024DC6D3ADF2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69599F-9ACE-4D42-B153-BC1C7D391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4F0DE8-C04D-004C-A72D-780AF6DAC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6767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>
                <a:ea typeface="MS PGothic" charset="-128"/>
              </a:rPr>
              <a:t>Example:  P</a:t>
            </a:r>
            <a:r>
              <a:rPr lang="en-US" altLang="en-US" baseline="-25000" dirty="0">
                <a:ea typeface="MS PGothic" charset="-128"/>
              </a:rPr>
              <a:t>1</a:t>
            </a:r>
            <a:r>
              <a:rPr lang="en-US" altLang="en-US" dirty="0">
                <a:ea typeface="MS PGothic" charset="-128"/>
              </a:rPr>
              <a:t> Request (1,0,2)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1544638" algn="l"/>
                <a:tab pos="2452688" algn="ctr"/>
                <a:tab pos="3767138" algn="ctr"/>
                <a:tab pos="5022850" algn="ctr"/>
              </a:tabLst>
            </a:pPr>
            <a:r>
              <a:rPr lang="en-US" altLang="en-US" dirty="0">
                <a:ea typeface="MS PGothic" charset="-128"/>
              </a:rPr>
              <a:t>Check that Request </a:t>
            </a:r>
            <a:r>
              <a:rPr lang="en-US" altLang="en-US" dirty="0">
                <a:ea typeface="MS PGothic" charset="-128"/>
                <a:sym typeface="Symbol" charset="2"/>
              </a:rPr>
              <a:t> Available (that is, (1,0,2)  (3,3,2)  true)</a:t>
            </a:r>
            <a:endParaRPr lang="en-US" altLang="en-US" i="1" dirty="0">
              <a:ea typeface="MS PGothic" charset="-128"/>
              <a:sym typeface="Symbol" charset="2"/>
            </a:endParaRPr>
          </a:p>
          <a:p>
            <a:pPr>
              <a:buNone/>
              <a:tabLst>
                <a:tab pos="1544638" algn="l"/>
                <a:tab pos="2452688" algn="ctr"/>
                <a:tab pos="3767138" algn="ctr"/>
                <a:tab pos="5022850" algn="ctr"/>
              </a:tabLst>
            </a:pPr>
            <a:r>
              <a:rPr lang="en-US" altLang="en-US" i="1" dirty="0">
                <a:ea typeface="MS PGothic" charset="-128"/>
              </a:rPr>
              <a:t>                             </a:t>
            </a:r>
            <a:r>
              <a:rPr lang="en-US" altLang="en-US" i="1" u="sng" dirty="0">
                <a:ea typeface="MS PGothic" charset="-128"/>
              </a:rPr>
              <a:t>Allocation</a:t>
            </a:r>
            <a:r>
              <a:rPr lang="en-US" altLang="en-US" i="1" dirty="0">
                <a:ea typeface="MS PGothic" charset="-128"/>
              </a:rPr>
              <a:t>     </a:t>
            </a:r>
            <a:r>
              <a:rPr lang="en-US" altLang="en-US" i="1" u="sng" dirty="0">
                <a:ea typeface="MS PGothic" charset="-128"/>
              </a:rPr>
              <a:t>Need</a:t>
            </a:r>
            <a:r>
              <a:rPr lang="en-US" altLang="en-US" i="1" dirty="0">
                <a:ea typeface="MS PGothic" charset="-128"/>
              </a:rPr>
              <a:t> </a:t>
            </a:r>
          </a:p>
          <a:p>
            <a:pPr>
              <a:buNone/>
              <a:tabLst>
                <a:tab pos="1544638" algn="l"/>
                <a:tab pos="2452688" algn="ctr"/>
                <a:tab pos="3767138" algn="ctr"/>
                <a:tab pos="5022850" algn="ctr"/>
              </a:tabLst>
            </a:pPr>
            <a:r>
              <a:rPr lang="en-US" altLang="en-US" i="1" dirty="0">
                <a:ea typeface="MS PGothic" charset="-128"/>
              </a:rPr>
              <a:t>		</a:t>
            </a:r>
            <a:r>
              <a:rPr lang="en-US" altLang="en-US" i="1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P</a:t>
            </a:r>
            <a:r>
              <a:rPr lang="en-US" altLang="en-US" baseline="-25000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0</a:t>
            </a:r>
            <a:r>
              <a:rPr lang="en-US" altLang="en-US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en-US" altLang="en-US" i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altLang="en-US" b="1" dirty="0">
                <a:latin typeface="Courier New" charset="0"/>
                <a:ea typeface="Courier New" charset="0"/>
                <a:cs typeface="Courier New" charset="0"/>
              </a:rPr>
              <a:t>A B C    A B C          </a:t>
            </a:r>
          </a:p>
          <a:p>
            <a:pPr>
              <a:buNone/>
              <a:tabLst>
                <a:tab pos="1544638" algn="l"/>
                <a:tab pos="2452688" algn="ctr"/>
                <a:tab pos="3767138" algn="ctr"/>
                <a:tab pos="5022850" algn="ctr"/>
              </a:tabLst>
            </a:pPr>
            <a:r>
              <a:rPr lang="en-US" altLang="en-US" dirty="0">
                <a:latin typeface="Courier New" charset="0"/>
                <a:ea typeface="Courier New" charset="0"/>
                <a:cs typeface="Courier New" charset="0"/>
              </a:rPr>
              <a:t>		</a:t>
            </a:r>
            <a:r>
              <a:rPr lang="en-US" altLang="en-US" i="1" dirty="0">
                <a:latin typeface="Courier New" charset="0"/>
                <a:ea typeface="Courier New" charset="0"/>
                <a:cs typeface="Courier New" charset="0"/>
              </a:rPr>
              <a:t>P</a:t>
            </a:r>
            <a:r>
              <a:rPr lang="en-US" altLang="en-US" baseline="-25000" dirty="0">
                <a:latin typeface="Courier New" charset="0"/>
                <a:ea typeface="Courier New" charset="0"/>
                <a:cs typeface="Courier New" charset="0"/>
              </a:rPr>
              <a:t>0</a:t>
            </a:r>
            <a:r>
              <a:rPr lang="en-US" altLang="en-US" dirty="0">
                <a:latin typeface="Courier New" charset="0"/>
                <a:ea typeface="Courier New" charset="0"/>
                <a:cs typeface="Courier New" charset="0"/>
              </a:rPr>
              <a:t>	  0 1 0    7 4 3         </a:t>
            </a:r>
          </a:p>
          <a:p>
            <a:pPr>
              <a:buNone/>
              <a:tabLst>
                <a:tab pos="1544638" algn="l"/>
                <a:tab pos="2452688" algn="ctr"/>
                <a:tab pos="3767138" algn="ctr"/>
                <a:tab pos="5022850" algn="ctr"/>
              </a:tabLst>
            </a:pPr>
            <a:r>
              <a:rPr lang="en-US" altLang="en-US" dirty="0">
                <a:latin typeface="Courier New" charset="0"/>
                <a:ea typeface="Courier New" charset="0"/>
                <a:cs typeface="Courier New" charset="0"/>
              </a:rPr>
              <a:t>		</a:t>
            </a:r>
            <a:r>
              <a:rPr lang="en-US" altLang="en-US" i="1" dirty="0">
                <a:latin typeface="Courier New" charset="0"/>
                <a:ea typeface="Courier New" charset="0"/>
                <a:cs typeface="Courier New" charset="0"/>
              </a:rPr>
              <a:t>P</a:t>
            </a:r>
            <a:r>
              <a:rPr lang="en-US" altLang="en-US" baseline="-25000" dirty="0">
                <a:latin typeface="Courier New" charset="0"/>
                <a:ea typeface="Courier New" charset="0"/>
                <a:cs typeface="Courier New" charset="0"/>
              </a:rPr>
              <a:t>1</a:t>
            </a:r>
            <a:r>
              <a:rPr lang="en-US" altLang="en-US" dirty="0">
                <a:latin typeface="Courier New" charset="0"/>
                <a:ea typeface="Courier New" charset="0"/>
                <a:cs typeface="Courier New" charset="0"/>
              </a:rPr>
              <a:t>	  2 0 0    1 2 2 	</a:t>
            </a:r>
          </a:p>
          <a:p>
            <a:pPr>
              <a:buNone/>
              <a:tabLst>
                <a:tab pos="1544638" algn="l"/>
                <a:tab pos="2452688" algn="ctr"/>
                <a:tab pos="3767138" algn="ctr"/>
                <a:tab pos="5022850" algn="ctr"/>
              </a:tabLst>
            </a:pPr>
            <a:r>
              <a:rPr lang="en-US" altLang="en-US" dirty="0">
                <a:latin typeface="Courier New" charset="0"/>
                <a:ea typeface="Courier New" charset="0"/>
                <a:cs typeface="Courier New" charset="0"/>
              </a:rPr>
              <a:t>		</a:t>
            </a:r>
            <a:r>
              <a:rPr lang="en-US" altLang="en-US" i="1" dirty="0">
                <a:latin typeface="Courier New" charset="0"/>
                <a:ea typeface="Courier New" charset="0"/>
                <a:cs typeface="Courier New" charset="0"/>
              </a:rPr>
              <a:t>P</a:t>
            </a:r>
            <a:r>
              <a:rPr lang="en-US" altLang="en-US" baseline="-25000" dirty="0">
                <a:latin typeface="Courier New" charset="0"/>
                <a:ea typeface="Courier New" charset="0"/>
                <a:cs typeface="Courier New" charset="0"/>
              </a:rPr>
              <a:t>2</a:t>
            </a:r>
            <a:r>
              <a:rPr lang="en-US" altLang="en-US" dirty="0">
                <a:latin typeface="Courier New" charset="0"/>
                <a:ea typeface="Courier New" charset="0"/>
                <a:cs typeface="Courier New" charset="0"/>
              </a:rPr>
              <a:t>	  3 0 2    6 0 0 </a:t>
            </a:r>
          </a:p>
          <a:p>
            <a:pPr>
              <a:buNone/>
              <a:tabLst>
                <a:tab pos="1544638" algn="l"/>
                <a:tab pos="2452688" algn="ctr"/>
                <a:tab pos="3767138" algn="ctr"/>
                <a:tab pos="5022850" algn="ctr"/>
              </a:tabLst>
            </a:pPr>
            <a:r>
              <a:rPr lang="en-US" altLang="en-US" dirty="0">
                <a:latin typeface="Courier New" charset="0"/>
                <a:ea typeface="Courier New" charset="0"/>
                <a:cs typeface="Courier New" charset="0"/>
              </a:rPr>
              <a:t>		</a:t>
            </a:r>
            <a:r>
              <a:rPr lang="en-US" altLang="en-US" i="1" dirty="0">
                <a:latin typeface="Courier New" charset="0"/>
                <a:ea typeface="Courier New" charset="0"/>
                <a:cs typeface="Courier New" charset="0"/>
              </a:rPr>
              <a:t>P</a:t>
            </a:r>
            <a:r>
              <a:rPr lang="en-US" altLang="en-US" baseline="-25000" dirty="0">
                <a:latin typeface="Courier New" charset="0"/>
                <a:ea typeface="Courier New" charset="0"/>
                <a:cs typeface="Courier New" charset="0"/>
              </a:rPr>
              <a:t>3</a:t>
            </a:r>
            <a:r>
              <a:rPr lang="en-US" altLang="en-US" dirty="0">
                <a:latin typeface="Courier New" charset="0"/>
                <a:ea typeface="Courier New" charset="0"/>
                <a:cs typeface="Courier New" charset="0"/>
              </a:rPr>
              <a:t>	  2 1 1    0 1 1</a:t>
            </a:r>
          </a:p>
          <a:p>
            <a:pPr>
              <a:buNone/>
              <a:tabLst>
                <a:tab pos="1544638" algn="l"/>
                <a:tab pos="2452688" algn="ctr"/>
                <a:tab pos="3767138" algn="ctr"/>
                <a:tab pos="5022850" algn="ctr"/>
              </a:tabLst>
            </a:pPr>
            <a:r>
              <a:rPr lang="en-US" altLang="en-US" dirty="0">
                <a:latin typeface="Courier New" charset="0"/>
                <a:ea typeface="Courier New" charset="0"/>
                <a:cs typeface="Courier New" charset="0"/>
              </a:rPr>
              <a:t>		</a:t>
            </a:r>
            <a:r>
              <a:rPr lang="en-US" altLang="en-US" i="1" dirty="0">
                <a:latin typeface="Courier New" charset="0"/>
                <a:ea typeface="Courier New" charset="0"/>
                <a:cs typeface="Courier New" charset="0"/>
              </a:rPr>
              <a:t>P</a:t>
            </a:r>
            <a:r>
              <a:rPr lang="en-US" altLang="en-US" baseline="-25000" dirty="0">
                <a:latin typeface="Courier New" charset="0"/>
                <a:ea typeface="Courier New" charset="0"/>
                <a:cs typeface="Courier New" charset="0"/>
              </a:rPr>
              <a:t>4</a:t>
            </a:r>
            <a:r>
              <a:rPr lang="en-US" altLang="en-US" dirty="0">
                <a:latin typeface="Courier New" charset="0"/>
                <a:ea typeface="Courier New" charset="0"/>
                <a:cs typeface="Courier New" charset="0"/>
              </a:rPr>
              <a:t>	  0 0 2    4 3 1 </a:t>
            </a:r>
          </a:p>
          <a:p>
            <a:pPr>
              <a:buNone/>
              <a:tabLst>
                <a:tab pos="1544638" algn="l"/>
                <a:tab pos="2452688" algn="ctr"/>
                <a:tab pos="3767138" algn="ctr"/>
                <a:tab pos="5022850" algn="ctr"/>
              </a:tabLst>
            </a:pPr>
            <a:endParaRPr lang="en-US" altLang="en-US" sz="800" dirty="0">
              <a:latin typeface="Courier New" charset="0"/>
              <a:ea typeface="Courier New" charset="0"/>
              <a:cs typeface="Courier New" charset="0"/>
            </a:endParaRPr>
          </a:p>
          <a:p>
            <a:pPr>
              <a:buNone/>
              <a:tabLst>
                <a:tab pos="1544638" algn="l"/>
                <a:tab pos="2452688" algn="ctr"/>
                <a:tab pos="3767138" algn="ctr"/>
                <a:tab pos="5022850" algn="ctr"/>
              </a:tabLst>
            </a:pPr>
            <a:endParaRPr lang="en-US" altLang="en-US" dirty="0">
              <a:ea typeface="MS PGothic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020484" y="1707445"/>
            <a:ext cx="149887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 dirty="0">
                <a:ea typeface="Courier New" charset="0"/>
                <a:cs typeface="Courier New" charset="0"/>
              </a:rPr>
              <a:t>Available</a:t>
            </a:r>
          </a:p>
          <a:p>
            <a:r>
              <a:rPr lang="en-US" sz="2800" b="1" dirty="0">
                <a:latin typeface="Courier New" charset="0"/>
                <a:ea typeface="Courier New" charset="0"/>
                <a:cs typeface="Courier New" charset="0"/>
              </a:rPr>
              <a:t>A B C</a:t>
            </a: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  <a:p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3 3 2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3D5661-3652-7844-A5E6-9AD93F84A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1C6CA-22E7-7D48-A4CF-17F81EA77C78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ABD20E-0CFF-CF49-AE10-27D3AA15D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32DDA6-D6A4-D548-9193-4C9BF074C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88950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Example: </a:t>
            </a:r>
            <a:r>
              <a:rPr lang="en-US" altLang="en-US" dirty="0">
                <a:ea typeface="MS PGothic" charset="-128"/>
              </a:rPr>
              <a:t>P</a:t>
            </a:r>
            <a:r>
              <a:rPr lang="en-US" altLang="en-US" baseline="-25000" dirty="0">
                <a:ea typeface="MS PGothic" charset="-128"/>
              </a:rPr>
              <a:t>1</a:t>
            </a:r>
            <a:r>
              <a:rPr lang="en-US" altLang="en-US" dirty="0"/>
              <a:t> Request (1,0,2)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en-US" dirty="0"/>
              <a:t>Check that Request </a:t>
            </a:r>
            <a:r>
              <a:rPr lang="en-US" altLang="en-US" dirty="0">
                <a:sym typeface="Symbol" charset="2"/>
              </a:rPr>
              <a:t> Available (that is, (1,0,2)  (3,3,2)  true)</a:t>
            </a:r>
          </a:p>
          <a:p>
            <a:pPr marL="0" indent="0">
              <a:buNone/>
            </a:pPr>
            <a:r>
              <a:rPr lang="en-US" altLang="en-US" dirty="0"/>
              <a:t>                                            </a:t>
            </a:r>
            <a:r>
              <a:rPr lang="en-US" altLang="en-US" u="sng" dirty="0"/>
              <a:t>Allocation</a:t>
            </a:r>
            <a:r>
              <a:rPr lang="en-US" altLang="en-US" dirty="0"/>
              <a:t>     </a:t>
            </a:r>
            <a:r>
              <a:rPr lang="en-US" altLang="en-US" u="sng" dirty="0"/>
              <a:t>Need</a:t>
            </a:r>
            <a:r>
              <a:rPr lang="en-US" altLang="en-US" dirty="0"/>
              <a:t> </a:t>
            </a:r>
          </a:p>
          <a:p>
            <a:pPr marL="0" indent="0">
              <a:buNone/>
            </a:pPr>
            <a:r>
              <a:rPr lang="en-US" altLang="en-US" dirty="0"/>
              <a:t>		                   A B C          A B C          </a:t>
            </a:r>
          </a:p>
          <a:p>
            <a:pPr marL="0" indent="0">
              <a:buNone/>
            </a:pPr>
            <a:r>
              <a:rPr lang="en-US" altLang="en-US" dirty="0"/>
              <a:t>		P</a:t>
            </a:r>
            <a:r>
              <a:rPr lang="en-US" altLang="en-US" baseline="-25000" dirty="0"/>
              <a:t>0</a:t>
            </a:r>
            <a:r>
              <a:rPr lang="en-US" altLang="en-US" dirty="0"/>
              <a:t>	     0 1 0          7 4 3         </a:t>
            </a:r>
          </a:p>
          <a:p>
            <a:pPr marL="0" indent="0">
              <a:buNone/>
            </a:pPr>
            <a:r>
              <a:rPr lang="en-US" altLang="en-US" dirty="0"/>
              <a:t>		P</a:t>
            </a:r>
            <a:r>
              <a:rPr lang="en-US" altLang="en-US" baseline="-25000" dirty="0"/>
              <a:t>1</a:t>
            </a:r>
            <a:r>
              <a:rPr lang="en-US" altLang="en-US" dirty="0"/>
              <a:t>	     </a:t>
            </a:r>
            <a:r>
              <a:rPr lang="en-US" altLang="en-US" b="1" dirty="0"/>
              <a:t>3 0 2          0 2 0 </a:t>
            </a:r>
            <a:r>
              <a:rPr lang="en-US" altLang="en-US" dirty="0"/>
              <a:t>	</a:t>
            </a:r>
          </a:p>
          <a:p>
            <a:pPr marL="0" indent="0">
              <a:buNone/>
            </a:pPr>
            <a:r>
              <a:rPr lang="en-US" altLang="en-US" dirty="0"/>
              <a:t>		P</a:t>
            </a:r>
            <a:r>
              <a:rPr lang="en-US" altLang="en-US" baseline="-25000" dirty="0"/>
              <a:t>2</a:t>
            </a:r>
            <a:r>
              <a:rPr lang="en-US" altLang="en-US" dirty="0"/>
              <a:t>	     3 0 2          6 0 0 </a:t>
            </a:r>
          </a:p>
          <a:p>
            <a:pPr marL="0" indent="0">
              <a:buNone/>
            </a:pPr>
            <a:r>
              <a:rPr lang="en-US" altLang="en-US" dirty="0"/>
              <a:t>		P</a:t>
            </a:r>
            <a:r>
              <a:rPr lang="en-US" altLang="en-US" baseline="-25000" dirty="0"/>
              <a:t>3</a:t>
            </a:r>
            <a:r>
              <a:rPr lang="en-US" altLang="en-US" dirty="0"/>
              <a:t>	     2 1 1          0 1 1</a:t>
            </a:r>
          </a:p>
          <a:p>
            <a:pPr marL="0" indent="0">
              <a:buNone/>
            </a:pPr>
            <a:r>
              <a:rPr lang="en-US" altLang="en-US" dirty="0"/>
              <a:t>		P</a:t>
            </a:r>
            <a:r>
              <a:rPr lang="en-US" altLang="en-US" baseline="-25000" dirty="0"/>
              <a:t>4</a:t>
            </a:r>
            <a:r>
              <a:rPr lang="en-US" altLang="en-US" dirty="0"/>
              <a:t>	     0 0 2          4 3 1 </a:t>
            </a:r>
          </a:p>
          <a:p>
            <a:r>
              <a:rPr lang="en-US" altLang="en-US" dirty="0"/>
              <a:t>If we grant the request, is the system still in a safe state? </a:t>
            </a:r>
          </a:p>
          <a:p>
            <a:pPr lvl="1"/>
            <a:r>
              <a:rPr lang="en-US" altLang="en-US" dirty="0"/>
              <a:t>Executing safety algorithm shows that sequence &lt; P</a:t>
            </a:r>
            <a:r>
              <a:rPr lang="en-US" altLang="en-US" baseline="-25000" dirty="0"/>
              <a:t>1</a:t>
            </a:r>
            <a:r>
              <a:rPr lang="en-US" altLang="en-US" dirty="0"/>
              <a:t>, P</a:t>
            </a:r>
            <a:r>
              <a:rPr lang="en-US" altLang="en-US" baseline="-25000" dirty="0"/>
              <a:t>3</a:t>
            </a:r>
            <a:r>
              <a:rPr lang="en-US" altLang="en-US" dirty="0"/>
              <a:t>, P</a:t>
            </a:r>
            <a:r>
              <a:rPr lang="en-US" altLang="en-US" baseline="-25000" dirty="0"/>
              <a:t>4</a:t>
            </a:r>
            <a:r>
              <a:rPr lang="en-US" altLang="en-US" dirty="0"/>
              <a:t>, P</a:t>
            </a:r>
            <a:r>
              <a:rPr lang="en-US" altLang="en-US" baseline="-25000" dirty="0"/>
              <a:t>0</a:t>
            </a:r>
            <a:r>
              <a:rPr lang="en-US" altLang="en-US" dirty="0"/>
              <a:t>, P</a:t>
            </a:r>
            <a:r>
              <a:rPr lang="en-US" altLang="en-US" baseline="-25000" dirty="0"/>
              <a:t>2</a:t>
            </a:r>
            <a:r>
              <a:rPr lang="en-US" altLang="en-US" dirty="0"/>
              <a:t>&gt; satisfies safety requirement</a:t>
            </a:r>
          </a:p>
          <a:p>
            <a:r>
              <a:rPr lang="en-US" altLang="en-US" dirty="0"/>
              <a:t>Can request for (3,3,0) by P</a:t>
            </a:r>
            <a:r>
              <a:rPr lang="en-US" altLang="en-US" baseline="-25000" dirty="0"/>
              <a:t>4</a:t>
            </a:r>
            <a:r>
              <a:rPr lang="en-US" altLang="en-US" dirty="0"/>
              <a:t> now be granted?</a:t>
            </a:r>
          </a:p>
          <a:p>
            <a:pPr lvl="1"/>
            <a:r>
              <a:rPr lang="en-US" altLang="en-US" dirty="0"/>
              <a:t>No, the request is more than what is available</a:t>
            </a:r>
          </a:p>
          <a:p>
            <a:r>
              <a:rPr lang="en-US" altLang="en-US" dirty="0"/>
              <a:t>Can request for (0,2,0) by P</a:t>
            </a:r>
            <a:r>
              <a:rPr lang="en-US" altLang="en-US" baseline="-25000" dirty="0"/>
              <a:t>0</a:t>
            </a:r>
            <a:r>
              <a:rPr lang="en-US" altLang="en-US" dirty="0"/>
              <a:t> now be granted?</a:t>
            </a:r>
          </a:p>
          <a:p>
            <a:pPr lvl="1"/>
            <a:r>
              <a:rPr lang="en-US" altLang="en-US" dirty="0"/>
              <a:t>No, if that request was granted, no process would be able to finish</a:t>
            </a:r>
          </a:p>
          <a:p>
            <a:endParaRPr lang="en-US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94476" y="1763890"/>
            <a:ext cx="43703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>
                <a:ea typeface="Courier New" charset="0"/>
                <a:cs typeface="Courier New" charset="0"/>
              </a:rPr>
              <a:t>Available</a:t>
            </a:r>
          </a:p>
          <a:p>
            <a:r>
              <a:rPr lang="en-US" sz="2200" b="1" dirty="0">
                <a:latin typeface="Courier New" charset="0"/>
                <a:ea typeface="Courier New" charset="0"/>
                <a:cs typeface="Courier New" charset="0"/>
              </a:rPr>
              <a:t>A B C</a:t>
            </a:r>
            <a:r>
              <a:rPr lang="en-US" sz="2200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  <a:p>
            <a:r>
              <a:rPr lang="en-US" sz="2200" b="1" dirty="0">
                <a:latin typeface="Courier New" charset="0"/>
                <a:ea typeface="Courier New" charset="0"/>
                <a:cs typeface="Courier New" charset="0"/>
              </a:rPr>
              <a:t>2 3 0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D17B1D1-31C1-48E6-8095-35FE21E62485}"/>
                  </a:ext>
                </a:extLst>
              </p14:cNvPr>
              <p14:cNvContentPartPr/>
              <p14:nvPr/>
            </p14:nvContentPartPr>
            <p14:xfrm>
              <a:off x="52920" y="1986840"/>
              <a:ext cx="8745480" cy="33919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D17B1D1-31C1-48E6-8095-35FE21E6248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560" y="1977480"/>
                <a:ext cx="8764200" cy="341064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47D9B4-BFBF-754F-9D38-8D13AEF97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1A15A-E560-084F-B22A-6F104F0B28FD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09967C-8738-A747-9028-D1290CC8A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6D1BDF-60C4-0143-9342-59AF71B1A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21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Atomicity-Violation Bugs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desired </a:t>
            </a:r>
            <a:r>
              <a:rPr lang="en-US" altLang="ko-KR" b="1" dirty="0" err="1"/>
              <a:t>serializability</a:t>
            </a:r>
            <a:r>
              <a:rPr lang="en-US" altLang="ko-KR" dirty="0"/>
              <a:t> among multiple memory accesses is </a:t>
            </a:r>
            <a:r>
              <a:rPr lang="en-US" altLang="ko-KR" i="1" dirty="0"/>
              <a:t>violated</a:t>
            </a:r>
            <a:r>
              <a:rPr lang="en-US" altLang="ko-KR" dirty="0"/>
              <a:t> </a:t>
            </a:r>
          </a:p>
          <a:p>
            <a:pPr lvl="1"/>
            <a:r>
              <a:rPr lang="en-US" altLang="ko-KR" dirty="0"/>
              <a:t>Simple Example found in MySQL:</a:t>
            </a:r>
          </a:p>
          <a:p>
            <a:pPr lvl="2"/>
            <a:r>
              <a:rPr lang="en-US" altLang="ko-KR" dirty="0"/>
              <a:t>Two different threads access the field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proc_info</a:t>
            </a:r>
            <a:r>
              <a:rPr lang="en-US" altLang="ko-KR" dirty="0"/>
              <a:t> in the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thd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3143672" y="2946138"/>
            <a:ext cx="5976664" cy="20313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90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ko-KR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Thread1::</a:t>
            </a:r>
          </a:p>
          <a:p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 </a:t>
            </a:r>
            <a:r>
              <a:rPr lang="en-US" altLang="ko-KR" sz="1400" dirty="0">
                <a:solidFill>
                  <a:schemeClr val="accent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if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thd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-&gt;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proc_info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){</a:t>
            </a:r>
          </a:p>
          <a:p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     	…</a:t>
            </a:r>
          </a:p>
          <a:p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 	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fputs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thd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-&gt;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proc_info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, …);</a:t>
            </a:r>
          </a:p>
          <a:p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 	…</a:t>
            </a:r>
          </a:p>
          <a:p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6     }</a:t>
            </a:r>
          </a:p>
          <a:p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7</a:t>
            </a:r>
          </a:p>
          <a:p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8     </a:t>
            </a:r>
            <a:r>
              <a:rPr lang="en-US" altLang="ko-KR" sz="1400" b="1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Thread2::</a:t>
            </a:r>
          </a:p>
          <a:p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9     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thd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-&gt;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proc_info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2F1B10-CA09-F641-80D5-B9935CA5B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55A4-191F-8745-856A-D05FBBF96C90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006616-F77C-8C4D-81A7-F87D05C3B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0FD8BC-169F-FB4A-B040-4D302E52F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16774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600" dirty="0">
                <a:ea typeface="MS PGothic" charset="-128"/>
              </a:rPr>
              <a:t>Resource-Request Algorithm for Process </a:t>
            </a:r>
            <a:r>
              <a:rPr lang="en-US" altLang="en-US" sz="3600" i="1" dirty="0">
                <a:ea typeface="MS PGothic" charset="-128"/>
              </a:rPr>
              <a:t>P</a:t>
            </a:r>
            <a:r>
              <a:rPr lang="en-US" altLang="en-US" sz="3600" i="1" baseline="-25000" dirty="0">
                <a:ea typeface="MS PGothic" charset="-128"/>
              </a:rPr>
              <a:t>i</a:t>
            </a:r>
            <a:endParaRPr lang="en-US" altLang="en-US" sz="3600" dirty="0">
              <a:ea typeface="MS PGothic" charset="-128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Monotype Sorts" charset="2"/>
              <a:buNone/>
            </a:pPr>
            <a:r>
              <a:rPr lang="en-US" altLang="en-US" b="1" i="1" dirty="0" err="1">
                <a:ea typeface="MS PGothic" charset="-128"/>
              </a:rPr>
              <a:t>Request</a:t>
            </a:r>
            <a:r>
              <a:rPr lang="en-US" altLang="en-US" b="1" i="1" baseline="-25000" dirty="0" err="1">
                <a:ea typeface="MS PGothic" charset="-128"/>
              </a:rPr>
              <a:t>i</a:t>
            </a:r>
            <a:r>
              <a:rPr lang="en-US" altLang="en-US" dirty="0">
                <a:ea typeface="MS PGothic" charset="-128"/>
              </a:rPr>
              <a:t> = request vector for process </a:t>
            </a:r>
            <a:r>
              <a:rPr lang="en-US" altLang="en-US" b="1" i="1" dirty="0">
                <a:ea typeface="MS PGothic" charset="-128"/>
              </a:rPr>
              <a:t>P</a:t>
            </a:r>
            <a:r>
              <a:rPr lang="en-US" altLang="en-US" b="1" i="1" baseline="-25000" dirty="0">
                <a:ea typeface="MS PGothic" charset="-128"/>
              </a:rPr>
              <a:t>i</a:t>
            </a:r>
            <a:endParaRPr lang="en-US" altLang="en-US" dirty="0">
              <a:ea typeface="MS PGothic" charset="-128"/>
            </a:endParaRPr>
          </a:p>
          <a:p>
            <a:pPr>
              <a:lnSpc>
                <a:spcPct val="90000"/>
              </a:lnSpc>
              <a:buFont typeface="Monotype Sorts" charset="2"/>
              <a:buNone/>
            </a:pPr>
            <a:r>
              <a:rPr lang="en-US" altLang="en-US" dirty="0">
                <a:ea typeface="MS PGothic" charset="-128"/>
              </a:rPr>
              <a:t>If </a:t>
            </a:r>
            <a:r>
              <a:rPr lang="en-US" altLang="en-US" b="1" i="1" dirty="0" err="1">
                <a:ea typeface="MS PGothic" charset="-128"/>
              </a:rPr>
              <a:t>Request</a:t>
            </a:r>
            <a:r>
              <a:rPr lang="en-US" altLang="en-US" b="1" i="1" baseline="-25000" dirty="0" err="1">
                <a:ea typeface="MS PGothic" charset="-128"/>
              </a:rPr>
              <a:t>i</a:t>
            </a:r>
            <a:r>
              <a:rPr lang="en-US" altLang="en-US" b="1" baseline="-25000" dirty="0">
                <a:ea typeface="MS PGothic" charset="-128"/>
              </a:rPr>
              <a:t> </a:t>
            </a:r>
            <a:r>
              <a:rPr lang="en-US" altLang="en-US" b="1" dirty="0">
                <a:ea typeface="MS PGothic" charset="-128"/>
              </a:rPr>
              <a:t>[</a:t>
            </a:r>
            <a:r>
              <a:rPr lang="en-US" altLang="en-US" b="1" i="1" dirty="0">
                <a:ea typeface="MS PGothic" charset="-128"/>
              </a:rPr>
              <a:t>j</a:t>
            </a:r>
            <a:r>
              <a:rPr lang="en-US" altLang="en-US" b="1" dirty="0">
                <a:ea typeface="MS PGothic" charset="-128"/>
              </a:rPr>
              <a:t>] = </a:t>
            </a:r>
            <a:r>
              <a:rPr lang="en-US" altLang="en-US" b="1" i="1" dirty="0">
                <a:ea typeface="MS PGothic" charset="-128"/>
              </a:rPr>
              <a:t>k</a:t>
            </a:r>
            <a:r>
              <a:rPr lang="en-US" altLang="en-US" b="1" dirty="0">
                <a:ea typeface="MS PGothic" charset="-128"/>
              </a:rPr>
              <a:t> </a:t>
            </a:r>
            <a:r>
              <a:rPr lang="en-US" altLang="en-US" dirty="0">
                <a:ea typeface="MS PGothic" charset="-128"/>
              </a:rPr>
              <a:t>then process </a:t>
            </a:r>
            <a:r>
              <a:rPr lang="en-US" altLang="en-US" b="1" i="1" dirty="0">
                <a:ea typeface="MS PGothic" charset="-128"/>
              </a:rPr>
              <a:t>P</a:t>
            </a:r>
            <a:r>
              <a:rPr lang="en-US" altLang="en-US" b="1" i="1" baseline="-25000" dirty="0">
                <a:ea typeface="MS PGothic" charset="-128"/>
              </a:rPr>
              <a:t>i</a:t>
            </a:r>
            <a:r>
              <a:rPr lang="en-US" altLang="en-US" dirty="0">
                <a:ea typeface="MS PGothic" charset="-128"/>
              </a:rPr>
              <a:t> wants </a:t>
            </a:r>
            <a:r>
              <a:rPr lang="en-US" altLang="en-US" b="1" i="1" dirty="0">
                <a:ea typeface="MS PGothic" charset="-128"/>
              </a:rPr>
              <a:t>k</a:t>
            </a:r>
            <a:r>
              <a:rPr lang="en-US" altLang="en-US" dirty="0">
                <a:ea typeface="MS PGothic" charset="-128"/>
              </a:rPr>
              <a:t> instances of resource type </a:t>
            </a:r>
            <a:r>
              <a:rPr lang="en-US" altLang="en-US" b="1" i="1" dirty="0" err="1">
                <a:ea typeface="MS PGothic" charset="-128"/>
              </a:rPr>
              <a:t>R</a:t>
            </a:r>
            <a:r>
              <a:rPr lang="en-US" altLang="en-US" b="1" i="1" baseline="-25000" dirty="0" err="1">
                <a:ea typeface="MS PGothic" charset="-128"/>
              </a:rPr>
              <a:t>j</a:t>
            </a:r>
            <a:endParaRPr lang="en-US" altLang="en-US" b="1" baseline="-25000" dirty="0">
              <a:ea typeface="MS PGothic" charset="-128"/>
            </a:endParaRPr>
          </a:p>
          <a:p>
            <a:pPr lvl="1">
              <a:lnSpc>
                <a:spcPct val="90000"/>
              </a:lnSpc>
              <a:buFont typeface="Monotype Sorts" charset="2"/>
              <a:buNone/>
            </a:pPr>
            <a:r>
              <a:rPr lang="en-US" altLang="en-US" dirty="0">
                <a:ea typeface="MS PGothic" charset="-128"/>
              </a:rPr>
              <a:t>1.	If </a:t>
            </a:r>
            <a:r>
              <a:rPr lang="en-US" altLang="en-US" b="1" i="1" dirty="0" err="1">
                <a:ea typeface="MS PGothic" charset="-128"/>
              </a:rPr>
              <a:t>Request</a:t>
            </a:r>
            <a:r>
              <a:rPr lang="en-US" altLang="en-US" b="1" i="1" baseline="-25000" dirty="0" err="1">
                <a:ea typeface="MS PGothic" charset="-128"/>
              </a:rPr>
              <a:t>i</a:t>
            </a:r>
            <a:r>
              <a:rPr lang="en-US" altLang="en-US" b="1" i="1" dirty="0">
                <a:ea typeface="MS PGothic" charset="-128"/>
              </a:rPr>
              <a:t> </a:t>
            </a:r>
            <a:r>
              <a:rPr lang="en-US" altLang="en-US" b="1" dirty="0">
                <a:ea typeface="MS PGothic" charset="-128"/>
                <a:sym typeface="Symbol" charset="2"/>
              </a:rPr>
              <a:t> </a:t>
            </a:r>
            <a:r>
              <a:rPr lang="en-US" altLang="en-US" b="1" i="1" dirty="0" err="1">
                <a:ea typeface="MS PGothic" charset="-128"/>
                <a:sym typeface="Symbol" charset="2"/>
              </a:rPr>
              <a:t>Need</a:t>
            </a:r>
            <a:r>
              <a:rPr lang="en-US" altLang="en-US" b="1" i="1" baseline="-25000" dirty="0" err="1">
                <a:ea typeface="MS PGothic" charset="-128"/>
                <a:sym typeface="Symbol" charset="2"/>
              </a:rPr>
              <a:t>i</a:t>
            </a:r>
            <a:r>
              <a:rPr lang="en-US" altLang="en-US" b="1" i="1" dirty="0">
                <a:ea typeface="MS PGothic" charset="-128"/>
                <a:sym typeface="Symbol" charset="2"/>
              </a:rPr>
              <a:t> </a:t>
            </a:r>
            <a:r>
              <a:rPr lang="en-US" altLang="en-US" dirty="0">
                <a:ea typeface="MS PGothic" charset="-128"/>
                <a:sym typeface="Symbol" charset="2"/>
              </a:rPr>
              <a:t>go to step 2.  Otherwise, raise error condition, since process has exceeded its maximum claim</a:t>
            </a:r>
          </a:p>
          <a:p>
            <a:pPr lvl="1">
              <a:lnSpc>
                <a:spcPct val="90000"/>
              </a:lnSpc>
              <a:buFont typeface="Monotype Sorts" charset="2"/>
              <a:buNone/>
            </a:pPr>
            <a:r>
              <a:rPr lang="en-US" altLang="en-US" dirty="0">
                <a:ea typeface="MS PGothic" charset="-128"/>
                <a:sym typeface="Symbol" charset="2"/>
              </a:rPr>
              <a:t>2.	If </a:t>
            </a:r>
            <a:r>
              <a:rPr lang="en-US" altLang="en-US" b="1" i="1" dirty="0" err="1">
                <a:ea typeface="MS PGothic" charset="-128"/>
              </a:rPr>
              <a:t>Request</a:t>
            </a:r>
            <a:r>
              <a:rPr lang="en-US" altLang="en-US" b="1" i="1" baseline="-25000" dirty="0" err="1">
                <a:ea typeface="MS PGothic" charset="-128"/>
              </a:rPr>
              <a:t>i</a:t>
            </a:r>
            <a:r>
              <a:rPr lang="en-US" altLang="en-US" b="1" dirty="0">
                <a:ea typeface="MS PGothic" charset="-128"/>
              </a:rPr>
              <a:t> </a:t>
            </a:r>
            <a:r>
              <a:rPr lang="en-US" altLang="en-US" b="1" dirty="0">
                <a:ea typeface="MS PGothic" charset="-128"/>
                <a:sym typeface="Symbol" charset="2"/>
              </a:rPr>
              <a:t> </a:t>
            </a:r>
            <a:r>
              <a:rPr lang="en-US" altLang="en-US" b="1" i="1" dirty="0">
                <a:ea typeface="MS PGothic" charset="-128"/>
                <a:sym typeface="Symbol" charset="2"/>
              </a:rPr>
              <a:t>Available</a:t>
            </a:r>
            <a:r>
              <a:rPr lang="en-US" altLang="en-US" dirty="0">
                <a:ea typeface="MS PGothic" charset="-128"/>
                <a:sym typeface="Symbol" charset="2"/>
              </a:rPr>
              <a:t>, go to step 3.  Otherwise </a:t>
            </a:r>
            <a:r>
              <a:rPr lang="en-US" altLang="en-US" b="1" i="1" dirty="0">
                <a:ea typeface="MS PGothic" charset="-128"/>
                <a:sym typeface="Symbol" charset="2"/>
              </a:rPr>
              <a:t>P</a:t>
            </a:r>
            <a:r>
              <a:rPr lang="en-US" altLang="en-US" b="1" i="1" baseline="-25000" dirty="0">
                <a:ea typeface="MS PGothic" charset="-128"/>
                <a:sym typeface="Symbol" charset="2"/>
              </a:rPr>
              <a:t>i</a:t>
            </a:r>
            <a:r>
              <a:rPr lang="en-US" altLang="en-US" dirty="0">
                <a:ea typeface="MS PGothic" charset="-128"/>
                <a:sym typeface="Symbol" charset="2"/>
              </a:rPr>
              <a:t>  must wait, since resources are not available</a:t>
            </a:r>
          </a:p>
          <a:p>
            <a:pPr lvl="1">
              <a:lnSpc>
                <a:spcPct val="90000"/>
              </a:lnSpc>
              <a:buFont typeface="Monotype Sorts" charset="2"/>
              <a:buNone/>
            </a:pPr>
            <a:r>
              <a:rPr lang="en-US" altLang="en-US" dirty="0">
                <a:ea typeface="MS PGothic" charset="-128"/>
                <a:sym typeface="Symbol" charset="2"/>
              </a:rPr>
              <a:t>3.	Pretend to allocate requested resources to </a:t>
            </a:r>
            <a:r>
              <a:rPr lang="en-US" altLang="en-US" b="1" i="1" dirty="0">
                <a:ea typeface="MS PGothic" charset="-128"/>
                <a:sym typeface="Symbol" charset="2"/>
              </a:rPr>
              <a:t>P</a:t>
            </a:r>
            <a:r>
              <a:rPr lang="en-US" altLang="en-US" b="1" i="1" baseline="-25000" dirty="0">
                <a:ea typeface="MS PGothic" charset="-128"/>
                <a:sym typeface="Symbol" charset="2"/>
              </a:rPr>
              <a:t>i</a:t>
            </a:r>
            <a:r>
              <a:rPr lang="en-US" altLang="en-US" dirty="0">
                <a:ea typeface="MS PGothic" charset="-128"/>
                <a:sym typeface="Symbol" charset="2"/>
              </a:rPr>
              <a:t> by modifying the state as follows: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altLang="en-US" dirty="0">
                <a:ea typeface="MS PGothic" charset="-128"/>
                <a:sym typeface="Symbol" charset="2"/>
              </a:rPr>
              <a:t>		</a:t>
            </a:r>
            <a:r>
              <a:rPr lang="en-US" altLang="en-US" b="1" i="1" dirty="0">
                <a:ea typeface="MS PGothic" charset="-128"/>
                <a:sym typeface="Symbol" charset="2"/>
              </a:rPr>
              <a:t>Available</a:t>
            </a:r>
            <a:r>
              <a:rPr lang="en-US" altLang="en-US" b="1" dirty="0">
                <a:ea typeface="MS PGothic" charset="-128"/>
                <a:sym typeface="Symbol" charset="2"/>
              </a:rPr>
              <a:t> = </a:t>
            </a:r>
            <a:r>
              <a:rPr lang="en-US" altLang="en-US" b="1" i="1" dirty="0">
                <a:ea typeface="MS PGothic" charset="-128"/>
                <a:sym typeface="Symbol" charset="2"/>
              </a:rPr>
              <a:t>Available  </a:t>
            </a:r>
            <a:r>
              <a:rPr lang="en-US" altLang="en-US" b="1" dirty="0">
                <a:ea typeface="MS PGothic" charset="-128"/>
                <a:sym typeface="Symbol" charset="2"/>
              </a:rPr>
              <a:t>–</a:t>
            </a:r>
            <a:r>
              <a:rPr lang="en-US" altLang="en-US" b="1" i="1" dirty="0">
                <a:ea typeface="MS PGothic" charset="-128"/>
                <a:sym typeface="Symbol" charset="2"/>
              </a:rPr>
              <a:t> </a:t>
            </a:r>
            <a:r>
              <a:rPr lang="en-US" altLang="en-US" b="1" i="1" dirty="0" err="1">
                <a:ea typeface="MS PGothic" charset="-128"/>
                <a:sym typeface="Symbol" charset="2"/>
              </a:rPr>
              <a:t>Request</a:t>
            </a:r>
            <a:r>
              <a:rPr lang="en-US" altLang="en-US" b="1" i="1" baseline="-25000" dirty="0" err="1">
                <a:ea typeface="MS PGothic" charset="-128"/>
                <a:sym typeface="Symbol" charset="2"/>
              </a:rPr>
              <a:t>i</a:t>
            </a:r>
            <a:r>
              <a:rPr lang="en-US" altLang="en-US" b="1" i="1" dirty="0">
                <a:ea typeface="MS PGothic" charset="-128"/>
                <a:sym typeface="Symbol" charset="2"/>
              </a:rPr>
              <a:t>;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altLang="en-US" b="1" dirty="0">
                <a:ea typeface="MS PGothic" charset="-128"/>
                <a:sym typeface="Symbol" charset="2"/>
              </a:rPr>
              <a:t>		</a:t>
            </a:r>
            <a:r>
              <a:rPr lang="en-US" altLang="en-US" b="1" i="1" dirty="0" err="1">
                <a:ea typeface="MS PGothic" charset="-128"/>
                <a:sym typeface="Symbol" charset="2"/>
              </a:rPr>
              <a:t>Allocation</a:t>
            </a:r>
            <a:r>
              <a:rPr lang="en-US" altLang="en-US" b="1" i="1" baseline="-25000" dirty="0" err="1">
                <a:ea typeface="MS PGothic" charset="-128"/>
                <a:sym typeface="Symbol" charset="2"/>
              </a:rPr>
              <a:t>i</a:t>
            </a:r>
            <a:r>
              <a:rPr lang="en-US" altLang="en-US" b="1" baseline="-25000" dirty="0">
                <a:ea typeface="MS PGothic" charset="-128"/>
                <a:sym typeface="Symbol" charset="2"/>
              </a:rPr>
              <a:t> </a:t>
            </a:r>
            <a:r>
              <a:rPr lang="en-US" altLang="en-US" b="1" dirty="0">
                <a:ea typeface="MS PGothic" charset="-128"/>
                <a:sym typeface="Symbol" charset="2"/>
              </a:rPr>
              <a:t>= </a:t>
            </a:r>
            <a:r>
              <a:rPr lang="en-US" altLang="en-US" b="1" i="1" dirty="0" err="1">
                <a:ea typeface="MS PGothic" charset="-128"/>
                <a:sym typeface="Symbol" charset="2"/>
              </a:rPr>
              <a:t>Allocation</a:t>
            </a:r>
            <a:r>
              <a:rPr lang="en-US" altLang="en-US" b="1" i="1" baseline="-25000" dirty="0" err="1">
                <a:ea typeface="MS PGothic" charset="-128"/>
                <a:sym typeface="Symbol" charset="2"/>
              </a:rPr>
              <a:t>i</a:t>
            </a:r>
            <a:r>
              <a:rPr lang="en-US" altLang="en-US" b="1" dirty="0">
                <a:ea typeface="MS PGothic" charset="-128"/>
                <a:sym typeface="Symbol" charset="2"/>
              </a:rPr>
              <a:t> + </a:t>
            </a:r>
            <a:r>
              <a:rPr lang="en-US" altLang="en-US" b="1" i="1" dirty="0" err="1">
                <a:ea typeface="MS PGothic" charset="-128"/>
                <a:sym typeface="Symbol" charset="2"/>
              </a:rPr>
              <a:t>Request</a:t>
            </a:r>
            <a:r>
              <a:rPr lang="en-US" altLang="en-US" b="1" i="1" baseline="-25000" dirty="0" err="1">
                <a:ea typeface="MS PGothic" charset="-128"/>
                <a:sym typeface="Symbol" charset="2"/>
              </a:rPr>
              <a:t>i</a:t>
            </a:r>
            <a:r>
              <a:rPr lang="en-US" altLang="en-US" b="1" dirty="0">
                <a:ea typeface="MS PGothic" charset="-128"/>
                <a:sym typeface="Symbol" charset="2"/>
              </a:rPr>
              <a:t>;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altLang="en-US" b="1" dirty="0">
                <a:ea typeface="MS PGothic" charset="-128"/>
                <a:sym typeface="Symbol" charset="2"/>
              </a:rPr>
              <a:t>		</a:t>
            </a:r>
            <a:r>
              <a:rPr lang="en-US" altLang="en-US" b="1" i="1" dirty="0" err="1">
                <a:ea typeface="MS PGothic" charset="-128"/>
                <a:sym typeface="Symbol" charset="2"/>
              </a:rPr>
              <a:t>Need</a:t>
            </a:r>
            <a:r>
              <a:rPr lang="en-US" altLang="en-US" b="1" i="1" baseline="-25000" dirty="0" err="1">
                <a:ea typeface="MS PGothic" charset="-128"/>
                <a:sym typeface="Symbol" charset="2"/>
              </a:rPr>
              <a:t>i</a:t>
            </a:r>
            <a:r>
              <a:rPr lang="en-US" altLang="en-US" b="1" i="1" dirty="0">
                <a:ea typeface="MS PGothic" charset="-128"/>
                <a:sym typeface="Symbol" charset="2"/>
              </a:rPr>
              <a:t> </a:t>
            </a:r>
            <a:r>
              <a:rPr lang="en-US" altLang="en-US" b="1" dirty="0">
                <a:ea typeface="MS PGothic" charset="-128"/>
                <a:sym typeface="Symbol" charset="2"/>
              </a:rPr>
              <a:t>=</a:t>
            </a:r>
            <a:r>
              <a:rPr lang="en-US" altLang="en-US" b="1" i="1" dirty="0">
                <a:ea typeface="MS PGothic" charset="-128"/>
                <a:sym typeface="Symbol" charset="2"/>
              </a:rPr>
              <a:t> </a:t>
            </a:r>
            <a:r>
              <a:rPr lang="en-US" altLang="en-US" b="1" i="1" dirty="0" err="1">
                <a:ea typeface="MS PGothic" charset="-128"/>
                <a:sym typeface="Symbol" charset="2"/>
              </a:rPr>
              <a:t>Need</a:t>
            </a:r>
            <a:r>
              <a:rPr lang="en-US" altLang="en-US" b="1" i="1" baseline="-25000" dirty="0" err="1">
                <a:ea typeface="MS PGothic" charset="-128"/>
                <a:sym typeface="Symbol" charset="2"/>
              </a:rPr>
              <a:t>i</a:t>
            </a:r>
            <a:r>
              <a:rPr lang="en-US" altLang="en-US" b="1" dirty="0">
                <a:ea typeface="MS PGothic" charset="-128"/>
                <a:sym typeface="Symbol" charset="2"/>
              </a:rPr>
              <a:t> – </a:t>
            </a:r>
            <a:r>
              <a:rPr lang="en-US" altLang="en-US" b="1" i="1" dirty="0" err="1">
                <a:ea typeface="MS PGothic" charset="-128"/>
                <a:sym typeface="Symbol" charset="2"/>
              </a:rPr>
              <a:t>Request</a:t>
            </a:r>
            <a:r>
              <a:rPr lang="en-US" altLang="en-US" b="1" i="1" baseline="-25000" dirty="0" err="1">
                <a:ea typeface="MS PGothic" charset="-128"/>
                <a:sym typeface="Symbol" charset="2"/>
              </a:rPr>
              <a:t>i</a:t>
            </a:r>
            <a:r>
              <a:rPr lang="en-US" altLang="en-US" b="1" i="1" dirty="0">
                <a:ea typeface="MS PGothic" charset="-128"/>
                <a:sym typeface="Symbol" charset="2"/>
              </a:rPr>
              <a:t>;</a:t>
            </a:r>
          </a:p>
          <a:p>
            <a:pPr lvl="2">
              <a:lnSpc>
                <a:spcPct val="90000"/>
              </a:lnSpc>
              <a:buClr>
                <a:srgbClr val="C00000"/>
              </a:buClr>
              <a:buSzPct val="80000"/>
              <a:buFont typeface="Arial" charset="0"/>
              <a:buChar char="•"/>
            </a:pPr>
            <a:r>
              <a:rPr lang="en-US" altLang="en-US" dirty="0">
                <a:ea typeface="MS PGothic" charset="-128"/>
                <a:sym typeface="Symbol" charset="2"/>
              </a:rPr>
              <a:t>If safe  the resources are allocated to </a:t>
            </a:r>
            <a:r>
              <a:rPr lang="en-US" altLang="en-US" b="1" i="1" dirty="0">
                <a:ea typeface="MS PGothic" charset="-128"/>
                <a:sym typeface="Symbol" charset="2"/>
              </a:rPr>
              <a:t>P</a:t>
            </a:r>
            <a:r>
              <a:rPr lang="en-US" altLang="en-US" b="1" i="1" baseline="-25000" dirty="0">
                <a:ea typeface="MS PGothic" charset="-128"/>
                <a:sym typeface="Symbol" charset="2"/>
              </a:rPr>
              <a:t>i</a:t>
            </a:r>
          </a:p>
          <a:p>
            <a:pPr lvl="2">
              <a:lnSpc>
                <a:spcPct val="90000"/>
              </a:lnSpc>
              <a:buClr>
                <a:srgbClr val="C00000"/>
              </a:buClr>
              <a:buSzPct val="80000"/>
              <a:buFont typeface="Arial" charset="0"/>
              <a:buChar char="•"/>
            </a:pPr>
            <a:r>
              <a:rPr lang="en-US" altLang="en-US" dirty="0">
                <a:ea typeface="MS PGothic" charset="-128"/>
                <a:sym typeface="Symbol" charset="2"/>
              </a:rPr>
              <a:t>If unsafe  </a:t>
            </a:r>
            <a:r>
              <a:rPr lang="en-US" altLang="en-US" b="1" i="1" dirty="0">
                <a:ea typeface="MS PGothic" charset="-128"/>
                <a:sym typeface="Symbol" charset="2"/>
              </a:rPr>
              <a:t>P</a:t>
            </a:r>
            <a:r>
              <a:rPr lang="en-US" altLang="en-US" b="1" i="1" baseline="-25000" dirty="0">
                <a:ea typeface="MS PGothic" charset="-128"/>
                <a:sym typeface="Symbol" charset="2"/>
              </a:rPr>
              <a:t>i</a:t>
            </a:r>
            <a:r>
              <a:rPr lang="en-US" altLang="en-US" dirty="0">
                <a:ea typeface="MS PGothic" charset="-128"/>
                <a:sym typeface="Symbol" charset="2"/>
              </a:rPr>
              <a:t> must wait, and the old resource-allocation state is restored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63FA9B-73A8-8145-958D-94271E4E6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9B283-8D75-B642-B634-FA309B609E91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79D3AD-4B24-BD49-B2EC-8FD900D97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6E6F11-132D-E54B-A6A0-474B2A6F3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54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Atomicity-Violation Bugs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Solution</a:t>
            </a:r>
            <a:r>
              <a:rPr lang="en-US" altLang="ko-KR" dirty="0"/>
              <a:t>: Simply add locks around the shared-variable references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2458072" y="1974176"/>
            <a:ext cx="7272808" cy="33239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90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AutoNum type="arabicPlain"/>
            </a:pP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pthread_mutex_t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lock = PTHREAD_MUTEX_INITIALIZER;</a:t>
            </a:r>
          </a:p>
          <a:p>
            <a:pPr marL="342900" indent="-342900">
              <a:buAutoNum type="arabicPlain"/>
            </a:pP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342900" indent="-342900">
              <a:buAutoNum type="arabicPlain"/>
            </a:pP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Thread1::</a:t>
            </a:r>
          </a:p>
          <a:p>
            <a:pPr marL="342900" indent="-342900">
              <a:buAutoNum type="arabicPlain"/>
            </a:pP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(&amp;lock);</a:t>
            </a:r>
          </a:p>
          <a:p>
            <a:pPr marL="342900" indent="-342900">
              <a:buAutoNum type="arabicPlain"/>
            </a:pP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if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thd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-&gt;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proc_info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){</a:t>
            </a:r>
          </a:p>
          <a:p>
            <a:pPr marL="342900" indent="-342900">
              <a:buAutoNum type="arabicPlain"/>
            </a:pP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…</a:t>
            </a:r>
          </a:p>
          <a:p>
            <a:pPr marL="342900" indent="-342900">
              <a:buAutoNum type="arabicPlain"/>
            </a:pP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fputs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thd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-&gt;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proc_info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, …);</a:t>
            </a:r>
          </a:p>
          <a:p>
            <a:pPr marL="342900" indent="-342900">
              <a:buAutoNum type="arabicPlain"/>
            </a:pP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…</a:t>
            </a:r>
          </a:p>
          <a:p>
            <a:pPr marL="342900" indent="-342900">
              <a:buAutoNum type="arabicPlain"/>
            </a:pP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}</a:t>
            </a:r>
          </a:p>
          <a:p>
            <a:pPr marL="342900" indent="-342900">
              <a:buAutoNum type="arabicPlain"/>
            </a:pP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(&amp;lock);</a:t>
            </a:r>
          </a:p>
          <a:p>
            <a:pPr marL="342900" indent="-342900">
              <a:buAutoNum type="arabicPlain"/>
            </a:pP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  <a:p>
            <a:pPr marL="342900" indent="-342900">
              <a:buAutoNum type="arabicPlain"/>
            </a:pP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b="1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Thread2::</a:t>
            </a:r>
          </a:p>
          <a:p>
            <a:pPr marL="342900" indent="-342900">
              <a:buAutoNum type="arabicPlain"/>
            </a:pP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(&amp;lock);</a:t>
            </a:r>
          </a:p>
          <a:p>
            <a:pPr marL="342900" indent="-342900">
              <a:buAutoNum type="arabicPlain"/>
            </a:pP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thd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-&gt;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proc_info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</a:p>
          <a:p>
            <a:pPr marL="342900" indent="-342900">
              <a:buAutoNum type="arabicPlain"/>
            </a:pP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(&amp;lock);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609F7E-E528-6941-AA82-BD72C41B1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E2BEC-8B07-9840-8680-860766CA9881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169B8-5DDF-4F41-BD53-78437CD84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8272C3-EEC5-D54D-9884-E55831F17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477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Order-Violation Bugs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desired order between two memory accesses is flipped</a:t>
            </a:r>
          </a:p>
          <a:p>
            <a:pPr lvl="1"/>
            <a:r>
              <a:rPr lang="en-US" altLang="ko-KR" dirty="0"/>
              <a:t>I.e., </a:t>
            </a:r>
            <a:r>
              <a:rPr lang="en-US" altLang="ko-KR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ko-KR" dirty="0"/>
              <a:t> should always be executed before </a:t>
            </a:r>
            <a:r>
              <a:rPr lang="en-US" altLang="ko-KR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altLang="ko-KR" dirty="0"/>
              <a:t>, but the order is not enforced during execution</a:t>
            </a:r>
          </a:p>
          <a:p>
            <a:pPr lvl="1"/>
            <a:r>
              <a:rPr lang="en-US" altLang="ko-KR" b="1" dirty="0"/>
              <a:t>Example</a:t>
            </a:r>
            <a:r>
              <a:rPr lang="en-US" altLang="ko-KR" dirty="0"/>
              <a:t>: </a:t>
            </a:r>
          </a:p>
          <a:p>
            <a:pPr lvl="2"/>
            <a:r>
              <a:rPr lang="en-US" altLang="ko-KR" dirty="0"/>
              <a:t>The code in Thread2 seems to assume that the variable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mThread</a:t>
            </a:r>
            <a:r>
              <a:rPr lang="en-US" altLang="ko-KR" dirty="0"/>
              <a:t> has already been </a:t>
            </a:r>
            <a:r>
              <a:rPr lang="en-US" altLang="ko-KR" i="1" dirty="0"/>
              <a:t>initialized</a:t>
            </a:r>
            <a:r>
              <a:rPr lang="en-US" altLang="ko-KR" dirty="0"/>
              <a:t> (and is not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altLang="ko-KR" dirty="0"/>
              <a:t>)</a:t>
            </a:r>
          </a:p>
          <a:p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2927648" y="3845948"/>
            <a:ext cx="6480720" cy="20313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90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AutoNum type="arabicPlain"/>
            </a:pP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Thread1::</a:t>
            </a:r>
          </a:p>
          <a:p>
            <a:pPr marL="342900" indent="-342900">
              <a:buAutoNum type="arabicPlain"/>
            </a:pP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init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(){</a:t>
            </a:r>
          </a:p>
          <a:p>
            <a:pPr marL="342900" indent="-342900">
              <a:buAutoNum type="arabicPlain"/>
            </a:pP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mThread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PR_CreateThread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mMain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…); </a:t>
            </a:r>
          </a:p>
          <a:p>
            <a:pPr marL="342900" indent="-342900">
              <a:buAutoNum type="arabicPlain"/>
            </a:pP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}</a:t>
            </a:r>
          </a:p>
          <a:p>
            <a:pPr marL="342900" indent="-342900">
              <a:buAutoNum type="arabicPlain"/>
            </a:pP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  <a:p>
            <a:pPr marL="342900" indent="-342900">
              <a:buAutoNum type="arabicPlain"/>
            </a:pP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b="1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Thread2::</a:t>
            </a:r>
          </a:p>
          <a:p>
            <a:pPr marL="342900" indent="-342900">
              <a:buAutoNum type="arabicPlain"/>
            </a:pP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mMain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(…){</a:t>
            </a:r>
          </a:p>
          <a:p>
            <a:pPr marL="342900" indent="-342900">
              <a:buAutoNum type="arabicPlain"/>
            </a:pP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mState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mThread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-&gt;State</a:t>
            </a:r>
          </a:p>
          <a:p>
            <a:pPr marL="342900" indent="-342900">
              <a:buAutoNum type="arabicPlain"/>
            </a:pP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}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6DE0F-E148-AF44-B904-71A0B3DAE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2688E-AB65-514C-B573-7B1A4BDBF1BB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5B3A6E-F8B7-D341-87FC-6DE49C644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716F43-8F54-824E-BA91-EB730468F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809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Order-Violation Bugs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4539939" cy="4986338"/>
          </a:xfrm>
        </p:spPr>
        <p:txBody>
          <a:bodyPr/>
          <a:lstStyle/>
          <a:p>
            <a:r>
              <a:rPr lang="en-US" altLang="ko-KR" b="1" dirty="0"/>
              <a:t>Solution</a:t>
            </a:r>
            <a:r>
              <a:rPr lang="en-US" altLang="ko-KR" dirty="0"/>
              <a:t>: enforce ordering using </a:t>
            </a:r>
            <a:r>
              <a:rPr lang="en-US" altLang="ko-KR" b="1" dirty="0"/>
              <a:t>condition variables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5673957" y="1062218"/>
            <a:ext cx="5526845" cy="526297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90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AutoNum type="arabicPlain"/>
            </a:pP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2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pthread_mutex_t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2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mtLock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PTHREAD_MUTEX_INITIALIZER;</a:t>
            </a:r>
          </a:p>
          <a:p>
            <a:pPr marL="342900" indent="-342900">
              <a:buAutoNum type="arabicPlain"/>
            </a:pP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pthread_cond_t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mtCond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PTHREAD_COND_INITIALIZER;</a:t>
            </a:r>
          </a:p>
          <a:p>
            <a:pPr marL="342900" indent="-342900">
              <a:buAutoNum type="arabicPlain"/>
            </a:pP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mtInit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2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AutoNum type="arabicPlain"/>
            </a:pP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  <a:p>
            <a:pPr marL="342900" indent="-342900">
              <a:buAutoNum type="arabicPlain"/>
            </a:pP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b="1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Thread 1::</a:t>
            </a:r>
          </a:p>
          <a:p>
            <a:pPr marL="342900" indent="-342900">
              <a:buAutoNum type="arabicPlain"/>
            </a:pP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init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(){</a:t>
            </a:r>
          </a:p>
          <a:p>
            <a:pPr marL="342900" indent="-342900">
              <a:buAutoNum type="arabicPlain"/>
            </a:pP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…</a:t>
            </a:r>
          </a:p>
          <a:p>
            <a:pPr marL="342900" indent="-342900">
              <a:buAutoNum type="arabicPlain"/>
            </a:pP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</a:t>
            </a:r>
            <a:r>
              <a:rPr lang="en-US" altLang="ko-KR" sz="12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mThread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2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PR_CreateThread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2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mMain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,…);</a:t>
            </a:r>
          </a:p>
          <a:p>
            <a:pPr marL="342900" indent="-342900">
              <a:buAutoNum type="arabicPlain"/>
            </a:pP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  <a:p>
            <a:pPr marL="342900" indent="-342900">
              <a:buAutoNum type="arabicPlain"/>
            </a:pP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signal that the thread has been created.</a:t>
            </a:r>
          </a:p>
          <a:p>
            <a:pPr marL="342900" indent="-342900">
              <a:buAutoNum type="arabicPlain"/>
            </a:pP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</a:t>
            </a:r>
            <a:r>
              <a:rPr lang="en-US" altLang="ko-KR" sz="12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2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mtLock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pPr marL="342900" indent="-342900">
              <a:buAutoNum type="arabicPlain"/>
            </a:pP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</a:t>
            </a:r>
            <a:r>
              <a:rPr lang="en-US" altLang="ko-KR" sz="12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mtInit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2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AutoNum type="arabicPlain"/>
            </a:pP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</a:t>
            </a:r>
            <a:r>
              <a:rPr lang="en-US" altLang="ko-KR" sz="12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pthread_cond_signal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2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mtCond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pPr marL="342900" indent="-342900">
              <a:buAutoNum type="arabicPlain"/>
            </a:pP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</a:t>
            </a:r>
            <a:r>
              <a:rPr lang="en-US" altLang="ko-KR" sz="12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2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mtLock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pPr marL="342900" indent="-342900">
              <a:buAutoNum type="arabicPlain"/>
            </a:pP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…</a:t>
            </a:r>
          </a:p>
          <a:p>
            <a:pPr marL="342900" indent="-342900">
              <a:buAutoNum type="arabicPlain"/>
            </a:pP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}</a:t>
            </a:r>
          </a:p>
          <a:p>
            <a:pPr marL="342900" indent="-342900">
              <a:buAutoNum type="arabicPlain"/>
            </a:pP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  <a:p>
            <a:pPr marL="342900" indent="-342900">
              <a:buAutoNum type="arabicPlain"/>
            </a:pP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b="1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Thread2::</a:t>
            </a:r>
          </a:p>
          <a:p>
            <a:pPr marL="342900" indent="-342900">
              <a:buAutoNum type="arabicPlain"/>
            </a:pP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mMain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(…){</a:t>
            </a:r>
          </a:p>
          <a:p>
            <a:pPr marL="342900" indent="-342900">
              <a:buFont typeface="Wingdings" panose="05000000000000000000" pitchFamily="2" charset="2"/>
              <a:buAutoNum type="arabicPlain" startAt="21"/>
            </a:pP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wait for the thread to be initialized …</a:t>
            </a:r>
          </a:p>
          <a:p>
            <a:pPr marL="342900" indent="-342900">
              <a:buAutoNum type="arabicPlain" startAt="21"/>
            </a:pP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</a:t>
            </a:r>
            <a:r>
              <a:rPr lang="en-US" altLang="ko-KR" sz="12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2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mtLock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pPr marL="342900" indent="-342900">
              <a:buAutoNum type="arabicPlain" startAt="21"/>
            </a:pP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</a:t>
            </a:r>
            <a:r>
              <a:rPr lang="en-US" altLang="ko-KR" sz="1200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while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2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mtInit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== </a:t>
            </a:r>
            <a:r>
              <a:rPr lang="en-US" altLang="ko-KR" sz="12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pPr marL="342900" indent="-342900">
              <a:buAutoNum type="arabicPlain" startAt="21"/>
            </a:pP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	</a:t>
            </a:r>
            <a:r>
              <a:rPr lang="en-US" altLang="ko-KR" sz="12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pthread_cond_wait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2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mtCond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&amp;</a:t>
            </a:r>
            <a:r>
              <a:rPr lang="en-US" altLang="ko-KR" sz="12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mtLock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pPr marL="342900" indent="-342900">
              <a:buAutoNum type="arabicPlain" startAt="21"/>
            </a:pP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</a:t>
            </a:r>
            <a:r>
              <a:rPr lang="en-US" altLang="ko-KR" sz="12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2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mtLock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pPr marL="342900" indent="-342900">
              <a:buAutoNum type="arabicPlain" startAt="21"/>
            </a:pP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  <a:p>
            <a:pPr marL="342900" indent="-342900">
              <a:buAutoNum type="arabicPlain" startAt="21"/>
            </a:pP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</a:t>
            </a:r>
            <a:r>
              <a:rPr lang="en-US" altLang="ko-KR" sz="12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mState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2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mThread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-&gt;State; </a:t>
            </a:r>
          </a:p>
          <a:p>
            <a:pPr marL="342900" indent="-342900">
              <a:buAutoNum type="arabicPlain" startAt="21"/>
            </a:pP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…</a:t>
            </a:r>
          </a:p>
          <a:p>
            <a:pPr marL="342900" indent="-342900">
              <a:buAutoNum type="arabicPlain" startAt="21"/>
            </a:pP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</a:t>
            </a:r>
            <a:endParaRPr lang="en-US" altLang="ko-KR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492AD2-2B6A-204A-9350-7EE4E3537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36D9-C28B-F64E-AADB-E790FCB0E886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B9B76F-C420-7741-BE17-69AFBC1A1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BC0E39-A89F-6143-801F-2F597B3E8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027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Deadlock Bugs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988187"/>
            <a:ext cx="6227408" cy="5141152"/>
          </a:xfrm>
        </p:spPr>
        <p:txBody>
          <a:bodyPr/>
          <a:lstStyle/>
          <a:p>
            <a:r>
              <a:rPr lang="en-US" altLang="ko-KR" dirty="0">
                <a:cs typeface="Courier New" panose="02070309020205020404" pitchFamily="49" charset="0"/>
              </a:rPr>
              <a:t>The presence of a </a:t>
            </a:r>
            <a:r>
              <a:rPr lang="en-US" altLang="ko-KR" b="1" dirty="0">
                <a:cs typeface="Courier New" panose="02070309020205020404" pitchFamily="49" charset="0"/>
              </a:rPr>
              <a:t>cycle </a:t>
            </a:r>
            <a:r>
              <a:rPr lang="en-US" altLang="ko-KR" dirty="0">
                <a:cs typeface="Courier New" panose="02070309020205020404" pitchFamily="49" charset="0"/>
              </a:rPr>
              <a:t>in a resource-allocation graph</a:t>
            </a:r>
            <a:endParaRPr lang="en-US" altLang="ko-KR" b="1" dirty="0">
              <a:cs typeface="Courier New" panose="02070309020205020404" pitchFamily="49" charset="0"/>
            </a:endParaRPr>
          </a:p>
          <a:p>
            <a:pPr lvl="1"/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Thread1</a:t>
            </a:r>
            <a:r>
              <a:rPr lang="en-US" altLang="ko-KR" dirty="0"/>
              <a:t> is holding a lock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L1</a:t>
            </a:r>
            <a:r>
              <a:rPr lang="en-US" altLang="ko-KR" dirty="0"/>
              <a:t> and waiting for another one,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L2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Thread2</a:t>
            </a:r>
            <a:r>
              <a:rPr lang="en-US" altLang="ko-KR" dirty="0"/>
              <a:t> that holds lock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L2</a:t>
            </a:r>
            <a:r>
              <a:rPr lang="en-US" altLang="ko-KR" dirty="0"/>
              <a:t> is waiting for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L1</a:t>
            </a:r>
            <a:r>
              <a:rPr lang="en-US" altLang="ko-KR" dirty="0"/>
              <a:t> to be release.</a:t>
            </a:r>
          </a:p>
          <a:p>
            <a:pPr lvl="1"/>
            <a:endParaRPr lang="ko-KR" altLang="en-US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11212"/>
              </p:ext>
            </p:extLst>
          </p:nvPr>
        </p:nvGraphicFramePr>
        <p:xfrm>
          <a:off x="6848294" y="1309186"/>
          <a:ext cx="4320480" cy="1158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ko-KR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Thread 1: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ko-KR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lock(L1);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ko-KR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lock(L2);</a:t>
                      </a:r>
                      <a:endParaRPr lang="en-US" altLang="ko-KR" sz="16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ko-KR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Thread 2: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ko-KR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lock(L2);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ko-KR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lock(L1);</a:t>
                      </a:r>
                      <a:endParaRPr lang="en-US" altLang="ko-KR" sz="16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29" name="그룹 28"/>
          <p:cNvGrpSpPr/>
          <p:nvPr/>
        </p:nvGrpSpPr>
        <p:grpSpPr>
          <a:xfrm>
            <a:off x="7399040" y="3166710"/>
            <a:ext cx="2988216" cy="2756049"/>
            <a:chOff x="3131840" y="3697287"/>
            <a:chExt cx="2988216" cy="2756049"/>
          </a:xfrm>
        </p:grpSpPr>
        <p:sp>
          <p:nvSpPr>
            <p:cNvPr id="10" name="직사각형 9"/>
            <p:cNvSpPr/>
            <p:nvPr/>
          </p:nvSpPr>
          <p:spPr>
            <a:xfrm>
              <a:off x="5160608" y="3789040"/>
              <a:ext cx="828000" cy="72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noAutofit/>
            </a:bodyPr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anose="02070309020205020404" pitchFamily="49" charset="0"/>
                </a:rPr>
                <a:t>Lock L1</a:t>
              </a:r>
              <a:endParaRPr lang="ko-KR" altLang="en-US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11" name="타원 10"/>
            <p:cNvSpPr/>
            <p:nvPr/>
          </p:nvSpPr>
          <p:spPr>
            <a:xfrm>
              <a:off x="3131840" y="3697287"/>
              <a:ext cx="1044000" cy="900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noAutofit/>
            </a:bodyPr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anose="02070309020205020404" pitchFamily="49" charset="0"/>
                </a:rPr>
                <a:t>Thread 1</a:t>
              </a:r>
              <a:endParaRPr lang="ko-KR" altLang="en-US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3248267" y="5661328"/>
              <a:ext cx="828000" cy="72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noAutofit/>
            </a:bodyPr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anose="02070309020205020404" pitchFamily="49" charset="0"/>
                </a:rPr>
                <a:t>Lock L2</a:t>
              </a:r>
              <a:endParaRPr lang="ko-KR" altLang="en-US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13" name="타원 12"/>
            <p:cNvSpPr/>
            <p:nvPr/>
          </p:nvSpPr>
          <p:spPr>
            <a:xfrm>
              <a:off x="5076056" y="5553336"/>
              <a:ext cx="1044000" cy="900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noAutofit/>
            </a:bodyPr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anose="02070309020205020404" pitchFamily="49" charset="0"/>
                </a:rPr>
                <a:t>Thread 2</a:t>
              </a:r>
              <a:endParaRPr lang="ko-KR" altLang="en-US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337978" y="3813249"/>
              <a:ext cx="60625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b="1" dirty="0">
                  <a:latin typeface="맑은 고딕" pitchFamily="50" charset="-127"/>
                  <a:ea typeface="맑은 고딕" pitchFamily="50" charset="-127"/>
                </a:rPr>
                <a:t>Holds</a:t>
              </a:r>
              <a:endParaRPr lang="ko-KR" altLang="en-US" sz="12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17" name="직선 연결선 16"/>
            <p:cNvCxnSpPr/>
            <p:nvPr/>
          </p:nvCxnSpPr>
          <p:spPr>
            <a:xfrm flipV="1">
              <a:off x="3653840" y="4652590"/>
              <a:ext cx="0" cy="971274"/>
            </a:xfrm>
            <a:prstGeom prst="line">
              <a:avLst/>
            </a:prstGeom>
            <a:ln w="28575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 rot="16200000">
              <a:off x="2910772" y="4959676"/>
              <a:ext cx="98212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b="1" dirty="0">
                  <a:latin typeface="맑은 고딕" pitchFamily="50" charset="-127"/>
                  <a:ea typeface="맑은 고딕" pitchFamily="50" charset="-127"/>
                </a:rPr>
                <a:t>Wanted by</a:t>
              </a:r>
              <a:endParaRPr lang="ko-KR" altLang="en-US" sz="12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19" name="직선 연결선 18"/>
            <p:cNvCxnSpPr/>
            <p:nvPr/>
          </p:nvCxnSpPr>
          <p:spPr>
            <a:xfrm flipH="1">
              <a:off x="4188408" y="6021328"/>
              <a:ext cx="794667" cy="0"/>
            </a:xfrm>
            <a:prstGeom prst="line">
              <a:avLst/>
            </a:prstGeom>
            <a:ln w="28575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4375594" y="6054065"/>
              <a:ext cx="60625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b="1" dirty="0">
                  <a:latin typeface="맑은 고딕" pitchFamily="50" charset="-127"/>
                  <a:ea typeface="맑은 고딕" pitchFamily="50" charset="-127"/>
                </a:rPr>
                <a:t>Holds</a:t>
              </a:r>
              <a:endParaRPr lang="ko-KR" altLang="en-US" sz="12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 rot="5400000">
              <a:off x="5286622" y="4933693"/>
              <a:ext cx="98212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b="1" dirty="0">
                  <a:latin typeface="맑은 고딕" pitchFamily="50" charset="-127"/>
                  <a:ea typeface="맑은 고딕" pitchFamily="50" charset="-127"/>
                </a:rPr>
                <a:t>Wanted by</a:t>
              </a:r>
              <a:endParaRPr lang="ko-KR" altLang="en-US" sz="12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26" name="직선 연결선 25"/>
            <p:cNvCxnSpPr/>
            <p:nvPr/>
          </p:nvCxnSpPr>
          <p:spPr>
            <a:xfrm flipH="1">
              <a:off x="4243772" y="4157199"/>
              <a:ext cx="794667" cy="0"/>
            </a:xfrm>
            <a:prstGeom prst="line">
              <a:avLst/>
            </a:prstGeom>
            <a:ln w="28575">
              <a:solidFill>
                <a:schemeClr val="tx1"/>
              </a:solidFill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직선 연결선 27"/>
            <p:cNvCxnSpPr/>
            <p:nvPr/>
          </p:nvCxnSpPr>
          <p:spPr>
            <a:xfrm flipV="1">
              <a:off x="5556560" y="4580412"/>
              <a:ext cx="0" cy="971274"/>
            </a:xfrm>
            <a:prstGeom prst="line">
              <a:avLst/>
            </a:prstGeom>
            <a:ln w="28575">
              <a:solidFill>
                <a:schemeClr val="tx1"/>
              </a:solidFill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4B2115-81DA-1B42-AA25-0F39A4E75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D209-B78F-284C-AB6D-1332160D9D9D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A5219-989E-5B46-83D4-6CF1FD242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708DAC-97D3-CE41-9144-5DD795C16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966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Why Do Deadlocks Occur?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Reason 1:</a:t>
            </a:r>
          </a:p>
          <a:p>
            <a:pPr lvl="1"/>
            <a:r>
              <a:rPr lang="en-US" altLang="ko-KR" dirty="0"/>
              <a:t>In large code bases, complex dependencies arise between components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Reason 2:</a:t>
            </a:r>
          </a:p>
          <a:p>
            <a:pPr lvl="1"/>
            <a:r>
              <a:rPr lang="en-US" altLang="ko-KR" dirty="0"/>
              <a:t>Due to the nature of encapsulation</a:t>
            </a:r>
          </a:p>
          <a:p>
            <a:pPr lvl="2"/>
            <a:r>
              <a:rPr lang="en-US" altLang="ko-KR" dirty="0"/>
              <a:t>Hide details of implementations and make software easier to build in a modular way</a:t>
            </a:r>
          </a:p>
          <a:p>
            <a:pPr lvl="2"/>
            <a:r>
              <a:rPr lang="en-US" altLang="ko-KR" dirty="0"/>
              <a:t>Such modularity does not mesh well with locking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D7B360-9023-EF4F-99D3-02C4D3091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FCAD-D1BB-4E47-90E9-A43C9C65E36C}" type="datetime1">
              <a:rPr lang="en-US" smtClean="0"/>
              <a:t>11/3/21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2298F1-8EFA-8349-B825-7198C01F3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146E63-1231-AF45-8A9D-E16DBF2BB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453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MPU_334_Template" id="{39FFEC9C-0264-604D-9C75-9C2480044B0C}" vid="{0EAECD1E-6EA1-004D-8285-92F601F138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CMPU_334_Template</Template>
  <TotalTime>6184</TotalTime>
  <Words>3373</Words>
  <Application>Microsoft Macintosh PowerPoint</Application>
  <PresentationFormat>Widescreen</PresentationFormat>
  <Paragraphs>569</Paragraphs>
  <Slides>40</Slides>
  <Notes>30</Notes>
  <HiddenSlides>7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52" baseType="lpstr">
      <vt:lpstr>맑은 고딕</vt:lpstr>
      <vt:lpstr>Arial</vt:lpstr>
      <vt:lpstr>Calibri</vt:lpstr>
      <vt:lpstr>Calibri Light</vt:lpstr>
      <vt:lpstr>Courier</vt:lpstr>
      <vt:lpstr>Courier New</vt:lpstr>
      <vt:lpstr>Helvetica</vt:lpstr>
      <vt:lpstr>Monotype Sorts</vt:lpstr>
      <vt:lpstr>Times New Roman</vt:lpstr>
      <vt:lpstr>Verdana</vt:lpstr>
      <vt:lpstr>Wingdings</vt:lpstr>
      <vt:lpstr>Office Theme</vt:lpstr>
      <vt:lpstr>Common Concurrency Problems (When Good Threads go Bad)</vt:lpstr>
      <vt:lpstr>Common Concurrency Problems</vt:lpstr>
      <vt:lpstr>What Types Of Bugs Exist?</vt:lpstr>
      <vt:lpstr>Atomicity-Violation Bugs </vt:lpstr>
      <vt:lpstr>Atomicity-Violation Bugs (Cont.)</vt:lpstr>
      <vt:lpstr>Order-Violation Bugs</vt:lpstr>
      <vt:lpstr>Order-Violation Bugs (Cont.)</vt:lpstr>
      <vt:lpstr>Deadlock Bugs</vt:lpstr>
      <vt:lpstr>Why Do Deadlocks Occur?</vt:lpstr>
      <vt:lpstr>Why Do Deadlocks Occur? (Cont.)</vt:lpstr>
      <vt:lpstr>Conditional for Deadlock</vt:lpstr>
      <vt:lpstr>Deadlock vs. Starvation</vt:lpstr>
      <vt:lpstr>Methods for Handling Deadlocks</vt:lpstr>
      <vt:lpstr>Deadlock Prevention</vt:lpstr>
      <vt:lpstr>Deadlock Prevention (Cont.)</vt:lpstr>
      <vt:lpstr>Deadlock Avoidance</vt:lpstr>
      <vt:lpstr>Safe State</vt:lpstr>
      <vt:lpstr>Basic Facts</vt:lpstr>
      <vt:lpstr>Avoidance Algorithms</vt:lpstr>
      <vt:lpstr>Resource-Allocation Graph</vt:lpstr>
      <vt:lpstr>Resource-Allocation Graph (Cont.)</vt:lpstr>
      <vt:lpstr>Example of a Resource Allocation Graph</vt:lpstr>
      <vt:lpstr>Resource Allocation Graph With A Deadlock</vt:lpstr>
      <vt:lpstr>Graph With A Cycle But No Deadlock</vt:lpstr>
      <vt:lpstr>Basic Facts</vt:lpstr>
      <vt:lpstr>Avoidance Algorithms</vt:lpstr>
      <vt:lpstr>Banker’s Algorithm</vt:lpstr>
      <vt:lpstr>Deadlock Detection</vt:lpstr>
      <vt:lpstr>Single Instance of Each Resource Type</vt:lpstr>
      <vt:lpstr>Resource-Allocation Graph and  Wait-for Graph</vt:lpstr>
      <vt:lpstr>Recovery from Deadlock:  Process Termination</vt:lpstr>
      <vt:lpstr>Recovery from Deadlock:  Resource Preemption</vt:lpstr>
      <vt:lpstr>Summary</vt:lpstr>
      <vt:lpstr>Example of Banker’s Algorithm</vt:lpstr>
      <vt:lpstr>System Safety </vt:lpstr>
      <vt:lpstr>Data Structures for the Banker’s Algorithm </vt:lpstr>
      <vt:lpstr>Safety Algorithm</vt:lpstr>
      <vt:lpstr>Example:  P1 Request (1,0,2)</vt:lpstr>
      <vt:lpstr>Example: P1 Request (1,0,2)</vt:lpstr>
      <vt:lpstr>Resource-Request Algorithm for Process Pi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 Concurrency Problems</dc:title>
  <dc:creator>Jason Waterman</dc:creator>
  <cp:lastModifiedBy>Jason Waterman</cp:lastModifiedBy>
  <cp:revision>41</cp:revision>
  <dcterms:created xsi:type="dcterms:W3CDTF">2017-10-29T00:03:39Z</dcterms:created>
  <dcterms:modified xsi:type="dcterms:W3CDTF">2021-11-04T03:09:00Z</dcterms:modified>
</cp:coreProperties>
</file>