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ink/ink2.xml" ContentType="application/inkml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ink/ink1.xml" ContentType="application/inkml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81" r:id="rId13"/>
    <p:sldId id="270" r:id="rId14"/>
    <p:sldId id="271" r:id="rId15"/>
    <p:sldId id="272" r:id="rId16"/>
    <p:sldId id="275" r:id="rId17"/>
    <p:sldId id="284" r:id="rId18"/>
    <p:sldId id="285" r:id="rId19"/>
    <p:sldId id="286" r:id="rId20"/>
    <p:sldId id="303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2" r:id="rId36"/>
    <p:sldId id="301" r:id="rId37"/>
    <p:sldId id="276" r:id="rId38"/>
    <p:sldId id="283" r:id="rId39"/>
    <p:sldId id="27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4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918"/>
    <p:restoredTop sz="94629"/>
  </p:normalViewPr>
  <p:slideViewPr>
    <p:cSldViewPr snapToGrid="0" snapToObjects="1">
      <p:cViewPr varScale="1">
        <p:scale>
          <a:sx n="66" d="100"/>
          <a:sy n="66" d="100"/>
        </p:scale>
        <p:origin x="-807" y="-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2824" y="16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8189453795722102"/>
          <c:y val="8.7434155114157294E-2"/>
          <c:w val="0.66108560564811125"/>
          <c:h val="0.79521067418487812"/>
        </c:manualLayout>
      </c:layout>
      <c:doughnutChart>
        <c:varyColors val="1"/>
        <c:ser>
          <c:idx val="1"/>
          <c:order val="0"/>
          <c:spPr>
            <a:noFill/>
            <a:ln>
              <a:noFill/>
            </a:ln>
          </c:spPr>
          <c:explosion val="3"/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altLang="ko-KR"/>
                      <a:t> 0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CAC-49C7-BDE8-7ECD1ED20D49}"/>
                </c:ext>
              </c:extLst>
            </c:dLbl>
            <c:spPr>
              <a:noFill/>
              <a:ln>
                <a:noFill/>
              </a:ln>
            </c:sp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Sheet1!$B$1:$B$12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AC-49C7-BDE8-7ECD1ED20D49}"/>
            </c:ext>
          </c:extLst>
        </c:ser>
        <c:dLbls/>
        <c:firstSliceAng val="120"/>
        <c:holeSize val="50"/>
      </c:doughnutChart>
    </c:plotArea>
    <c:plotVisOnly val="1"/>
    <c:dispBlanksAs val="zero"/>
  </c:chart>
  <c:txPr>
    <a:bodyPr/>
    <a:lstStyle/>
    <a:p>
      <a:pPr>
        <a:defRPr sz="1200">
          <a:latin typeface="맑은 고딕" panose="020B0503020000020004" pitchFamily="50" charset="-127"/>
          <a:ea typeface="맑은 고딕" panose="020B0503020000020004" pitchFamily="50" charset="-127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1.4753472222222201E-2"/>
          <c:y val="4.141874999999999E-2"/>
          <c:w val="0.94713333333333305"/>
          <c:h val="0.94713333333333305"/>
        </c:manualLayout>
      </c:layout>
      <c:doughnutChart>
        <c:varyColors val="1"/>
        <c:ser>
          <c:idx val="1"/>
          <c:order val="0"/>
          <c:spPr>
            <a:noFill/>
            <a:ln>
              <a:noFill/>
            </a:ln>
          </c:spPr>
          <c:explosion val="4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25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41A-482C-A772-22C44B54363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26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41A-482C-A772-22C44B54363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27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41A-482C-A772-22C44B54363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28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41A-482C-A772-22C44B54363B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29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41A-482C-A772-22C44B54363B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30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41A-482C-A772-22C44B54363B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31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41A-482C-A772-22C44B54363B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32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41A-482C-A772-22C44B54363B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33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41A-482C-A772-22C44B54363B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34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41A-482C-A772-22C44B54363B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35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41A-482C-A772-22C44B54363B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altLang="ko-KR" sz="1100" dirty="0"/>
                      <a:t> 24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41A-482C-A772-22C44B54363B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Sheet1!$B$1:$B$12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41A-482C-A772-22C44B54363B}"/>
            </c:ext>
          </c:extLst>
        </c:ser>
        <c:dLbls/>
        <c:firstSliceAng val="120"/>
        <c:holeSize val="50"/>
      </c:doughnutChart>
    </c:plotArea>
    <c:plotVisOnly val="1"/>
    <c:dispBlanksAs val="zero"/>
  </c:chart>
  <c:txPr>
    <a:bodyPr/>
    <a:lstStyle/>
    <a:p>
      <a:pPr>
        <a:defRPr sz="1200">
          <a:latin typeface="맑은 고딕" panose="020B0503020000020004" pitchFamily="50" charset="-127"/>
          <a:ea typeface="맑은 고딕" panose="020B0503020000020004" pitchFamily="50" charset="-127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8189453795722108"/>
          <c:y val="8.7434155114157294E-2"/>
          <c:w val="0.66108560564811147"/>
          <c:h val="0.79521067418487823"/>
        </c:manualLayout>
      </c:layout>
      <c:doughnutChart>
        <c:varyColors val="1"/>
        <c:ser>
          <c:idx val="1"/>
          <c:order val="0"/>
          <c:spPr>
            <a:noFill/>
            <a:ln>
              <a:noFill/>
            </a:ln>
          </c:spPr>
          <c:explosion val="3"/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altLang="ko-KR"/>
                      <a:t> 0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CAC-49C7-BDE8-7ECD1ED20D49}"/>
                </c:ext>
              </c:extLst>
            </c:dLbl>
            <c:spPr>
              <a:noFill/>
              <a:ln>
                <a:noFill/>
              </a:ln>
            </c:sp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Sheet1!$B$1:$B$12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AC-49C7-BDE8-7ECD1ED20D49}"/>
            </c:ext>
          </c:extLst>
        </c:ser>
        <c:firstSliceAng val="120"/>
        <c:holeSize val="50"/>
      </c:doughnutChart>
    </c:plotArea>
    <c:plotVisOnly val="1"/>
    <c:dispBlanksAs val="zero"/>
  </c:chart>
  <c:txPr>
    <a:bodyPr/>
    <a:lstStyle/>
    <a:p>
      <a:pPr>
        <a:defRPr sz="1200">
          <a:latin typeface="맑은 고딕" panose="020B0503020000020004" pitchFamily="50" charset="-127"/>
          <a:ea typeface="맑은 고딕" panose="020B0503020000020004" pitchFamily="50" charset="-127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8189453795722102"/>
          <c:y val="8.7434155114157294E-2"/>
          <c:w val="0.66108560564811125"/>
          <c:h val="0.79521067418487812"/>
        </c:manualLayout>
      </c:layout>
      <c:doughnutChart>
        <c:varyColors val="1"/>
        <c:ser>
          <c:idx val="1"/>
          <c:order val="0"/>
          <c:spPr>
            <a:noFill/>
            <a:ln>
              <a:noFill/>
            </a:ln>
          </c:spPr>
          <c:explosion val="3"/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altLang="ko-KR"/>
                      <a:t> 0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C57-4D9C-A9BD-BB7FDB902957}"/>
                </c:ext>
              </c:extLst>
            </c:dLbl>
            <c:spPr>
              <a:noFill/>
              <a:ln>
                <a:noFill/>
              </a:ln>
            </c:sp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Sheet1!$B$1:$B$12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57-4D9C-A9BD-BB7FDB902957}"/>
            </c:ext>
          </c:extLst>
        </c:ser>
        <c:dLbls/>
        <c:firstSliceAng val="120"/>
        <c:holeSize val="50"/>
      </c:doughnutChart>
    </c:plotArea>
    <c:plotVisOnly val="1"/>
    <c:dispBlanksAs val="zero"/>
  </c:chart>
  <c:txPr>
    <a:bodyPr/>
    <a:lstStyle/>
    <a:p>
      <a:pPr>
        <a:defRPr sz="1200">
          <a:latin typeface="맑은 고딕" panose="020B0503020000020004" pitchFamily="50" charset="-127"/>
          <a:ea typeface="맑은 고딕" panose="020B0503020000020004" pitchFamily="50" charset="-127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8189453795722102"/>
          <c:y val="8.7434155114157294E-2"/>
          <c:w val="0.66108560564811125"/>
          <c:h val="0.79521067418487812"/>
        </c:manualLayout>
      </c:layout>
      <c:doughnutChart>
        <c:varyColors val="1"/>
        <c:ser>
          <c:idx val="1"/>
          <c:order val="0"/>
          <c:spPr>
            <a:noFill/>
            <a:ln>
              <a:noFill/>
            </a:ln>
          </c:spPr>
          <c:explosion val="3"/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altLang="ko-KR"/>
                      <a:t> 0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A6B-40D6-B37A-CC2F67EB5119}"/>
                </c:ext>
              </c:extLst>
            </c:dLbl>
            <c:spPr>
              <a:noFill/>
              <a:ln>
                <a:noFill/>
              </a:ln>
            </c:sp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Sheet1!$B$1:$B$12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6B-40D6-B37A-CC2F67EB5119}"/>
            </c:ext>
          </c:extLst>
        </c:ser>
        <c:dLbls/>
        <c:firstSliceAng val="120"/>
        <c:holeSize val="50"/>
      </c:doughnutChart>
    </c:plotArea>
    <c:plotVisOnly val="1"/>
    <c:dispBlanksAs val="zero"/>
  </c:chart>
  <c:txPr>
    <a:bodyPr/>
    <a:lstStyle/>
    <a:p>
      <a:pPr>
        <a:defRPr sz="1200">
          <a:latin typeface="맑은 고딕" panose="020B0503020000020004" pitchFamily="50" charset="-127"/>
          <a:ea typeface="맑은 고딕" panose="020B0503020000020004" pitchFamily="50" charset="-127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2.05447222222222E-2"/>
          <c:y val="1.0583333333333301E-2"/>
          <c:w val="0.97370902777777812"/>
          <c:h val="0.97370902777777812"/>
        </c:manualLayout>
      </c:layout>
      <c:doughnutChart>
        <c:varyColors val="1"/>
        <c:ser>
          <c:idx val="1"/>
          <c:order val="0"/>
          <c:spPr>
            <a:noFill/>
            <a:ln>
              <a:noFill/>
            </a:ln>
          </c:spPr>
          <c:explosion val="3"/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 0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D19-4E9C-B3A0-7207142076F4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Sheet1!$B$1:$B$12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19-4E9C-B3A0-7207142076F4}"/>
            </c:ext>
          </c:extLst>
        </c:ser>
        <c:dLbls/>
        <c:firstSliceAng val="18"/>
        <c:holeSize val="50"/>
      </c:doughnutChart>
    </c:plotArea>
    <c:plotVisOnly val="1"/>
    <c:dispBlanksAs val="zero"/>
  </c:chart>
  <c:txPr>
    <a:bodyPr/>
    <a:lstStyle/>
    <a:p>
      <a:pPr>
        <a:defRPr sz="1200">
          <a:latin typeface="맑은 고딕" panose="020B0503020000020004" pitchFamily="50" charset="-127"/>
          <a:ea typeface="맑은 고딕" panose="020B0503020000020004" pitchFamily="50" charset="-127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1.0958333333333401E-3"/>
          <c:y val="0"/>
          <c:w val="0.99875000000000003"/>
          <c:h val="0.99875000000000003"/>
        </c:manualLayout>
      </c:layout>
      <c:doughnutChart>
        <c:varyColors val="1"/>
        <c:ser>
          <c:idx val="1"/>
          <c:order val="0"/>
          <c:spPr>
            <a:noFill/>
            <a:ln>
              <a:noFill/>
            </a:ln>
          </c:spPr>
          <c:explosion val="13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13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66A-41A3-9694-456871E4949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14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66A-41A3-9694-456871E4949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15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66A-41A3-9694-456871E4949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16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66A-41A3-9694-456871E4949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17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66A-41A3-9694-456871E4949D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18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66A-41A3-9694-456871E4949D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19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66A-41A3-9694-456871E4949D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20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66A-41A3-9694-456871E4949D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altLang="ko-KR" sz="1100" dirty="0"/>
                      <a:t>21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66A-41A3-9694-456871E4949D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altLang="ko-KR" sz="1100" dirty="0"/>
                      <a:t>22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66A-41A3-9694-456871E4949D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altLang="ko-KR" sz="1100" dirty="0"/>
                      <a:t>23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66A-41A3-9694-456871E4949D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altLang="ko-KR" sz="1100" dirty="0"/>
                      <a:t> 12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66A-41A3-9694-456871E4949D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Sheet1!$B$1:$B$12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66A-41A3-9694-456871E4949D}"/>
            </c:ext>
          </c:extLst>
        </c:ser>
        <c:dLbls/>
        <c:firstSliceAng val="19"/>
        <c:holeSize val="50"/>
      </c:doughnutChart>
    </c:plotArea>
    <c:plotVisOnly val="1"/>
    <c:dispBlanksAs val="zero"/>
  </c:chart>
  <c:txPr>
    <a:bodyPr/>
    <a:lstStyle/>
    <a:p>
      <a:pPr>
        <a:defRPr sz="1200">
          <a:latin typeface="맑은 고딕" panose="020B0503020000020004" pitchFamily="50" charset="-127"/>
          <a:ea typeface="맑은 고딕" panose="020B0503020000020004" pitchFamily="50" charset="-127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1.4753472222222201E-2"/>
          <c:y val="4.141874999999999E-2"/>
          <c:w val="0.94713333333333305"/>
          <c:h val="0.94713333333333305"/>
        </c:manualLayout>
      </c:layout>
      <c:doughnutChart>
        <c:varyColors val="1"/>
        <c:ser>
          <c:idx val="1"/>
          <c:order val="0"/>
          <c:spPr>
            <a:noFill/>
            <a:ln>
              <a:noFill/>
            </a:ln>
          </c:spPr>
          <c:explosion val="4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25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E25-4E03-80B7-90BCC6B5DA2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26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E25-4E03-80B7-90BCC6B5DA2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27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E25-4E03-80B7-90BCC6B5DA2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28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E25-4E03-80B7-90BCC6B5DA2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29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E25-4E03-80B7-90BCC6B5DA24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30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E25-4E03-80B7-90BCC6B5DA24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31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E25-4E03-80B7-90BCC6B5DA24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32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E25-4E03-80B7-90BCC6B5DA24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33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E25-4E03-80B7-90BCC6B5DA24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34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E25-4E03-80B7-90BCC6B5DA24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35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E25-4E03-80B7-90BCC6B5DA24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altLang="ko-KR" sz="1100" dirty="0"/>
                      <a:t> 24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E25-4E03-80B7-90BCC6B5DA24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Sheet1!$B$1:$B$12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E25-4E03-80B7-90BCC6B5DA24}"/>
            </c:ext>
          </c:extLst>
        </c:ser>
        <c:dLbls/>
        <c:firstSliceAng val="20"/>
        <c:holeSize val="50"/>
      </c:doughnutChart>
    </c:plotArea>
    <c:plotVisOnly val="1"/>
    <c:dispBlanksAs val="zero"/>
  </c:chart>
  <c:txPr>
    <a:bodyPr/>
    <a:lstStyle/>
    <a:p>
      <a:pPr>
        <a:defRPr sz="1200">
          <a:latin typeface="맑은 고딕" panose="020B0503020000020004" pitchFamily="50" charset="-127"/>
          <a:ea typeface="맑은 고딕" panose="020B0503020000020004" pitchFamily="50" charset="-127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2.05447222222222E-2"/>
          <c:y val="1.0583333333333301E-2"/>
          <c:w val="0.97370902777777812"/>
          <c:h val="0.97370902777777812"/>
        </c:manualLayout>
      </c:layout>
      <c:doughnutChart>
        <c:varyColors val="1"/>
        <c:ser>
          <c:idx val="1"/>
          <c:order val="0"/>
          <c:spPr>
            <a:noFill/>
            <a:ln>
              <a:noFill/>
            </a:ln>
          </c:spPr>
          <c:explosion val="3"/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 0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75A-409F-A172-7C9473408E6D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Sheet1!$B$1:$B$12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5A-409F-A172-7C9473408E6D}"/>
            </c:ext>
          </c:extLst>
        </c:ser>
        <c:dLbls/>
        <c:firstSliceAng val="110"/>
        <c:holeSize val="50"/>
      </c:doughnutChart>
    </c:plotArea>
    <c:plotVisOnly val="1"/>
    <c:dispBlanksAs val="zero"/>
  </c:chart>
  <c:txPr>
    <a:bodyPr/>
    <a:lstStyle/>
    <a:p>
      <a:pPr>
        <a:defRPr sz="1200">
          <a:latin typeface="맑은 고딕" panose="020B0503020000020004" pitchFamily="50" charset="-127"/>
          <a:ea typeface="맑은 고딕" panose="020B0503020000020004" pitchFamily="50" charset="-127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1.0958333333333401E-3"/>
          <c:y val="0"/>
          <c:w val="0.99875000000000003"/>
          <c:h val="0.99875000000000003"/>
        </c:manualLayout>
      </c:layout>
      <c:doughnutChart>
        <c:varyColors val="1"/>
        <c:ser>
          <c:idx val="1"/>
          <c:order val="0"/>
          <c:spPr>
            <a:noFill/>
            <a:ln>
              <a:noFill/>
            </a:ln>
          </c:spPr>
          <c:explosion val="3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13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B39-4B9E-A030-4D1DBBA3FFB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14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B39-4B9E-A030-4D1DBBA3FFB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15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B39-4B9E-A030-4D1DBBA3FFB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16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B39-4B9E-A030-4D1DBBA3FFB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17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B39-4B9E-A030-4D1DBBA3FFB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18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B39-4B9E-A030-4D1DBBA3FFB3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19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B39-4B9E-A030-4D1DBBA3FFB3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altLang="ko-KR" sz="1100"/>
                      <a:t>20</a:t>
                    </a:r>
                    <a:endParaRPr lang="en-US" altLang="ko-KR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B39-4B9E-A030-4D1DBBA3FFB3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altLang="ko-KR" sz="1100" dirty="0"/>
                      <a:t>21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B39-4B9E-A030-4D1DBBA3FFB3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altLang="ko-KR" sz="1100" dirty="0"/>
                      <a:t>22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B39-4B9E-A030-4D1DBBA3FFB3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altLang="ko-KR" sz="1100" dirty="0"/>
                      <a:t>23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6B39-4B9E-A030-4D1DBBA3FFB3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altLang="ko-KR" sz="1100" dirty="0"/>
                      <a:t> 12</a:t>
                    </a:r>
                    <a:endParaRPr lang="en-US" altLang="ko-KR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B39-4B9E-A030-4D1DBBA3FFB3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Sheet1!$B$1:$B$12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B39-4B9E-A030-4D1DBBA3FFB3}"/>
            </c:ext>
          </c:extLst>
        </c:ser>
        <c:dLbls/>
        <c:firstSliceAng val="115"/>
        <c:holeSize val="50"/>
      </c:doughnutChart>
    </c:plotArea>
    <c:plotVisOnly val="1"/>
    <c:dispBlanksAs val="zero"/>
  </c:chart>
  <c:txPr>
    <a:bodyPr/>
    <a:lstStyle/>
    <a:p>
      <a:pPr>
        <a:defRPr sz="1200">
          <a:latin typeface="맑은 고딕" panose="020B0503020000020004" pitchFamily="50" charset="-127"/>
          <a:ea typeface="맑은 고딕" panose="020B0503020000020004" pitchFamily="50" charset="-127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A9A7-5935-D64E-96CF-CC145DAFC7A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582B-E260-7642-9B40-EC0FE41F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7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0T00:03:52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29276 10300 60 0,'5'10'24'16,"-5"-10"-12"-16,0 0-1 0,0 0 10 0,0 0 6 15,0 0 4-15,0 0-4 16,0 0 1-16,0 0-1 16,0-10 1-16,0 10-15 15,0 0 8-15,0 0 2 0,6 0-7 16,0 0-2-16,-1 0-4 15,1 0-1-15,0 10 1 16,-1-5 1-16,12 5-1 16,6 5 1-16,0 0 0 0,5 0 1 15,6 10-2-15,5 0 1 16,1-5 0-16,0 0 1 16,-1-4-4-16,1 4 0 15,5 0-5-15,0 5-2 16,1-10 0-16,-7 5-1 15,-5 0-3-15,0 0 0 16,-5-4 4-16,-1-1 3 16,-6-5-1-16,1 0 0 15,0 5-1-15,-6 0-2 16,5-5 3-16,1 0 0 16,5 0-1-16,-5 5-2 15,0 0-2-15,-6-10-1 16,-12 5-5-16,7-10 0 15,-7 5-23-15,1 5-9 0,-17-10-48 16,-1-10-18-16,1 20 6 16</inkml:trace>
  <inkml:trace contextRef="#ctx0" brushRef="#br0" timeOffset="795.79">29468 9520 136 0,'11'15'52'0,"-16"-10"-28"0,5 5-17 15,0-10 13-15,0 5-1 16,0-5 3-16,0 5-6 16,-6 5-1-16,6-10-9 15,-6 5 3-15,6-5 1 0,0 0 6 16,0 5 2-16,0-5 4 15,0 5 1-15,6 5 3 16,0-5 3-16,-1 0-2 16,7 0-2-16,5 0-5 15,0 0-2-15,0-5-6 16,5 5-2-16,7 1-2 16,-1 4 2-16,6-10-1 15,-6 10 2-15,17-15-4 0,-5 10-2 16,0 0-2-16,-1-10-3 15,1-5 1-15,-1 5 1 16,-5 0 1-16,6-1 1 16,0 1-2-16,-1 0-2 15,-5 0 1-15,0 5-1 16,-5-10-3-16,-1 5 2 16,0-5 1-16,-5 5 2 15,-1 0-1-15,1 0-1 16,0-5 1-16,-6 5-1 15,0 0-5-15,-6-5-1 16,-5 5-8-16,-1 5-2 0,1-10 0 16,0 10 2-16,-1 0-12 15,-5 0-5 1,0 0-39-16,-5 10-18 0,-7-10-35 16</inkml:trace>
  <inkml:trace contextRef="#ctx0" brushRef="#br0" timeOffset="1575.47">29123 8745 116 0,'0'0'44'0,"0"5"-24"0,0 0 1 16,6-5 17-16,-6 0 4 15,5 0 4-15,1 0 1 16,-1 0 1-16,1 5-26 16,5 0 3-16,1 0 2 0,-1 0-4 15,6 0-1-15,0-5-6 16,0 5-2-16,0-5-2 16,6 5 2-16,-1 1-1 15,12-6 2-15,-5 0-2 0,5-6 2 16,-1 1-8-16,1-5-4 15,-5 0 0-15,5-5 2 16,0 0 0-16,0-5 0 16,5-5-3-16,-5 5-2 15,6-5 3-15,-1 10 0 16,1-6-1-16,-6 6-2 16,0-5 1-16,0-5-1 15,-6-5 0-15,-5 10 0 16,-1-10-3-16,1 14 0 15,-6 1 2-15,0-5 0 16,0 5-2-16,-6 5 2 16,1 0 1-16,-1 0 2 0,0 0-8 15,-5 5-1-15,0 0-12 16,-1 5-38 0,-5 0 0-16,0 0-55 15,-11 0-23-15,0 30 21 16</inkml:trace>
  <inkml:trace contextRef="#ctx0" brushRef="#br0" timeOffset="2341.53">28551 8287 140 0,'0'0'52'0,"0"0"-28"0,0 0-2 15,0 0 20-15,0 0 4 16,0 0 2-16,12-5-15 16,-1 5-8-16,0-10-14 15,6 5 4-15,0 5 4 0,0-10 1 16,0 5 3-16,-6-10-2 0,6-5 2 15,0 0-4-15,0-15 5 16,0-6-5 0,0 1-6-16,0-5-2 15,6 0-5-15,-6 4-1 16,6-4-1-16,-6 5 0 16,5-5 0-16,-5-1 2 15,6 6-1-15,-1 0 2 16,1 10-6-16,-6-16-1 15,6 11 0-15,-12 0 2 16,6 5-3-16,0 0 0 16,6 10 1-16,-6-1 0 15,0-9 0-15,-6 0 0 0,0 5-7 16,1 5 0 0,-7 5-15-16,1 5-3 0,-1 0-16 15,-5 5-4-15,-22 20-128 16,-1 0 30-1</inkml:trace>
  <inkml:trace contextRef="#ctx0" brushRef="#br0" timeOffset="3108.25">27799 8041 124 0,'0'0'46'0,"0"-5"-24"0,-6 5 9 15,6 0 24-15,0 0-3 0,-6 0-1 16,1-10-4-16,-1 0 0 15,6 0-26-15,0 0 4 0,0 0 2 16,0 0-9-16,0-11-2 16,0 6-3-16,0-10-1 15,0 5-2-15,0-10-1 16,0-15-3-16,0-1 1 16,0 6-2-16,0-5 2 15,0 5-2-15,0-6 0 16,0 6-6-16,0-20 1 15,0 4 0-15,0 11 2 16,0-10-1-16,-6 5-1 16,6 4 1-16,-5 11-1 15,5-10 0-15,0 15 0 16,0-1 0 0,0 11-9-16,0 5-4 15,0 0-15-15,0 5-5 0,0 5-27 16,-6-5-9-16,6 10-57 15,-11 10-41 1,-1-5 73-16</inkml:trace>
  <inkml:trace contextRef="#ctx0" brushRef="#br0" timeOffset="3932.84">27006 8187 208 0,'-5'-5'77'0,"-1"5"-42"0,0-5-15 0,6 5 46 15,-11-25-17 1,0 0-11-16,-1-1-9 16,1 6-17-16,0-10 1 15,-1 0 1-15,1 5-3 0,5-5-1 16,-5-1-2-16,0-4 2 15,-6 0-3-15,0-10-2 16,-6-6-2-16,0 11 0 16,1-5 2-16,-1 10 2 15,1-11-1-15,5 6 1 16,0 5-2-16,0-15 0 16,0 4-3-16,0 1 1 15,5 5-2-15,1 10 2 16,0-6-2-16,-1 16-1 0,1-10-2 15,0 5 1-15,-1 5 1 16,7 5 2-16,-1 0-1 16,0 5-1-16,1 5-6 15,5 0-4-15,0 0-16 16,0 5-9-16,0 0-25 16,0 5-10-16,0-5-73 15</inkml:trace>
  <inkml:trace contextRef="#ctx0" brushRef="#br0" timeOffset="4833.65">26486 8801 152 0,'-12'-5'57'0,"7"10"-30"0,-7-16 4 0,1 17 24 0,0-6-3 15,-1 0-1-15,-5-6-9 16,0 1-3-16,-5-5-22 15,-1 0 3-15,0-5 1 0,-5 0 0 16,0-5-1-16,-6-5-8 16,-6 5-5-16,-11-10-2 15,-5 4 1-15,-7 1-3 16,1 0 0-16,0 5 1 16,5-10 0-16,-11 0-2 15,6-1-2-15,11 1 3 16,0 5 2-16,6 0 0 15,5 5 0-15,6 0-3 16,6 0-2-16,0 5 1 0,5-1 1 16,6 1-3-16,0 0 0 15,0 5 1-15,0 5 0 16,0-10-11-16,0 5-3 16,-5-5-31-1,5 10-32-15,5-5-15 16,1 15-51-1</inkml:trace>
  <inkml:trace contextRef="#ctx0" brushRef="#br0" timeOffset="5555.77">26259 9535 124 0,'-6'0'46'0,"1"0"-24"0,-12 0 1 0,6 0 18 16,-1 0 5-16,-5 0 2 16,0 0-7-16,-11 0 0 15,-6 0-23-15,0 5 5 0,-11-5 4 16,-1 10-2-16,1-10 3 15,0 5-10-15,0 0-3 0,-1 0-6 16,-5 0-1-16,0 0 1 16,6 0 5-16,0 5-6 15,0 5-2-15,-1 5 3 16,7 1 2-16,5-6-6 16,-6-5-3-16,-5 0 1 15,11 0 2-15,0-10-2 16,6 5-2-16,5 5 0 15,0-10 1-15,6 0-3 16,0 0 0-16,0 0-6 16,6 0-3-16,0 0-23 15,11 0-53 1,0-15 2-16,0 15-66 16,6 5-25-16</inkml:trace>
  <inkml:trace contextRef="#ctx0" brushRef="#br0" timeOffset="6305.02">26395 10249 140 0,'-11'-5'55'0,"-18"10"-30"0,12 0-29 15,0 0 104-15,0 0-31 16,0 0-21-16,0 0-17 16,0 5-20-16,0 0 4 0,1 6 2 15,-1-1 2-15,0 5 1 16,0 15-3-16,0-5 2 16,-12-5-1-16,-5 0-2 15,0 1-6-15,6-1-2 16,0 5-2-16,-1-10-1 15,7 5-3-15,-1-5 1 16,1 0-4-16,-1 1 0 16,0-1 1-16,1 5 2 0,5 0-3 15,-6 0-2-15,6-5 2 16,-6 5 2-16,6-14 0 16,0 9 2-16,6 0-2 15,0-5 2-15,0-5-4 16,-1 5 0-16,1 0 1 15,0 0 2-15,-1-5-8 16,7 0-3-16,-1 5-11 16,-11-10-2-16,6 5-7 15,-1-5 1-15,7 6-25 0,-1-11-8 16,6 0-36 0,-11-11-52-16,5 6 45 15</inkml:trace>
  <inkml:trace contextRef="#ctx0" brushRef="#br0" timeOffset="6981.02">26876 10888 164 0,'0'5'63'0,"-6"0"-34"0,6 5-12 0,0-10 20 16,-5 10-6-16,-1 0-1 16,-5 5-5-16,-1 0-4 15,1 1-11-15,-6 4-2 0,6 5 2 16,-1 0 0-16,1 5 2 16,0 10-2-16,-6 6 1 15,0-1-4-15,0-5 1 16,0 5-3-16,0-4 0 15,0 9-3-15,6 0-2 16,-6-4 1-16,5 4 1 16,1 0-1-16,0-5 2 0,-1 1 0 15,7-1 3 1,-1-5-5-16,0-10-1 16,6 1 0-16,-5-6 0 0,5-5-5 15,0-5 1-15,-6-5-16 16,6-5-6-16,0-10-25 15,0 0-7-15,0-10-58 16</inkml:trace>
  <inkml:trace contextRef="#ctx0" brushRef="#br0" timeOffset="7658.99">27708 11215 152 0,'6'0'57'0,"-6"25"-30"0,5-5-10 0,-5-15 22 16,0 5-5-1,0 0 1-15,0 6-16 16,0-1-6-16,6 5-8 0,0 5 5 0,-1-10 3 15,1 15-2-15,0 10-1 16,-1 6 0-16,1-1 1 16,0 0-5-16,-1 6-4 15,1-1 1-15,0 0 0 16,-1 26 1-16,7-21 0 16,-7-5 0-16,1 0 0 15,-1-14 0-15,1-6 2 16,0 0-5-16,-1-5-1 15,1-5 0-15,-6-5 0 16,0-5-11-16,6 1-3 16,-6-1-17-16,0-5-8 15,0 5-23-15,11-10-9 16,-11-10-24 0</inkml:trace>
  <inkml:trace contextRef="#ctx0" brushRef="#br0" timeOffset="8422.91">28551 10958 108 0,'0'-10'41'0,"-5"20"-22"0,5-10 0 16,0 0 16-16,0 0 3 16,0 0 4-16,0 0-8 15,0 0-1-15,0 0-18 16,0 16 2-16,5-11 1 0,7 10-2 16,-1 0 1-16,6 5-5 15,0 5-2-15,5 10-4 16,-5-5 1-16,6 16 0 0,0-6 1 15,-1-5-4-15,7 0-1 16,5 1 1 0,0-1 0-16,0 0 0 0,-1 0 2 15,1 5-3-15,6-4 0 16,5-1-1-16,-5 0 1 16,-6 0-2-16,0-5 2 15,-6-4 0-15,-5-1 1 16,-1 0-2-16,-5-5-2 15,0-5-2-15,-5 0 1 16,-1-5-1-16,-5 5-2 16,-1-10-11-16,-5 5-2 15,0 6-16-15,0-16-5 16,0 0-39-16,0 0-15 16,0 0-7-16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7-11-10T00:37:21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16242 14389 0,'0'0'0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FE1C-A424-EF43-BFD1-0978FAE0A6B5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EF5B-C282-734F-B256-3C04FB339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4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9142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4870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have different busses?</a:t>
            </a:r>
            <a:r>
              <a:rPr lang="en-US" baseline="0" dirty="0"/>
              <a:t>  Physics and cost.  The slower a bus is, the longer and cheaper it can be made.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778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DMI is direct media interface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Direct_Media_Interface</a:t>
            </a:r>
            <a:r>
              <a:rPr lang="en-US" dirty="0"/>
              <a:t>  Intel's proprietary link between the northbridge and southbridge.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6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25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Future: add DMA diagram.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954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512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is moving from 23 to</a:t>
            </a:r>
            <a:r>
              <a:rPr lang="en-US" baseline="0" dirty="0"/>
              <a:t> 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1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4000" y="3772693"/>
            <a:ext cx="41863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			</a:t>
            </a:r>
          </a:p>
          <a:p>
            <a:r>
              <a:rPr lang="en-US" sz="2400" dirty="0"/>
              <a:t>CMPU 334 – Operating Systems </a:t>
            </a:r>
          </a:p>
          <a:p>
            <a:r>
              <a:rPr lang="en-US" sz="2400" dirty="0"/>
              <a:t>Jason Waterman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7449-4605-0049-A837-8822E61B6EDD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93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1057-E0B6-D64C-97B9-F288F49CE875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16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CC8C-ED20-894C-AF3B-971E26B8BA04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63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562600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5485"/>
            <a:ext cx="5559552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450F-41DD-C04F-B7CF-D0693D9E7FC0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8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3C65-6DAA-5843-8CB5-E211A1AE5844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8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1886-E818-CB47-8312-FCBAADD6C4BD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48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477D-0493-2341-B36E-810152397E13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28599"/>
            <a:ext cx="11274552" cy="59721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F9DEB3-3DF3-E845-9D47-DDD926DC9EE9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6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00138"/>
            <a:ext cx="11274552" cy="50720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08F576-2E49-B44C-BC62-0F5F3A5C8064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8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11274552" cy="4986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248" y="6356242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C1431"/>
                </a:solidFill>
              </a:defRPr>
            </a:lvl1pPr>
          </a:lstStyle>
          <a:p>
            <a:fld id="{26500401-28EA-6D4C-BACC-C0577AEDA0A1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380" y="6356241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C1431"/>
                </a:solidFill>
              </a:defRPr>
            </a:lvl1pPr>
          </a:lstStyle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0005" y="148541"/>
            <a:ext cx="847615" cy="84761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C1431"/>
                </a:solidFill>
              </a:defRPr>
            </a:lvl1pPr>
          </a:lstStyle>
          <a:p>
            <a:r>
              <a:rPr lang="en-US"/>
              <a:t>CMPU 334 -- Operating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15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C143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C143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Vassar\cmpu334\OnlyMP3.to%20-%20The%20Platters%20-%20Smoke%20Get%20In%20Your%20Eyes%20-%20Lyrics-vfBboBz3yoc-192k-1647415591476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I/O Devices </a:t>
            </a:r>
            <a:r>
              <a:rPr lang="en-US"/>
              <a:t>and Disks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449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DMA (Direct Memory Access)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Copy data in memory by knowing “where the data lives in memory, how much data to copy”</a:t>
            </a:r>
          </a:p>
          <a:p>
            <a:r>
              <a:rPr lang="en-US" altLang="ko-KR" dirty="0"/>
              <a:t>When completed, DMA raises an interrupt, I/O begins on Disk</a:t>
            </a:r>
          </a:p>
          <a:p>
            <a:pPr lvl="1"/>
            <a:r>
              <a:rPr lang="en-US" altLang="ko-KR" dirty="0"/>
              <a:t>Transfers between devices and main memory without much CPU intervention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15AA-3D36-0E4E-BAFC-81A79B860739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143672" y="416011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39870" y="4160113"/>
            <a:ext cx="73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CPU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870" y="4797153"/>
            <a:ext cx="73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DMA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7728" y="6021288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Diagram of CPU utilization by DMA</a:t>
            </a:r>
            <a:endParaRPr lang="ko-KR" altLang="en-US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6008216" y="5434424"/>
          <a:ext cx="20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1991544" y="2996952"/>
            <a:ext cx="8352928" cy="297381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4784080" y="4806097"/>
          <a:ext cx="1219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51584" y="5425480"/>
            <a:ext cx="73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Disk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76352" y="310275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task 1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0031264"/>
              </p:ext>
            </p:extLst>
          </p:nvPr>
        </p:nvGraphicFramePr>
        <p:xfrm>
          <a:off x="2247603" y="3068843"/>
          <a:ext cx="406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972496" y="310275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task 2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1241647"/>
              </p:ext>
            </p:extLst>
          </p:nvPr>
        </p:nvGraphicFramePr>
        <p:xfrm>
          <a:off x="3543747" y="3068843"/>
          <a:ext cx="406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0060460"/>
              </p:ext>
            </p:extLst>
          </p:nvPr>
        </p:nvGraphicFramePr>
        <p:xfrm>
          <a:off x="2244304" y="3565308"/>
          <a:ext cx="406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695748" y="3608613"/>
            <a:ext cx="242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copy data from memory</a:t>
            </a:r>
          </a:p>
        </p:txBody>
      </p:sp>
    </p:spTree>
    <p:extLst>
      <p:ext uri="{BB962C8B-B14F-4D97-AF65-F5344CB8AC3E}">
        <p14:creationId xmlns:p14="http://schemas.microsoft.com/office/powerpoint/2010/main" xmlns="" val="637358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Device interaction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Two main ways to communicate with devices</a:t>
            </a:r>
          </a:p>
          <a:p>
            <a:endParaRPr lang="en-US" altLang="ko-KR" dirty="0"/>
          </a:p>
          <a:p>
            <a:r>
              <a:rPr lang="en-US" altLang="ko-KR" b="1" dirty="0"/>
              <a:t>I/O instructions</a:t>
            </a:r>
            <a:r>
              <a:rPr lang="en-US" altLang="ko-KR" dirty="0"/>
              <a:t>: a way for the OS to send data to specific device registers</a:t>
            </a:r>
          </a:p>
          <a:p>
            <a:pPr lvl="1"/>
            <a:r>
              <a:rPr lang="en-US" altLang="ko-KR" dirty="0"/>
              <a:t>E.g., 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in</a:t>
            </a:r>
            <a:r>
              <a:rPr lang="en-US" altLang="ko-KR" dirty="0"/>
              <a:t> and 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out</a:t>
            </a:r>
            <a:r>
              <a:rPr lang="en-US" altLang="ko-KR" dirty="0"/>
              <a:t> instructions on x86</a:t>
            </a:r>
          </a:p>
          <a:p>
            <a:pPr lvl="1"/>
            <a:r>
              <a:rPr lang="en-US" altLang="ko-KR" dirty="0"/>
              <a:t>Typically, this a privileged instruction </a:t>
            </a:r>
            <a:r>
              <a:rPr lang="mr-IN" altLang="ko-KR" dirty="0"/>
              <a:t>–</a:t>
            </a:r>
            <a:r>
              <a:rPr lang="en-US" altLang="ko-KR" dirty="0"/>
              <a:t> why?</a:t>
            </a:r>
          </a:p>
          <a:p>
            <a:pPr lvl="1"/>
            <a:endParaRPr lang="en-US" altLang="ko-KR" b="1" dirty="0"/>
          </a:p>
          <a:p>
            <a:r>
              <a:rPr lang="en-US" altLang="ko-KR" b="1" dirty="0"/>
              <a:t>Memory-mapped I/O </a:t>
            </a:r>
          </a:p>
          <a:p>
            <a:pPr lvl="1"/>
            <a:r>
              <a:rPr lang="en-US" altLang="ko-KR" dirty="0"/>
              <a:t>Device registers available as if they were memory locations</a:t>
            </a:r>
          </a:p>
          <a:p>
            <a:pPr lvl="1"/>
            <a:r>
              <a:rPr lang="en-US" altLang="ko-KR" dirty="0"/>
              <a:t>The OS loads (to read) or stores (to write) to the device instead of main memory</a:t>
            </a:r>
          </a:p>
          <a:p>
            <a:pPr lvl="1"/>
            <a:r>
              <a:rPr lang="en-US" altLang="ko-KR" dirty="0"/>
              <a:t>No new instructions, same as a memory read or write</a:t>
            </a:r>
          </a:p>
          <a:p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EFB2-7325-3A49-8F55-4C21E3BF68D2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5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OS interface: the device driver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24" y="1142946"/>
            <a:ext cx="11274552" cy="4986338"/>
          </a:xfrm>
        </p:spPr>
        <p:txBody>
          <a:bodyPr/>
          <a:lstStyle/>
          <a:p>
            <a:r>
              <a:rPr lang="en-US" altLang="ko-KR" dirty="0"/>
              <a:t>How does the OS interact with different specific hardware interfaces?  </a:t>
            </a:r>
          </a:p>
          <a:p>
            <a:pPr lvl="1"/>
            <a:r>
              <a:rPr lang="en-US" altLang="ko-KR" dirty="0"/>
              <a:t>E.g., we would like to build a single file system interface that works with:</a:t>
            </a:r>
          </a:p>
          <a:p>
            <a:pPr lvl="2"/>
            <a:r>
              <a:rPr lang="en-US" altLang="ko-KR" dirty="0"/>
              <a:t>SCSI disks</a:t>
            </a:r>
          </a:p>
          <a:p>
            <a:pPr lvl="2"/>
            <a:r>
              <a:rPr lang="en-US" altLang="ko-KR" dirty="0"/>
              <a:t>SATA disks</a:t>
            </a:r>
          </a:p>
          <a:p>
            <a:pPr lvl="2"/>
            <a:r>
              <a:rPr lang="en-US" altLang="ko-KR" dirty="0"/>
              <a:t>USB disks and so on</a:t>
            </a:r>
          </a:p>
          <a:p>
            <a:endParaRPr lang="en-US" altLang="ko-KR" b="1" dirty="0"/>
          </a:p>
          <a:p>
            <a:r>
              <a:rPr lang="en-US" altLang="ko-KR" b="1" dirty="0"/>
              <a:t>Abstraction</a:t>
            </a:r>
            <a:r>
              <a:rPr lang="en-US" altLang="ko-KR" dirty="0"/>
              <a:t> encapsulates any specifics of device interaction</a:t>
            </a:r>
          </a:p>
          <a:p>
            <a:pPr lvl="1"/>
            <a:r>
              <a:rPr lang="en-US" altLang="ko-KR" dirty="0"/>
              <a:t>At the lowest level, the OS must know how the hardware works</a:t>
            </a:r>
          </a:p>
          <a:p>
            <a:pPr lvl="1"/>
            <a:r>
              <a:rPr lang="en-US" altLang="ko-KR" dirty="0"/>
              <a:t>We call this software a device driver</a:t>
            </a:r>
          </a:p>
          <a:p>
            <a:pPr lvl="1"/>
            <a:r>
              <a:rPr lang="en-US" altLang="ko-KR" dirty="0"/>
              <a:t>Provides a higher-level interface to the rest of the system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1057-E0B6-D64C-97B9-F288F49CE875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03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 Driver: File system Abstraction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Application is unaware of the type of filesystem</a:t>
            </a:r>
          </a:p>
          <a:p>
            <a:r>
              <a:rPr lang="en-US" altLang="ko-KR" dirty="0"/>
              <a:t>File system is unaware of which type of disk it is using</a:t>
            </a:r>
          </a:p>
          <a:p>
            <a:pPr lvl="1"/>
            <a:r>
              <a:rPr lang="en-US" altLang="ko-KR" dirty="0"/>
              <a:t>Issues block read/write requests to a generic block layer</a:t>
            </a:r>
          </a:p>
          <a:p>
            <a:r>
              <a:rPr lang="en-US" altLang="ko-KR" dirty="0"/>
              <a:t>Many drivers expose a raw interface to allow for special applications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341C-35AA-BF43-8610-0A78AAA024C5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334 -- Operating Systems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775" y="3011234"/>
            <a:ext cx="7747641" cy="34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8124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Problems With Device Driver Abstraction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If there is a device with special capabilities, these capabilities will go unused in the generic interface layer</a:t>
            </a:r>
          </a:p>
          <a:p>
            <a:endParaRPr lang="en-US" altLang="ko-KR" dirty="0"/>
          </a:p>
          <a:p>
            <a:r>
              <a:rPr lang="en-US" altLang="ko-KR" dirty="0"/>
              <a:t>Over 70% of Linux code is found in device drivers</a:t>
            </a:r>
          </a:p>
          <a:p>
            <a:pPr lvl="1"/>
            <a:r>
              <a:rPr lang="en-US" altLang="ko-KR" dirty="0"/>
              <a:t>Need a device driver for any piece of hardware you might plug into your system</a:t>
            </a:r>
          </a:p>
          <a:p>
            <a:pPr lvl="1"/>
            <a:r>
              <a:rPr lang="en-US" altLang="ko-KR" dirty="0"/>
              <a:t>Often not written by full-time kernel developers</a:t>
            </a:r>
          </a:p>
          <a:p>
            <a:pPr lvl="2"/>
            <a:r>
              <a:rPr lang="en-US" altLang="ko-KR" dirty="0"/>
              <a:t>Especially true for non commodity hardware</a:t>
            </a:r>
          </a:p>
          <a:p>
            <a:pPr lvl="1"/>
            <a:r>
              <a:rPr lang="en-US" altLang="ko-KR" dirty="0"/>
              <a:t>They are primary contributor to kernel crashes!</a:t>
            </a:r>
            <a:endParaRPr lang="ko-KR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4B0-E791-D641-8675-50B1317AE349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7294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IDE Disk Driver: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Control Register:</a:t>
            </a:r>
          </a:p>
          <a:p>
            <a:pPr lvl="1"/>
            <a:r>
              <a:rPr lang="en-US" dirty="0"/>
              <a:t>Address 0x3F6: set to enable interrupts</a:t>
            </a:r>
          </a:p>
          <a:p>
            <a:r>
              <a:rPr lang="en-US" dirty="0"/>
              <a:t>Command Block Registers:</a:t>
            </a:r>
          </a:p>
          <a:p>
            <a:pPr lvl="2"/>
            <a:r>
              <a:rPr lang="en-US" dirty="0"/>
              <a:t>Address 0x1F0: Data Port</a:t>
            </a:r>
          </a:p>
          <a:p>
            <a:pPr lvl="2"/>
            <a:r>
              <a:rPr lang="en-US" dirty="0"/>
              <a:t>Address 0x1F1: Error</a:t>
            </a:r>
          </a:p>
          <a:p>
            <a:pPr lvl="2"/>
            <a:r>
              <a:rPr lang="en-US" dirty="0"/>
              <a:t>Address 0x1F2: Sector Count</a:t>
            </a:r>
          </a:p>
          <a:p>
            <a:pPr lvl="2"/>
            <a:r>
              <a:rPr lang="en-US" dirty="0"/>
              <a:t>Address 0x1F3: LBA low byte</a:t>
            </a:r>
          </a:p>
          <a:p>
            <a:pPr lvl="2"/>
            <a:r>
              <a:rPr lang="en-US" dirty="0"/>
              <a:t>Address 0x1F4: LBA mid byte</a:t>
            </a:r>
          </a:p>
          <a:p>
            <a:pPr lvl="2"/>
            <a:r>
              <a:rPr lang="en-US" dirty="0"/>
              <a:t>Address 0x1F5: LBA hi byte</a:t>
            </a:r>
          </a:p>
          <a:p>
            <a:pPr lvl="2"/>
            <a:r>
              <a:rPr lang="en-US" dirty="0"/>
              <a:t>Address 0x1F6: 1B1D TOP4LBA: B=LBA, D=drive</a:t>
            </a:r>
          </a:p>
          <a:p>
            <a:pPr lvl="2"/>
            <a:r>
              <a:rPr lang="en-US" dirty="0"/>
              <a:t>Address 0x1F7 = Command/status</a:t>
            </a:r>
          </a:p>
          <a:p>
            <a:r>
              <a:rPr lang="en-US" dirty="0"/>
              <a:t>Status Register (Address 0x1F7):</a:t>
            </a:r>
          </a:p>
          <a:p>
            <a:pPr marL="457200" lvl="1" indent="0">
              <a:buNone/>
            </a:pPr>
            <a:r>
              <a:rPr lang="is-IS" dirty="0">
                <a:latin typeface="Courier New" charset="0"/>
                <a:ea typeface="Courier New" charset="0"/>
                <a:cs typeface="Courier New" charset="0"/>
              </a:rPr>
              <a:t>7    6     5     4    3    2     1     0</a:t>
            </a:r>
          </a:p>
          <a:p>
            <a:pPr marL="457200" lvl="1" indent="0">
              <a:buNone/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BUSY READY FAULT SEEK DRQ  CORR  IDDEX ERROR</a:t>
            </a:r>
          </a:p>
          <a:p>
            <a:r>
              <a:rPr lang="en-US" dirty="0"/>
              <a:t>Error Register (Address 0x1F1): (check when Status ERROR==1)</a:t>
            </a:r>
          </a:p>
          <a:p>
            <a:pPr marL="457200" lvl="1" indent="0">
              <a:buNone/>
            </a:pPr>
            <a:r>
              <a:rPr lang="is-IS" dirty="0">
                <a:latin typeface="Courier New" charset="0"/>
                <a:ea typeface="Courier New" charset="0"/>
                <a:cs typeface="Courier New" charset="0"/>
              </a:rPr>
              <a:t>7    6     5     4    3    2     1     0</a:t>
            </a: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BBK  UNC   MC    IDNF MCR  ABRT  T0NF  AMNF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2E0E-381D-0140-93EF-47CE1F91F80B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77911" y="1706413"/>
            <a:ext cx="45997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s-IS" dirty="0"/>
              <a:t>BBK = Bad Block</a:t>
            </a:r>
          </a:p>
          <a:p>
            <a:pPr lvl="1"/>
            <a:r>
              <a:rPr lang="es-ES_tradnl" dirty="0"/>
              <a:t>UNC = </a:t>
            </a:r>
            <a:r>
              <a:rPr lang="es-ES_tradnl" dirty="0" err="1"/>
              <a:t>Uncorrectable</a:t>
            </a:r>
            <a:r>
              <a:rPr lang="es-ES_tradnl" dirty="0"/>
              <a:t> data error</a:t>
            </a:r>
          </a:p>
          <a:p>
            <a:pPr lvl="1"/>
            <a:r>
              <a:rPr lang="nl-NL" dirty="0"/>
              <a:t>MC = Media </a:t>
            </a:r>
            <a:r>
              <a:rPr lang="nl-NL" dirty="0" err="1"/>
              <a:t>Changed</a:t>
            </a:r>
            <a:endParaRPr lang="nl-NL" dirty="0"/>
          </a:p>
          <a:p>
            <a:pPr lvl="1"/>
            <a:r>
              <a:rPr lang="en-US" dirty="0"/>
              <a:t>IDNF = ID mark Not Found</a:t>
            </a:r>
          </a:p>
          <a:p>
            <a:pPr lvl="1"/>
            <a:r>
              <a:rPr lang="it-IT" dirty="0"/>
              <a:t>MCR = Media </a:t>
            </a:r>
            <a:r>
              <a:rPr lang="it-IT" dirty="0" err="1"/>
              <a:t>Change</a:t>
            </a:r>
            <a:r>
              <a:rPr lang="it-IT" dirty="0"/>
              <a:t> </a:t>
            </a:r>
            <a:r>
              <a:rPr lang="it-IT" dirty="0" err="1"/>
              <a:t>Requested</a:t>
            </a:r>
            <a:endParaRPr lang="it-IT" dirty="0"/>
          </a:p>
          <a:p>
            <a:pPr lvl="1"/>
            <a:r>
              <a:rPr lang="en-US" dirty="0"/>
              <a:t>ABRT = Command aborted</a:t>
            </a:r>
          </a:p>
          <a:p>
            <a:pPr lvl="1"/>
            <a:r>
              <a:rPr lang="en-US" dirty="0"/>
              <a:t>T0NF = Track 0 Not Found</a:t>
            </a:r>
          </a:p>
          <a:p>
            <a:pPr lvl="1"/>
            <a:r>
              <a:rPr lang="en-US" dirty="0"/>
              <a:t>AMNF = Address Mark Not Found</a:t>
            </a:r>
          </a:p>
        </p:txBody>
      </p:sp>
    </p:spTree>
    <p:extLst>
      <p:ext uri="{BB962C8B-B14F-4D97-AF65-F5344CB8AC3E}">
        <p14:creationId xmlns:p14="http://schemas.microsoft.com/office/powerpoint/2010/main" xmlns="" val="163849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Wait for drive to be ready</a:t>
            </a:r>
          </a:p>
          <a:p>
            <a:pPr lvl="1"/>
            <a:r>
              <a:rPr lang="en-US" dirty="0"/>
              <a:t>Read Status Register (0x1F7) until drive is not BUSY and READY</a:t>
            </a:r>
          </a:p>
          <a:p>
            <a:r>
              <a:rPr lang="en-US" dirty="0"/>
              <a:t> Write parameters to command registers</a:t>
            </a:r>
          </a:p>
          <a:p>
            <a:pPr lvl="1"/>
            <a:r>
              <a:rPr lang="en-US" dirty="0"/>
              <a:t>Write the sector count, logical block address (LBA) of the sectors to be accessed, and drive number to command registers (0x1F2-0x1F6)</a:t>
            </a:r>
          </a:p>
          <a:p>
            <a:r>
              <a:rPr lang="en-US" dirty="0"/>
              <a:t>Start the I/O</a:t>
            </a:r>
          </a:p>
          <a:p>
            <a:pPr lvl="1"/>
            <a:r>
              <a:rPr lang="en-US" dirty="0"/>
              <a:t>Write the READ/WRITE command to command register (0x1F7)</a:t>
            </a:r>
          </a:p>
          <a:p>
            <a:r>
              <a:rPr lang="en-US" dirty="0"/>
              <a:t>Data transfer (for writes)</a:t>
            </a:r>
          </a:p>
          <a:p>
            <a:pPr lvl="1"/>
            <a:r>
              <a:rPr lang="en-US" dirty="0"/>
              <a:t>Wait until drive status is READY and DRQ (drive request for data)</a:t>
            </a:r>
          </a:p>
          <a:p>
            <a:pPr lvl="1"/>
            <a:r>
              <a:rPr lang="en-US" dirty="0"/>
              <a:t>Write data to data port</a:t>
            </a:r>
          </a:p>
          <a:p>
            <a:r>
              <a:rPr lang="en-US" dirty="0"/>
              <a:t>Handle interrupts</a:t>
            </a:r>
          </a:p>
          <a:p>
            <a:pPr lvl="1"/>
            <a:r>
              <a:rPr lang="en-US" dirty="0"/>
              <a:t>In the simplest case, handle an interrupt for each sector transferred</a:t>
            </a:r>
          </a:p>
          <a:p>
            <a:pPr lvl="1"/>
            <a:r>
              <a:rPr lang="en-US" dirty="0"/>
              <a:t>DMA allows for batching and a final interrupt when the entire transfer is complete</a:t>
            </a:r>
          </a:p>
          <a:p>
            <a:r>
              <a:rPr lang="en-US" dirty="0"/>
              <a:t>Error handling</a:t>
            </a:r>
          </a:p>
          <a:p>
            <a:pPr lvl="1"/>
            <a:r>
              <a:rPr lang="en-US" dirty="0"/>
              <a:t>After each operation, read the status register</a:t>
            </a:r>
          </a:p>
          <a:p>
            <a:pPr lvl="1"/>
            <a:r>
              <a:rPr lang="en-US" dirty="0"/>
              <a:t>If the ERROR bit is on, read the error register for details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4965-C003-5B45-AE15-B10FE1BBA9FB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3016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efficiency we use:</a:t>
            </a:r>
          </a:p>
          <a:p>
            <a:pPr lvl="1"/>
            <a:r>
              <a:rPr lang="en-US" dirty="0"/>
              <a:t>Interrupts: allow process to sleep while slow I/O takes place</a:t>
            </a:r>
          </a:p>
          <a:p>
            <a:pPr lvl="1"/>
            <a:r>
              <a:rPr lang="en-US" dirty="0"/>
              <a:t>DMA: Allow transfer between memory and a device with little CPU intervention</a:t>
            </a:r>
          </a:p>
          <a:p>
            <a:endParaRPr lang="en-US" dirty="0"/>
          </a:p>
          <a:p>
            <a:r>
              <a:rPr lang="en-US" dirty="0"/>
              <a:t>Accessing Hardware</a:t>
            </a:r>
          </a:p>
          <a:p>
            <a:pPr lvl="1"/>
            <a:r>
              <a:rPr lang="en-US" dirty="0"/>
              <a:t>Explicit I/O instructions 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inb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outb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Memory mapped I/O (register access looks like a memory read or write)</a:t>
            </a:r>
          </a:p>
          <a:p>
            <a:endParaRPr lang="en-US" dirty="0"/>
          </a:p>
          <a:p>
            <a:r>
              <a:rPr lang="en-US" dirty="0"/>
              <a:t>Drivers</a:t>
            </a:r>
          </a:p>
          <a:p>
            <a:pPr lvl="1"/>
            <a:r>
              <a:rPr lang="en-US" dirty="0"/>
              <a:t>Encapsulate low-level details of the hardware</a:t>
            </a:r>
          </a:p>
          <a:p>
            <a:pPr lvl="1"/>
            <a:r>
              <a:rPr lang="en-US" dirty="0"/>
              <a:t>Makes it easier to build the rest of the OS in a device-neutral fashion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1057-E0B6-D64C-97B9-F288F49CE875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9923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Hard Disk Drives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Hard disk drives have been the main form of persistent data storage in computer systems for decades</a:t>
            </a:r>
          </a:p>
          <a:p>
            <a:pPr lvl="1"/>
            <a:r>
              <a:rPr lang="en-US" altLang="ko-KR" dirty="0"/>
              <a:t>The drive consists of many sectors (e.g., 512-byte blocks)</a:t>
            </a:r>
          </a:p>
          <a:p>
            <a:pPr lvl="2"/>
            <a:r>
              <a:rPr lang="en-US" altLang="ko-KR" dirty="0"/>
              <a:t>Arranged in circular tracks around the disk</a:t>
            </a:r>
          </a:p>
          <a:p>
            <a:pPr lvl="2"/>
            <a:r>
              <a:rPr lang="en-US" altLang="ko-KR" dirty="0"/>
              <a:t>The only guarantee is that a single 512-byte write is atomic</a:t>
            </a:r>
          </a:p>
          <a:p>
            <a:pPr lvl="1"/>
            <a:r>
              <a:rPr lang="en-US" altLang="ko-KR" dirty="0"/>
              <a:t>Address Space </a:t>
            </a:r>
          </a:p>
          <a:p>
            <a:pPr lvl="2"/>
            <a:r>
              <a:rPr lang="en-US" altLang="ko-KR" dirty="0"/>
              <a:t>We can view a disk with n sectors as an array of sectors, 0 to n-1</a:t>
            </a:r>
          </a:p>
          <a:p>
            <a:r>
              <a:rPr lang="en-US" altLang="ko-KR" dirty="0"/>
              <a:t>Multi-sector operations are possible</a:t>
            </a:r>
          </a:p>
          <a:p>
            <a:pPr lvl="1"/>
            <a:r>
              <a:rPr lang="en-US" altLang="ko-KR" dirty="0"/>
              <a:t>Many file systems will read or write 4KB at a time (common page size)</a:t>
            </a:r>
          </a:p>
          <a:p>
            <a:pPr lvl="1"/>
            <a:r>
              <a:rPr lang="en-US" altLang="ko-KR" dirty="0"/>
              <a:t>Torn write</a:t>
            </a:r>
          </a:p>
          <a:p>
            <a:pPr lvl="2"/>
            <a:r>
              <a:rPr lang="en-US" altLang="ko-KR" dirty="0"/>
              <a:t>If an untimely power loss or error occurs, only a portion of a larger write may complete</a:t>
            </a:r>
          </a:p>
          <a:p>
            <a:r>
              <a:rPr lang="en-US" altLang="ko-KR" dirty="0"/>
              <a:t>Accessing blocks in a contiguous chunk is the fastest access mode</a:t>
            </a:r>
          </a:p>
          <a:p>
            <a:pPr lvl="1"/>
            <a:r>
              <a:rPr lang="en-US" altLang="ko-KR" dirty="0"/>
              <a:t>A sequential read or write</a:t>
            </a:r>
          </a:p>
          <a:p>
            <a:pPr lvl="1"/>
            <a:r>
              <a:rPr lang="en-US" altLang="ko-KR" dirty="0"/>
              <a:t>Much faster than a more random access pattern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63AE-BB13-9046-8981-8536E77E104D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456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Basic Geometry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199" y="1143000"/>
            <a:ext cx="6765986" cy="5115909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b="1" dirty="0" smtClean="0"/>
              <a:t>Platters </a:t>
            </a:r>
            <a:r>
              <a:rPr lang="en-US" altLang="ko-KR" dirty="0" smtClean="0"/>
              <a:t>(one of the best musical groups ever!)</a:t>
            </a:r>
            <a:endParaRPr lang="en-US" altLang="ko-KR" dirty="0"/>
          </a:p>
          <a:p>
            <a:pPr lvl="1"/>
            <a:r>
              <a:rPr lang="en-US" altLang="ko-KR" dirty="0" smtClean="0"/>
              <a:t>Only You</a:t>
            </a:r>
            <a:endParaRPr lang="en-US" altLang="ko-KR" dirty="0"/>
          </a:p>
          <a:p>
            <a:pPr lvl="1"/>
            <a:r>
              <a:rPr lang="en-US" altLang="ko-KR" dirty="0" smtClean="0"/>
              <a:t>The Great Pretender</a:t>
            </a:r>
            <a:endParaRPr lang="en-US" altLang="ko-KR" dirty="0"/>
          </a:p>
          <a:p>
            <a:pPr lvl="1"/>
            <a:r>
              <a:rPr lang="en-US" altLang="ko-KR" dirty="0" smtClean="0"/>
              <a:t>Smoke Gets In Your Eyes</a:t>
            </a:r>
          </a:p>
          <a:p>
            <a:pPr lvl="1"/>
            <a:r>
              <a:rPr lang="en-US" altLang="ko-KR" b="1" dirty="0" smtClean="0"/>
              <a:t>And more!</a:t>
            </a:r>
            <a:endParaRPr lang="en-US" altLang="ko-KR" b="1" dirty="0"/>
          </a:p>
          <a:p>
            <a:r>
              <a:rPr lang="en-US" altLang="ko-KR" b="1" dirty="0"/>
              <a:t>Spindle</a:t>
            </a:r>
          </a:p>
          <a:p>
            <a:pPr lvl="1"/>
            <a:r>
              <a:rPr lang="en-US" altLang="ko-KR" dirty="0"/>
              <a:t>Spindle is connected to a motor that spins the platters around</a:t>
            </a:r>
          </a:p>
          <a:p>
            <a:pPr lvl="1"/>
            <a:r>
              <a:rPr lang="en-US" altLang="ko-KR" dirty="0"/>
              <a:t>The rate of rotations is measured in </a:t>
            </a:r>
            <a:r>
              <a:rPr lang="en-US" altLang="ko-KR" b="1" dirty="0">
                <a:solidFill>
                  <a:schemeClr val="accent6"/>
                </a:solidFill>
              </a:rPr>
              <a:t>RPM</a:t>
            </a:r>
            <a:r>
              <a:rPr lang="en-US" altLang="ko-KR" b="1" dirty="0"/>
              <a:t> </a:t>
            </a:r>
            <a:r>
              <a:rPr lang="en-US" altLang="ko-KR" dirty="0"/>
              <a:t>(Rotations Per Minute)</a:t>
            </a:r>
          </a:p>
          <a:p>
            <a:pPr lvl="2"/>
            <a:r>
              <a:rPr lang="en-US" altLang="ko-KR" dirty="0"/>
              <a:t>Typical modern values : 7,200 RPM to 15,000 RPM</a:t>
            </a:r>
          </a:p>
          <a:p>
            <a:pPr lvl="2"/>
            <a:r>
              <a:rPr lang="en-US" altLang="ko-KR" dirty="0"/>
              <a:t>E.g., 10000 RPM : A single rotation takes about 6 </a:t>
            </a:r>
            <a:r>
              <a:rPr lang="en-US" altLang="ko-KR" dirty="0" err="1"/>
              <a:t>ms</a:t>
            </a:r>
            <a:endParaRPr lang="en-US" altLang="ko-KR" dirty="0"/>
          </a:p>
          <a:p>
            <a:r>
              <a:rPr lang="en-US" altLang="ko-KR" b="1" dirty="0"/>
              <a:t>Track</a:t>
            </a:r>
          </a:p>
          <a:p>
            <a:pPr lvl="1"/>
            <a:r>
              <a:rPr lang="en-US" altLang="ko-KR" dirty="0"/>
              <a:t>Concentric circles of sectors</a:t>
            </a:r>
          </a:p>
          <a:p>
            <a:pPr lvl="1"/>
            <a:r>
              <a:rPr lang="en-US" altLang="ko-KR" dirty="0"/>
              <a:t>Data is encoded on each surface in a track</a:t>
            </a:r>
          </a:p>
          <a:p>
            <a:pPr lvl="1"/>
            <a:r>
              <a:rPr lang="en-US" altLang="ko-KR" dirty="0"/>
              <a:t>A single surface contains many thousands and thousands of tracks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163D-F95D-B648-A6D0-866F643FBD4A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D77744F-C57C-9141-83AA-254999D17207}"/>
              </a:ext>
            </a:extLst>
          </p:cNvPr>
          <p:cNvGrpSpPr/>
          <p:nvPr/>
        </p:nvGrpSpPr>
        <p:grpSpPr>
          <a:xfrm>
            <a:off x="7422396" y="283869"/>
            <a:ext cx="4176464" cy="2546705"/>
            <a:chOff x="7944590" y="2214766"/>
            <a:chExt cx="4176464" cy="2546705"/>
          </a:xfrm>
        </p:grpSpPr>
        <p:grpSp>
          <p:nvGrpSpPr>
            <p:cNvPr id="9" name="Group 8"/>
            <p:cNvGrpSpPr/>
            <p:nvPr/>
          </p:nvGrpSpPr>
          <p:grpSpPr>
            <a:xfrm>
              <a:off x="7944590" y="2214766"/>
              <a:ext cx="4176464" cy="2546705"/>
              <a:chOff x="8015536" y="399556"/>
              <a:chExt cx="4176464" cy="2546705"/>
            </a:xfrm>
          </p:grpSpPr>
          <p:graphicFrame>
            <p:nvGraphicFramePr>
              <p:cNvPr id="19" name="차트 18"/>
              <p:cNvGraphicFramePr>
                <a:graphicFrameLocks/>
              </p:cNvGraphicFramePr>
              <p:nvPr/>
            </p:nvGraphicFramePr>
            <p:xfrm>
              <a:off x="8530799" y="399556"/>
              <a:ext cx="3063396" cy="254670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0" name="타원 19"/>
              <p:cNvSpPr/>
              <p:nvPr/>
            </p:nvSpPr>
            <p:spPr>
              <a:xfrm>
                <a:off x="9128423" y="669106"/>
                <a:ext cx="1944000" cy="1944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6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9560561" y="1113615"/>
                <a:ext cx="1080000" cy="1080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6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10047277" y="1618072"/>
                <a:ext cx="119192" cy="11801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6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674479" y="1348021"/>
                <a:ext cx="891374" cy="30777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spindle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015536" y="2617517"/>
                <a:ext cx="417646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b="1" dirty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A Disk with Just A Single Track </a:t>
                </a:r>
                <a:r>
                  <a:rPr lang="en-US" altLang="ko-KR" sz="1100" b="1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(Smoke Gets In Your Eyes)</a:t>
                </a:r>
                <a:endParaRPr lang="en-US" altLang="ko-KR" sz="1100" b="1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mc:AlternateContent xmlns:mc="http://schemas.openxmlformats.org/markup-compatibility/2006">
          <mc:Choice xmlns:p14="http://schemas.microsoft.com/office/powerpoint/2010/main" xmlns="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AE19934-12DD-4193-B672-22F82D98825D}"/>
                    </a:ext>
                  </a:extLst>
                </p14:cNvPr>
                <p14:cNvContentPartPr/>
                <p14:nvPr/>
              </p14:nvContentPartPr>
              <p14:xfrm>
                <a:off x="9054000" y="2532600"/>
                <a:ext cx="1888920" cy="1847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xmlns="" id="{6AE19934-12DD-4193-B672-22F82D98825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44640" y="2523240"/>
                  <a:ext cx="1907640" cy="1866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7" name="Picture 16" descr="ThePlatter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5229" y="2882709"/>
            <a:ext cx="3376200" cy="3376200"/>
          </a:xfrm>
          <a:prstGeom prst="rect">
            <a:avLst/>
          </a:prstGeom>
        </p:spPr>
      </p:pic>
      <p:pic>
        <p:nvPicPr>
          <p:cNvPr id="18" name="OnlyMP3.to - The Platters - Smoke Get In Your Eyes - Lyrics-vfBboBz3yoc-192k-164741559147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223185" y="2657207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13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5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I/O Devices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Input and output (I/O) is critical part of computer systems</a:t>
            </a:r>
          </a:p>
          <a:p>
            <a:endParaRPr lang="en-US" altLang="ko-KR" dirty="0"/>
          </a:p>
          <a:p>
            <a:r>
              <a:rPr lang="en-US" altLang="ko-KR" dirty="0"/>
              <a:t>Issues:</a:t>
            </a:r>
          </a:p>
          <a:p>
            <a:pPr lvl="1"/>
            <a:r>
              <a:rPr lang="en-US" altLang="ko-KR" dirty="0"/>
              <a:t>How should I/O be integrated into systems? </a:t>
            </a:r>
          </a:p>
          <a:p>
            <a:pPr lvl="1"/>
            <a:r>
              <a:rPr lang="en-US" altLang="ko-KR" dirty="0"/>
              <a:t>What are the general mechanisms? </a:t>
            </a:r>
          </a:p>
          <a:p>
            <a:pPr lvl="1"/>
            <a:r>
              <a:rPr lang="en-US" altLang="ko-KR" dirty="0"/>
              <a:t>How can we make I/O efficient?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40FA-F4FE-704B-B7BB-37EE19B340CD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206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Basic </a:t>
            </a:r>
            <a:r>
              <a:rPr lang="en-US" altLang="ko-KR" dirty="0" smtClean="0"/>
              <a:t>Geometry (Corrected)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199" y="1143000"/>
            <a:ext cx="6842186" cy="5115909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b="1" dirty="0"/>
              <a:t>Platter </a:t>
            </a:r>
            <a:r>
              <a:rPr lang="en-US" altLang="ko-KR" dirty="0"/>
              <a:t>(Aluminum coated with a thin magnetic layer)</a:t>
            </a:r>
          </a:p>
          <a:p>
            <a:pPr lvl="1"/>
            <a:r>
              <a:rPr lang="en-US" altLang="ko-KR" dirty="0"/>
              <a:t>A circular hard surface</a:t>
            </a:r>
          </a:p>
          <a:p>
            <a:pPr lvl="1"/>
            <a:r>
              <a:rPr lang="en-US" altLang="ko-KR" dirty="0"/>
              <a:t>Data is stored persistently by inducing magnetic changes to it</a:t>
            </a:r>
          </a:p>
          <a:p>
            <a:pPr lvl="1"/>
            <a:r>
              <a:rPr lang="en-US" altLang="ko-KR" dirty="0"/>
              <a:t>Each platter has 2 sides, each of which is called a </a:t>
            </a:r>
            <a:r>
              <a:rPr lang="en-US" altLang="ko-KR" b="1" dirty="0"/>
              <a:t>surface</a:t>
            </a:r>
          </a:p>
          <a:p>
            <a:r>
              <a:rPr lang="en-US" altLang="ko-KR" b="1" dirty="0"/>
              <a:t>Spindle</a:t>
            </a:r>
          </a:p>
          <a:p>
            <a:pPr lvl="1"/>
            <a:r>
              <a:rPr lang="en-US" altLang="ko-KR" dirty="0"/>
              <a:t>Spindle is connected to a motor that spins the platters around</a:t>
            </a:r>
          </a:p>
          <a:p>
            <a:pPr lvl="1"/>
            <a:r>
              <a:rPr lang="en-US" altLang="ko-KR" dirty="0"/>
              <a:t>The rate of rotations is measured in </a:t>
            </a:r>
            <a:r>
              <a:rPr lang="en-US" altLang="ko-KR" b="1" dirty="0">
                <a:solidFill>
                  <a:schemeClr val="accent6"/>
                </a:solidFill>
              </a:rPr>
              <a:t>RPM</a:t>
            </a:r>
            <a:r>
              <a:rPr lang="en-US" altLang="ko-KR" b="1" dirty="0"/>
              <a:t> </a:t>
            </a:r>
            <a:r>
              <a:rPr lang="en-US" altLang="ko-KR" dirty="0"/>
              <a:t>(Rotations Per Minute)</a:t>
            </a:r>
          </a:p>
          <a:p>
            <a:pPr lvl="2"/>
            <a:r>
              <a:rPr lang="en-US" altLang="ko-KR" dirty="0"/>
              <a:t>Typical modern values : 7,200 RPM to 15,000 RPM</a:t>
            </a:r>
          </a:p>
          <a:p>
            <a:pPr lvl="2"/>
            <a:r>
              <a:rPr lang="en-US" altLang="ko-KR" dirty="0"/>
              <a:t>E.g., 10000 RPM : A single rotation takes about 6 </a:t>
            </a:r>
            <a:r>
              <a:rPr lang="en-US" altLang="ko-KR" dirty="0" err="1"/>
              <a:t>ms</a:t>
            </a:r>
            <a:endParaRPr lang="en-US" altLang="ko-KR" dirty="0"/>
          </a:p>
          <a:p>
            <a:r>
              <a:rPr lang="en-US" altLang="ko-KR" b="1" dirty="0"/>
              <a:t>Track</a:t>
            </a:r>
          </a:p>
          <a:p>
            <a:pPr lvl="1"/>
            <a:r>
              <a:rPr lang="en-US" altLang="ko-KR" dirty="0"/>
              <a:t>Concentric circles of sectors</a:t>
            </a:r>
          </a:p>
          <a:p>
            <a:pPr lvl="1"/>
            <a:r>
              <a:rPr lang="en-US" altLang="ko-KR" dirty="0"/>
              <a:t>Data is encoded on each surface in a track</a:t>
            </a:r>
          </a:p>
          <a:p>
            <a:pPr lvl="1"/>
            <a:r>
              <a:rPr lang="en-US" altLang="ko-KR" dirty="0"/>
              <a:t>A single surface contains many thousands and thousands of tracks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163D-F95D-B648-A6D0-866F643FBD4A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D77744F-C57C-9141-83AA-254999D17207}"/>
              </a:ext>
            </a:extLst>
          </p:cNvPr>
          <p:cNvGrpSpPr/>
          <p:nvPr/>
        </p:nvGrpSpPr>
        <p:grpSpPr>
          <a:xfrm>
            <a:off x="7422396" y="283869"/>
            <a:ext cx="4176464" cy="2546705"/>
            <a:chOff x="7944590" y="2214766"/>
            <a:chExt cx="4176464" cy="2546705"/>
          </a:xfrm>
        </p:grpSpPr>
        <p:grpSp>
          <p:nvGrpSpPr>
            <p:cNvPr id="9" name="Group 8"/>
            <p:cNvGrpSpPr/>
            <p:nvPr/>
          </p:nvGrpSpPr>
          <p:grpSpPr>
            <a:xfrm>
              <a:off x="7944590" y="2214766"/>
              <a:ext cx="4176464" cy="2546705"/>
              <a:chOff x="8015536" y="399556"/>
              <a:chExt cx="4176464" cy="2546705"/>
            </a:xfrm>
          </p:grpSpPr>
          <p:graphicFrame>
            <p:nvGraphicFramePr>
              <p:cNvPr id="19" name="차트 18"/>
              <p:cNvGraphicFramePr>
                <a:graphicFrameLocks/>
              </p:cNvGraphicFramePr>
              <p:nvPr/>
            </p:nvGraphicFramePr>
            <p:xfrm>
              <a:off x="8530799" y="399556"/>
              <a:ext cx="3063396" cy="254670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0" name="타원 19"/>
              <p:cNvSpPr/>
              <p:nvPr/>
            </p:nvSpPr>
            <p:spPr>
              <a:xfrm>
                <a:off x="9128423" y="669106"/>
                <a:ext cx="1944000" cy="1944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6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9560561" y="1113615"/>
                <a:ext cx="1080000" cy="1080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6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10047277" y="1618072"/>
                <a:ext cx="119192" cy="11801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6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674479" y="1348021"/>
                <a:ext cx="891374" cy="30777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spindle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015536" y="2617517"/>
                <a:ext cx="41764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A Disk with Just A Single Track (12 sectors)</a:t>
                </a:r>
              </a:p>
            </p:txBody>
          </p:sp>
        </p:grpSp>
        <mc:AlternateContent xmlns:mc="http://schemas.openxmlformats.org/markup-compatibility/2006">
          <mc:Choice xmlns:p14="http://schemas.microsoft.com/office/powerpoint/2010/main" xmlns="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AE19934-12DD-4193-B672-22F82D98825D}"/>
                    </a:ext>
                  </a:extLst>
                </p14:cNvPr>
                <p14:cNvContentPartPr/>
                <p14:nvPr/>
              </p14:nvContentPartPr>
              <p14:xfrm>
                <a:off x="9054000" y="2532600"/>
                <a:ext cx="1888920" cy="1847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xmlns="" id="{6AE19934-12DD-4193-B672-22F82D98825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044640" y="2523240"/>
                  <a:ext cx="1907640" cy="1866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 descr="Hard Disk">
            <a:extLst>
              <a:ext uri="{FF2B5EF4-FFF2-40B4-BE49-F238E27FC236}">
                <a16:creationId xmlns:a16="http://schemas.microsoft.com/office/drawing/2014/main" xmlns="" id="{6A3B77EE-A486-4844-9BD2-5E6F07A91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8545" y="3057476"/>
            <a:ext cx="4769076" cy="317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13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 Simple Disk Drive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Disk head (one head per surface of the drive)</a:t>
            </a:r>
          </a:p>
          <a:p>
            <a:pPr lvl="1"/>
            <a:r>
              <a:rPr lang="en-US" altLang="ko-KR" dirty="0"/>
              <a:t>The process of reading and writing is accomplished by the disk head</a:t>
            </a:r>
          </a:p>
          <a:p>
            <a:pPr lvl="1"/>
            <a:r>
              <a:rPr lang="en-US" altLang="ko-KR" dirty="0"/>
              <a:t>Attached to a single disk arm, which moves across the surface</a:t>
            </a:r>
            <a:endParaRPr lang="ko-KR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A3AE-BF66-9A46-8A6C-15928FB907A6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51785" y="3337248"/>
            <a:ext cx="3178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A Single Track Plus A Head</a:t>
            </a:r>
          </a:p>
        </p:txBody>
      </p:sp>
      <p:graphicFrame>
        <p:nvGraphicFramePr>
          <p:cNvPr id="18" name="차트 17"/>
          <p:cNvGraphicFramePr>
            <a:graphicFrameLocks/>
          </p:cNvGraphicFramePr>
          <p:nvPr/>
        </p:nvGraphicFramePr>
        <p:xfrm>
          <a:off x="4307007" y="954304"/>
          <a:ext cx="3063396" cy="254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타원 18"/>
          <p:cNvSpPr/>
          <p:nvPr/>
        </p:nvSpPr>
        <p:spPr>
          <a:xfrm>
            <a:off x="4904631" y="1223854"/>
            <a:ext cx="1944000" cy="1944000"/>
          </a:xfrm>
          <a:prstGeom prst="ellipse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5336769" y="1668363"/>
            <a:ext cx="1080000" cy="1080000"/>
          </a:xfrm>
          <a:prstGeom prst="ellipse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5786805" y="2173890"/>
            <a:ext cx="144000" cy="14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42595" y="1916833"/>
            <a:ext cx="89137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spindle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43873" y="820237"/>
            <a:ext cx="180553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Rotates this way</a:t>
            </a:r>
          </a:p>
        </p:txBody>
      </p:sp>
      <p:sp>
        <p:nvSpPr>
          <p:cNvPr id="24" name="TextBox 23"/>
          <p:cNvSpPr txBox="1"/>
          <p:nvPr/>
        </p:nvSpPr>
        <p:spPr>
          <a:xfrm rot="635487">
            <a:off x="4353595" y="1766577"/>
            <a:ext cx="60882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head</a:t>
            </a:r>
          </a:p>
        </p:txBody>
      </p:sp>
      <p:sp>
        <p:nvSpPr>
          <p:cNvPr id="25" name="타원 24"/>
          <p:cNvSpPr/>
          <p:nvPr/>
        </p:nvSpPr>
        <p:spPr>
          <a:xfrm>
            <a:off x="4977780" y="1900829"/>
            <a:ext cx="288000" cy="288000"/>
          </a:xfrm>
          <a:prstGeom prst="ellipse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 w="9525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 rot="2062398">
            <a:off x="4594786" y="2030051"/>
            <a:ext cx="238629" cy="124150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8328051">
            <a:off x="4370980" y="2472788"/>
            <a:ext cx="68995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맑은 고딕" pitchFamily="50" charset="-127"/>
                <a:ea typeface="맑은 고딕" pitchFamily="50" charset="-127"/>
              </a:rPr>
              <a:t>arm</a:t>
            </a:r>
          </a:p>
        </p:txBody>
      </p:sp>
      <p:cxnSp>
        <p:nvCxnSpPr>
          <p:cNvPr id="28" name="Straight Arrow Connector 20"/>
          <p:cNvCxnSpPr/>
          <p:nvPr/>
        </p:nvCxnSpPr>
        <p:spPr>
          <a:xfrm flipH="1">
            <a:off x="5262650" y="1131980"/>
            <a:ext cx="112138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/>
          <p:cNvSpPr/>
          <p:nvPr/>
        </p:nvSpPr>
        <p:spPr>
          <a:xfrm>
            <a:off x="4276750" y="2942523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3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 of a Disk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6492" y="1052736"/>
            <a:ext cx="6768752" cy="511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ABE7-89C9-AB4F-A009-B18BE492E52B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644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차트 13"/>
          <p:cNvGraphicFramePr>
            <a:graphicFrameLocks/>
          </p:cNvGraphicFramePr>
          <p:nvPr/>
        </p:nvGraphicFramePr>
        <p:xfrm>
          <a:off x="4472764" y="1259111"/>
          <a:ext cx="3063396" cy="254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Single-track Latency: The Rotational Delay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Rotational delay: Time for the desired sector to rotate</a:t>
                </a:r>
              </a:p>
              <a:p>
                <a:pPr lvl="1"/>
                <a:r>
                  <a:rPr lang="en-US" altLang="ko-KR" dirty="0"/>
                  <a:t>E.g., full rotational delay is R and we start at sector 6</a:t>
                </a:r>
              </a:p>
              <a:p>
                <a:pPr lvl="2"/>
                <a:r>
                  <a:rPr lang="en-US" altLang="ko-KR" dirty="0"/>
                  <a:t>Read sector 0: Rotational delay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altLang="ko-KR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dirty="0"/>
                  <a:t> (average case)</a:t>
                </a:r>
              </a:p>
              <a:p>
                <a:pPr lvl="2"/>
                <a:r>
                  <a:rPr lang="en-US" altLang="ko-KR" dirty="0"/>
                  <a:t>Read sector 5: Rotational delay = R (worst case)</a:t>
                </a:r>
              </a:p>
              <a:p>
                <a:pPr lvl="1"/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9780-AED5-0F44-8FB2-F19B650E1E4D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타원 6"/>
          <p:cNvSpPr/>
          <p:nvPr/>
        </p:nvSpPr>
        <p:spPr>
          <a:xfrm>
            <a:off x="5070388" y="1528661"/>
            <a:ext cx="1944000" cy="1944000"/>
          </a:xfrm>
          <a:prstGeom prst="ellipse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5502526" y="1973170"/>
            <a:ext cx="1080000" cy="1080000"/>
          </a:xfrm>
          <a:prstGeom prst="ellipse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5952562" y="2529369"/>
            <a:ext cx="144000" cy="14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8352" y="2272312"/>
            <a:ext cx="89137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spindle</a:t>
            </a:r>
          </a:p>
        </p:txBody>
      </p:sp>
      <p:sp>
        <p:nvSpPr>
          <p:cNvPr id="13" name="TextBox 12"/>
          <p:cNvSpPr txBox="1"/>
          <p:nvPr/>
        </p:nvSpPr>
        <p:spPr>
          <a:xfrm rot="635487">
            <a:off x="4519352" y="2071384"/>
            <a:ext cx="60882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head</a:t>
            </a:r>
          </a:p>
        </p:txBody>
      </p:sp>
      <p:sp>
        <p:nvSpPr>
          <p:cNvPr id="16" name="타원 15"/>
          <p:cNvSpPr/>
          <p:nvPr/>
        </p:nvSpPr>
        <p:spPr>
          <a:xfrm>
            <a:off x="5143537" y="2205636"/>
            <a:ext cx="288000" cy="288000"/>
          </a:xfrm>
          <a:prstGeom prst="ellipse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 w="9525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 rot="2062398">
            <a:off x="4760543" y="2334858"/>
            <a:ext cx="238629" cy="124150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8328051">
            <a:off x="4536737" y="2777595"/>
            <a:ext cx="68995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맑은 고딕" pitchFamily="50" charset="-127"/>
                <a:ea typeface="맑은 고딕" pitchFamily="50" charset="-127"/>
              </a:rPr>
              <a:t>arm</a:t>
            </a:r>
          </a:p>
        </p:txBody>
      </p:sp>
      <p:sp>
        <p:nvSpPr>
          <p:cNvPr id="26" name="타원 25"/>
          <p:cNvSpPr/>
          <p:nvPr/>
        </p:nvSpPr>
        <p:spPr>
          <a:xfrm>
            <a:off x="4442507" y="3247330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43873" y="1029025"/>
            <a:ext cx="180553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Rotates this way</a:t>
            </a:r>
          </a:p>
        </p:txBody>
      </p:sp>
      <p:cxnSp>
        <p:nvCxnSpPr>
          <p:cNvPr id="22" name="Straight Arrow Connector 20"/>
          <p:cNvCxnSpPr/>
          <p:nvPr/>
        </p:nvCxnSpPr>
        <p:spPr>
          <a:xfrm flipH="1">
            <a:off x="5262650" y="1340768"/>
            <a:ext cx="112138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57776" y="3645025"/>
            <a:ext cx="3178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A Single Track Plus A Head</a:t>
            </a:r>
          </a:p>
        </p:txBody>
      </p:sp>
    </p:spTree>
    <p:extLst>
      <p:ext uri="{BB962C8B-B14F-4D97-AF65-F5344CB8AC3E}">
        <p14:creationId xmlns:p14="http://schemas.microsoft.com/office/powerpoint/2010/main" xmlns="" val="1390367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/>
          <p:nvPr/>
        </p:nvGrpSpPr>
        <p:grpSpPr>
          <a:xfrm>
            <a:off x="6636104" y="1057284"/>
            <a:ext cx="3168000" cy="3168000"/>
            <a:chOff x="2981326" y="964419"/>
            <a:chExt cx="3168000" cy="3168000"/>
          </a:xfrm>
        </p:grpSpPr>
        <p:graphicFrame>
          <p:nvGraphicFramePr>
            <p:cNvPr id="43" name="차트 42"/>
            <p:cNvGraphicFramePr>
              <a:graphicFrameLocks/>
            </p:cNvGraphicFramePr>
            <p:nvPr/>
          </p:nvGraphicFramePr>
          <p:xfrm>
            <a:off x="2981326" y="964419"/>
            <a:ext cx="3168000" cy="31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4" name="그룹 43"/>
            <p:cNvGrpSpPr/>
            <p:nvPr/>
          </p:nvGrpSpPr>
          <p:grpSpPr>
            <a:xfrm>
              <a:off x="3268201" y="1271140"/>
              <a:ext cx="2628000" cy="2556000"/>
              <a:chOff x="6041622" y="1365102"/>
              <a:chExt cx="2628000" cy="2556000"/>
            </a:xfrm>
          </p:grpSpPr>
          <p:graphicFrame>
            <p:nvGraphicFramePr>
              <p:cNvPr id="45" name="차트 44"/>
              <p:cNvGraphicFramePr>
                <a:graphicFrameLocks/>
              </p:cNvGraphicFramePr>
              <p:nvPr/>
            </p:nvGraphicFramePr>
            <p:xfrm>
              <a:off x="6149769" y="1438063"/>
              <a:ext cx="2412000" cy="2412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46" name="차트 45"/>
              <p:cNvGraphicFramePr>
                <a:graphicFrameLocks/>
              </p:cNvGraphicFramePr>
              <p:nvPr/>
            </p:nvGraphicFramePr>
            <p:xfrm>
              <a:off x="6552112" y="1804113"/>
              <a:ext cx="1620000" cy="162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7" name="타원 46"/>
              <p:cNvSpPr/>
              <p:nvPr/>
            </p:nvSpPr>
            <p:spPr>
              <a:xfrm>
                <a:off x="6887769" y="2176063"/>
                <a:ext cx="936000" cy="936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48" name="타원 47"/>
              <p:cNvSpPr/>
              <p:nvPr/>
            </p:nvSpPr>
            <p:spPr>
              <a:xfrm>
                <a:off x="6580687" y="1851503"/>
                <a:ext cx="1548000" cy="1548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6284484" y="1591752"/>
                <a:ext cx="2160000" cy="2088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50" name="타원 49"/>
              <p:cNvSpPr/>
              <p:nvPr/>
            </p:nvSpPr>
            <p:spPr>
              <a:xfrm>
                <a:off x="6041622" y="1365102"/>
                <a:ext cx="2628000" cy="2556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</p:grpSp>
      </p:grpSp>
      <p:sp>
        <p:nvSpPr>
          <p:cNvPr id="57" name="모서리가 둥근 직사각형 56"/>
          <p:cNvSpPr/>
          <p:nvPr/>
        </p:nvSpPr>
        <p:spPr>
          <a:xfrm rot="918904">
            <a:off x="6775241" y="2673604"/>
            <a:ext cx="237815" cy="1217307"/>
          </a:xfrm>
          <a:prstGeom prst="roundRect">
            <a:avLst/>
          </a:prstGeom>
          <a:solidFill>
            <a:schemeClr val="bg1">
              <a:lumMod val="95000"/>
              <a:alpha val="58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604008" y="1047412"/>
            <a:ext cx="3168000" cy="3168000"/>
            <a:chOff x="2981326" y="964419"/>
            <a:chExt cx="3168000" cy="3168000"/>
          </a:xfrm>
        </p:grpSpPr>
        <p:graphicFrame>
          <p:nvGraphicFramePr>
            <p:cNvPr id="24" name="차트 23"/>
            <p:cNvGraphicFramePr>
              <a:graphicFrameLocks/>
            </p:cNvGraphicFramePr>
            <p:nvPr/>
          </p:nvGraphicFramePr>
          <p:xfrm>
            <a:off x="2981326" y="964419"/>
            <a:ext cx="3168000" cy="31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6" name="그룹 5"/>
            <p:cNvGrpSpPr/>
            <p:nvPr/>
          </p:nvGrpSpPr>
          <p:grpSpPr>
            <a:xfrm>
              <a:off x="3268201" y="1271140"/>
              <a:ext cx="2628000" cy="2556000"/>
              <a:chOff x="6041622" y="1365102"/>
              <a:chExt cx="2628000" cy="2556000"/>
            </a:xfrm>
          </p:grpSpPr>
          <p:graphicFrame>
            <p:nvGraphicFramePr>
              <p:cNvPr id="22" name="차트 21"/>
              <p:cNvGraphicFramePr>
                <a:graphicFrameLocks/>
              </p:cNvGraphicFramePr>
              <p:nvPr/>
            </p:nvGraphicFramePr>
            <p:xfrm>
              <a:off x="6149769" y="1438063"/>
              <a:ext cx="2412000" cy="2412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29" name="차트 28"/>
              <p:cNvGraphicFramePr>
                <a:graphicFrameLocks/>
              </p:cNvGraphicFramePr>
              <p:nvPr/>
            </p:nvGraphicFramePr>
            <p:xfrm>
              <a:off x="6552112" y="1804113"/>
              <a:ext cx="1620000" cy="162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31" name="타원 30"/>
              <p:cNvSpPr/>
              <p:nvPr/>
            </p:nvSpPr>
            <p:spPr>
              <a:xfrm>
                <a:off x="6887769" y="2176063"/>
                <a:ext cx="936000" cy="936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32" name="타원 31"/>
              <p:cNvSpPr/>
              <p:nvPr/>
            </p:nvSpPr>
            <p:spPr>
              <a:xfrm>
                <a:off x="6580687" y="1851503"/>
                <a:ext cx="1548000" cy="1548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33" name="타원 32"/>
              <p:cNvSpPr/>
              <p:nvPr/>
            </p:nvSpPr>
            <p:spPr>
              <a:xfrm>
                <a:off x="6284484" y="1591752"/>
                <a:ext cx="2160000" cy="2088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6041622" y="1365102"/>
                <a:ext cx="2628000" cy="2556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</p:grpSp>
      </p:grpSp>
      <p:sp>
        <p:nvSpPr>
          <p:cNvPr id="19" name="모서리가 둥근 직사각형 18"/>
          <p:cNvSpPr/>
          <p:nvPr/>
        </p:nvSpPr>
        <p:spPr>
          <a:xfrm rot="2062398">
            <a:off x="2976730" y="2454848"/>
            <a:ext cx="238629" cy="1523091"/>
          </a:xfrm>
          <a:prstGeom prst="roundRect">
            <a:avLst/>
          </a:prstGeom>
          <a:solidFill>
            <a:schemeClr val="bg1">
              <a:lumMod val="95000"/>
              <a:alpha val="58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Multiple Tracks: Seek Time</a:t>
            </a:r>
            <a:endParaRPr lang="ko-KR" altLang="en-US" dirty="0"/>
          </a:p>
        </p:txBody>
      </p:sp>
      <p:sp>
        <p:nvSpPr>
          <p:cNvPr id="64" name="내용 개체 틀 63"/>
          <p:cNvSpPr>
            <a:spLocks noGrp="1"/>
          </p:cNvSpPr>
          <p:nvPr>
            <p:ph idx="1"/>
          </p:nvPr>
        </p:nvSpPr>
        <p:spPr>
          <a:xfrm>
            <a:off x="457200" y="4080737"/>
            <a:ext cx="11274552" cy="2048602"/>
          </a:xfrm>
        </p:spPr>
        <p:txBody>
          <a:bodyPr>
            <a:normAutofit/>
          </a:bodyPr>
          <a:lstStyle/>
          <a:p>
            <a:r>
              <a:rPr lang="en-US" altLang="ko-KR" dirty="0"/>
              <a:t>E.g., move to sector 11</a:t>
            </a:r>
          </a:p>
          <a:p>
            <a:pPr lvl="1"/>
            <a:r>
              <a:rPr lang="en-US" altLang="ko-KR" dirty="0"/>
              <a:t>Seek: move the disk arm to the correct track</a:t>
            </a:r>
          </a:p>
          <a:p>
            <a:pPr lvl="2"/>
            <a:r>
              <a:rPr lang="en-US" altLang="ko-KR" dirty="0"/>
              <a:t>One of the costliest disk operations</a:t>
            </a:r>
          </a:p>
          <a:p>
            <a:pPr lvl="1"/>
            <a:r>
              <a:rPr lang="en-US" altLang="ko-KR" dirty="0"/>
              <a:t>Seek time: time to move head to the track contain the desired sector</a:t>
            </a:r>
          </a:p>
          <a:p>
            <a:pPr lvl="1"/>
            <a:endParaRPr lang="en-US" altLang="ko-K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CF45-F0CB-164E-ADFA-8F69A782C05E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타원 8"/>
          <p:cNvSpPr/>
          <p:nvPr/>
        </p:nvSpPr>
        <p:spPr>
          <a:xfrm>
            <a:off x="4144724" y="2712079"/>
            <a:ext cx="144000" cy="14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0514" y="2455022"/>
            <a:ext cx="89137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spindle</a:t>
            </a:r>
          </a:p>
        </p:txBody>
      </p:sp>
      <p:sp>
        <p:nvSpPr>
          <p:cNvPr id="16" name="타원 15"/>
          <p:cNvSpPr/>
          <p:nvPr/>
        </p:nvSpPr>
        <p:spPr>
          <a:xfrm>
            <a:off x="3448737" y="2359737"/>
            <a:ext cx="288000" cy="288000"/>
          </a:xfrm>
          <a:prstGeom prst="ellipse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 w="9525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2601956" y="3586774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 rot="2062398">
            <a:off x="7076919" y="2313928"/>
            <a:ext cx="238629" cy="1688309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8169699" y="2721951"/>
            <a:ext cx="144000" cy="14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25489" y="2464894"/>
            <a:ext cx="89137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spindle</a:t>
            </a:r>
          </a:p>
        </p:txBody>
      </p:sp>
      <p:sp>
        <p:nvSpPr>
          <p:cNvPr id="56" name="타원 55"/>
          <p:cNvSpPr/>
          <p:nvPr/>
        </p:nvSpPr>
        <p:spPr>
          <a:xfrm>
            <a:off x="6914643" y="2440294"/>
            <a:ext cx="288000" cy="288000"/>
          </a:xfrm>
          <a:prstGeom prst="ellipse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 w="9525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6626931" y="3596646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cxnSp>
        <p:nvCxnSpPr>
          <p:cNvPr id="58" name="Straight Arrow Connector 20"/>
          <p:cNvCxnSpPr/>
          <p:nvPr/>
        </p:nvCxnSpPr>
        <p:spPr>
          <a:xfrm flipH="1" flipV="1">
            <a:off x="7116476" y="2440294"/>
            <a:ext cx="455732" cy="63444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521413">
            <a:off x="7104049" y="2237389"/>
            <a:ext cx="524615" cy="18466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seek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82356" y="968801"/>
            <a:ext cx="180553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Rotates this way</a:t>
            </a:r>
          </a:p>
        </p:txBody>
      </p:sp>
      <p:cxnSp>
        <p:nvCxnSpPr>
          <p:cNvPr id="59" name="Straight Arrow Connector 20"/>
          <p:cNvCxnSpPr/>
          <p:nvPr/>
        </p:nvCxnSpPr>
        <p:spPr>
          <a:xfrm flipH="1">
            <a:off x="3601133" y="1280544"/>
            <a:ext cx="112138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320137" y="961565"/>
            <a:ext cx="180553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Rotates this way</a:t>
            </a:r>
          </a:p>
        </p:txBody>
      </p:sp>
      <p:cxnSp>
        <p:nvCxnSpPr>
          <p:cNvPr id="62" name="Straight Arrow Connector 20"/>
          <p:cNvCxnSpPr/>
          <p:nvPr/>
        </p:nvCxnSpPr>
        <p:spPr>
          <a:xfrm flipH="1">
            <a:off x="7638914" y="1273308"/>
            <a:ext cx="112138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원호 6"/>
          <p:cNvSpPr/>
          <p:nvPr/>
        </p:nvSpPr>
        <p:spPr>
          <a:xfrm rot="14624239">
            <a:off x="6903290" y="1208905"/>
            <a:ext cx="1836248" cy="2151423"/>
          </a:xfrm>
          <a:prstGeom prst="arc">
            <a:avLst>
              <a:gd name="adj1" fmla="val 17215085"/>
              <a:gd name="adj2" fmla="val 0"/>
            </a:avLst>
          </a:prstGeom>
          <a:ln w="317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TextBox 62"/>
          <p:cNvSpPr txBox="1"/>
          <p:nvPr/>
        </p:nvSpPr>
        <p:spPr>
          <a:xfrm rot="18533734">
            <a:off x="5958751" y="1641373"/>
            <a:ext cx="1805533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Remaining rotation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129849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Phases of Seek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Acceleration </a:t>
            </a:r>
            <a:r>
              <a:rPr lang="en-US" altLang="ko-KR" dirty="0">
                <a:sym typeface="Wingdings" pitchFamily="2" charset="2"/>
              </a:rPr>
              <a:t> Coasting  Deceleration  Settling</a:t>
            </a:r>
          </a:p>
          <a:p>
            <a:pPr lvl="1"/>
            <a:endParaRPr lang="en-US" altLang="ko-KR" b="1" dirty="0">
              <a:sym typeface="Wingdings" pitchFamily="2" charset="2"/>
            </a:endParaRPr>
          </a:p>
          <a:p>
            <a:pPr lvl="1"/>
            <a:r>
              <a:rPr lang="en-US" altLang="ko-KR" b="1" dirty="0">
                <a:sym typeface="Wingdings" pitchFamily="2" charset="2"/>
              </a:rPr>
              <a:t>Acceleration</a:t>
            </a:r>
            <a:r>
              <a:rPr lang="en-US" altLang="ko-KR" dirty="0">
                <a:sym typeface="Wingdings" pitchFamily="2" charset="2"/>
              </a:rPr>
              <a:t>: The disk arm gets moving</a:t>
            </a:r>
          </a:p>
          <a:p>
            <a:pPr lvl="1"/>
            <a:endParaRPr lang="en-US" altLang="ko-KR" dirty="0">
              <a:sym typeface="Wingdings" pitchFamily="2" charset="2"/>
            </a:endParaRPr>
          </a:p>
          <a:p>
            <a:pPr lvl="1"/>
            <a:r>
              <a:rPr lang="en-US" altLang="ko-KR" b="1" dirty="0">
                <a:sym typeface="Wingdings" pitchFamily="2" charset="2"/>
              </a:rPr>
              <a:t>Coasting</a:t>
            </a:r>
            <a:r>
              <a:rPr lang="en-US" altLang="ko-KR" dirty="0">
                <a:sym typeface="Wingdings" pitchFamily="2" charset="2"/>
              </a:rPr>
              <a:t>: The arm is moving at full speed</a:t>
            </a:r>
          </a:p>
          <a:p>
            <a:pPr lvl="1"/>
            <a:endParaRPr lang="en-US" altLang="ko-KR" dirty="0">
              <a:sym typeface="Wingdings" pitchFamily="2" charset="2"/>
            </a:endParaRPr>
          </a:p>
          <a:p>
            <a:pPr lvl="1"/>
            <a:r>
              <a:rPr lang="en-US" altLang="ko-KR" b="1" dirty="0">
                <a:sym typeface="Wingdings" pitchFamily="2" charset="2"/>
              </a:rPr>
              <a:t>Deceleration</a:t>
            </a:r>
            <a:r>
              <a:rPr lang="en-US" altLang="ko-KR" dirty="0">
                <a:sym typeface="Wingdings" pitchFamily="2" charset="2"/>
              </a:rPr>
              <a:t>: The arm slows down</a:t>
            </a:r>
          </a:p>
          <a:p>
            <a:pPr lvl="1"/>
            <a:endParaRPr lang="en-US" altLang="ko-KR" dirty="0">
              <a:sym typeface="Wingdings" pitchFamily="2" charset="2"/>
            </a:endParaRPr>
          </a:p>
          <a:p>
            <a:pPr lvl="1"/>
            <a:r>
              <a:rPr lang="en-US" altLang="ko-KR" b="1" dirty="0">
                <a:sym typeface="Wingdings" pitchFamily="2" charset="2"/>
              </a:rPr>
              <a:t>Settling</a:t>
            </a:r>
            <a:r>
              <a:rPr lang="en-US" altLang="ko-KR" dirty="0">
                <a:sym typeface="Wingdings" pitchFamily="2" charset="2"/>
              </a:rPr>
              <a:t>: The head is </a:t>
            </a:r>
            <a:r>
              <a:rPr lang="en-US" altLang="ko-KR" i="1" dirty="0">
                <a:sym typeface="Wingdings" pitchFamily="2" charset="2"/>
              </a:rPr>
              <a:t>carefully positioned </a:t>
            </a:r>
            <a:r>
              <a:rPr lang="en-US" altLang="ko-KR" dirty="0">
                <a:sym typeface="Wingdings" pitchFamily="2" charset="2"/>
              </a:rPr>
              <a:t>over the correct track</a:t>
            </a:r>
          </a:p>
          <a:p>
            <a:pPr lvl="2"/>
            <a:r>
              <a:rPr lang="en-US" altLang="ko-KR" dirty="0">
                <a:sym typeface="Wingdings" pitchFamily="2" charset="2"/>
              </a:rPr>
              <a:t>The settling time is often quite significant, e.g., 0.5 to 2ms</a:t>
            </a:r>
          </a:p>
          <a:p>
            <a:pPr lvl="2"/>
            <a:endParaRPr lang="en-US" altLang="ko-KR" dirty="0">
              <a:sym typeface="Wingdings" pitchFamily="2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DBF-BFFE-F34D-918E-C9E41BC95F6F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686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Transfer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final phase of I/O</a:t>
            </a:r>
          </a:p>
          <a:p>
            <a:pPr lvl="1"/>
            <a:r>
              <a:rPr lang="en-US" altLang="ko-KR" dirty="0"/>
              <a:t>Data is either </a:t>
            </a:r>
            <a:r>
              <a:rPr lang="en-US" altLang="ko-KR" i="1" dirty="0"/>
              <a:t>read</a:t>
            </a:r>
            <a:r>
              <a:rPr lang="en-US" altLang="ko-KR" dirty="0"/>
              <a:t> </a:t>
            </a:r>
            <a:r>
              <a:rPr lang="en-US" altLang="ko-KR" i="1" dirty="0"/>
              <a:t>from</a:t>
            </a:r>
            <a:r>
              <a:rPr lang="en-US" altLang="ko-KR" dirty="0"/>
              <a:t> or </a:t>
            </a:r>
            <a:r>
              <a:rPr lang="en-US" altLang="ko-KR" i="1" dirty="0"/>
              <a:t>written</a:t>
            </a:r>
            <a:r>
              <a:rPr lang="en-US" altLang="ko-KR" dirty="0"/>
              <a:t> to the surface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Complete I/O time:</a:t>
            </a:r>
          </a:p>
          <a:p>
            <a:pPr lvl="1"/>
            <a:r>
              <a:rPr lang="en-US" altLang="ko-KR" b="1" dirty="0"/>
              <a:t>Seek</a:t>
            </a:r>
          </a:p>
          <a:p>
            <a:pPr lvl="1"/>
            <a:r>
              <a:rPr lang="en-US" altLang="ko-KR" dirty="0"/>
              <a:t>Waiting for the </a:t>
            </a:r>
            <a:r>
              <a:rPr lang="en-US" altLang="ko-KR" b="1" dirty="0"/>
              <a:t>rotational delay</a:t>
            </a:r>
          </a:p>
          <a:p>
            <a:pPr lvl="1"/>
            <a:r>
              <a:rPr lang="en-US" altLang="ko-KR" b="1" dirty="0"/>
              <a:t>Transfer</a:t>
            </a:r>
            <a:endParaRPr lang="ko-KR" alt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A1CD-42D5-E64D-9C63-8327351CEE1B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3828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Track Skew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4986338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Make sure that sequential reads can be properly serviced </a:t>
            </a:r>
            <a:r>
              <a:rPr lang="en-US" altLang="ko-KR" b="1" dirty="0"/>
              <a:t>even when crossing track boundaries</a:t>
            </a:r>
            <a:endParaRPr lang="en-US" altLang="ko-KR" dirty="0"/>
          </a:p>
          <a:p>
            <a:pPr lvl="1"/>
            <a:endParaRPr lang="en-US" altLang="ko-KR" i="1" dirty="0"/>
          </a:p>
          <a:p>
            <a:pPr lvl="1"/>
            <a:endParaRPr lang="en-US" altLang="ko-KR" i="1" dirty="0"/>
          </a:p>
          <a:p>
            <a:pPr lvl="1"/>
            <a:r>
              <a:rPr lang="en-US" altLang="ko-KR" dirty="0"/>
              <a:t>Example: </a:t>
            </a:r>
          </a:p>
          <a:p>
            <a:pPr lvl="2"/>
            <a:r>
              <a:rPr lang="en-US" altLang="ko-KR" dirty="0"/>
              <a:t>Moving from 23 to 24</a:t>
            </a:r>
          </a:p>
          <a:p>
            <a:pPr lvl="1"/>
            <a:endParaRPr lang="en-US" altLang="ko-KR" i="1" dirty="0"/>
          </a:p>
          <a:p>
            <a:pPr lvl="1"/>
            <a:endParaRPr lang="en-US" altLang="ko-KR" i="1" dirty="0"/>
          </a:p>
          <a:p>
            <a:pPr lvl="1"/>
            <a:endParaRPr lang="en-US" altLang="ko-KR" i="1" dirty="0"/>
          </a:p>
          <a:p>
            <a:pPr lvl="1"/>
            <a:endParaRPr lang="en-US" altLang="ko-KR" i="1" dirty="0"/>
          </a:p>
          <a:p>
            <a:pPr marL="457200" lvl="1" indent="0">
              <a:buNone/>
            </a:pPr>
            <a:endParaRPr lang="en-US" altLang="ko-KR" i="1" dirty="0"/>
          </a:p>
          <a:p>
            <a:r>
              <a:rPr lang="en-US" altLang="ko-KR" i="1" dirty="0"/>
              <a:t>Without track skew</a:t>
            </a:r>
            <a:r>
              <a:rPr lang="en-US" altLang="ko-KR" dirty="0"/>
              <a:t>, the head would be moved to the next track, but the desired next block would have already rotated under the head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92930" y="4869161"/>
            <a:ext cx="2799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Three Tracks: Track Skew Of 2</a:t>
            </a:r>
          </a:p>
        </p:txBody>
      </p:sp>
      <p:grpSp>
        <p:nvGrpSpPr>
          <p:cNvPr id="56" name="그룹 55"/>
          <p:cNvGrpSpPr/>
          <p:nvPr/>
        </p:nvGrpSpPr>
        <p:grpSpPr>
          <a:xfrm>
            <a:off x="4560376" y="2169753"/>
            <a:ext cx="2831768" cy="2679662"/>
            <a:chOff x="2460312" y="2964101"/>
            <a:chExt cx="2831768" cy="2679662"/>
          </a:xfrm>
        </p:grpSpPr>
        <p:grpSp>
          <p:nvGrpSpPr>
            <p:cNvPr id="9" name="그룹 8"/>
            <p:cNvGrpSpPr/>
            <p:nvPr/>
          </p:nvGrpSpPr>
          <p:grpSpPr>
            <a:xfrm>
              <a:off x="2501266" y="2964101"/>
              <a:ext cx="2734707" cy="2659785"/>
              <a:chOff x="5988269" y="1313210"/>
              <a:chExt cx="2734707" cy="2659785"/>
            </a:xfrm>
          </p:grpSpPr>
          <p:sp>
            <p:nvSpPr>
              <p:cNvPr id="12" name="타원 11"/>
              <p:cNvSpPr/>
              <p:nvPr/>
            </p:nvSpPr>
            <p:spPr>
              <a:xfrm>
                <a:off x="6887769" y="2176063"/>
                <a:ext cx="936000" cy="936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6595938" y="1866754"/>
                <a:ext cx="1517498" cy="15174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14" name="타원 13"/>
              <p:cNvSpPr/>
              <p:nvPr/>
            </p:nvSpPr>
            <p:spPr>
              <a:xfrm>
                <a:off x="6284484" y="1591752"/>
                <a:ext cx="2160000" cy="2088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5988269" y="1313210"/>
                <a:ext cx="2734707" cy="265978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683628" y="2985299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9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83628" y="3266059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19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91720" y="3554091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29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99812" y="4773696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35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99812" y="5062548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13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07904" y="536676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02048" y="4173433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32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27824" y="4173356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22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32040" y="4169795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0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60312" y="4168902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6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86088" y="4168825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16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82212" y="416526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26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33262" y="3140148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10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56476" y="3573016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11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87684" y="3399407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20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08084" y="372512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21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43668" y="364502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30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51600" y="3872081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31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11960" y="4440127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33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05590" y="4653136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34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94541" y="4602902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23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63408" y="4919833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12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55656" y="476339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83968" y="5188740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98771" y="4699809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24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56116" y="448484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25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11940" y="4933076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14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899632" y="4597312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15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87824" y="5168225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4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27784" y="472514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5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64208" y="3861048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27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9412" y="3623689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28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92360" y="3718948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17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36216" y="3392301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18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27784" y="3539623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7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059832" y="3152001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8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" name="타원 51"/>
            <p:cNvSpPr/>
            <p:nvPr/>
          </p:nvSpPr>
          <p:spPr>
            <a:xfrm>
              <a:off x="3838697" y="4266327"/>
              <a:ext cx="84230" cy="859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algn="ctr"/>
              <a:endParaRPr lang="ko-KR" altLang="en-US" sz="16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48418" y="4004506"/>
              <a:ext cx="891374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Spindle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082556" y="1801368"/>
            <a:ext cx="180553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Rotates this way</a:t>
            </a:r>
          </a:p>
        </p:txBody>
      </p:sp>
      <p:cxnSp>
        <p:nvCxnSpPr>
          <p:cNvPr id="58" name="Straight Arrow Connector 20"/>
          <p:cNvCxnSpPr/>
          <p:nvPr/>
        </p:nvCxnSpPr>
        <p:spPr>
          <a:xfrm flipH="1">
            <a:off x="5401333" y="2113111"/>
            <a:ext cx="112138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모서리가 둥근 직사각형 58"/>
          <p:cNvSpPr/>
          <p:nvPr/>
        </p:nvSpPr>
        <p:spPr>
          <a:xfrm rot="2062398">
            <a:off x="4737290" y="3463953"/>
            <a:ext cx="238629" cy="1523091"/>
          </a:xfrm>
          <a:prstGeom prst="roundRect">
            <a:avLst/>
          </a:prstGeom>
          <a:solidFill>
            <a:schemeClr val="bg1">
              <a:lumMod val="95000"/>
              <a:alpha val="58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5209297" y="3368842"/>
            <a:ext cx="288000" cy="288000"/>
          </a:xfrm>
          <a:prstGeom prst="ellipse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 w="9525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4362516" y="4595879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62" name="원호 61"/>
          <p:cNvSpPr/>
          <p:nvPr/>
        </p:nvSpPr>
        <p:spPr>
          <a:xfrm rot="7585199">
            <a:off x="5395530" y="3037167"/>
            <a:ext cx="972108" cy="1126793"/>
          </a:xfrm>
          <a:prstGeom prst="arc">
            <a:avLst/>
          </a:prstGeom>
          <a:ln w="142875">
            <a:solidFill>
              <a:schemeClr val="bg1">
                <a:lumMod val="75000"/>
                <a:alpha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원호 64"/>
          <p:cNvSpPr/>
          <p:nvPr/>
        </p:nvSpPr>
        <p:spPr>
          <a:xfrm rot="4744430">
            <a:off x="5537157" y="2908426"/>
            <a:ext cx="1400520" cy="1327692"/>
          </a:xfrm>
          <a:prstGeom prst="arc">
            <a:avLst/>
          </a:prstGeom>
          <a:ln w="152400">
            <a:solidFill>
              <a:schemeClr val="bg1">
                <a:lumMod val="75000"/>
                <a:alpha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9E57-0CCC-0C4E-9916-BC7064DF9867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8763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Cache (Track Buffer)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Disk cache holds data read from or written to the disk</a:t>
            </a:r>
          </a:p>
          <a:p>
            <a:pPr lvl="1"/>
            <a:r>
              <a:rPr lang="en-US" altLang="ko-KR" dirty="0"/>
              <a:t>Allow the drive to quickly respond to requests</a:t>
            </a:r>
          </a:p>
          <a:p>
            <a:pPr lvl="1"/>
            <a:r>
              <a:rPr lang="en-US" altLang="ko-KR" dirty="0"/>
              <a:t>Small amount of memory (usually around 8 or 16 MB)</a:t>
            </a:r>
          </a:p>
          <a:p>
            <a:r>
              <a:rPr lang="en-US" altLang="ko-KR" dirty="0"/>
              <a:t>Write back (Immediate reporting)</a:t>
            </a:r>
          </a:p>
          <a:p>
            <a:pPr lvl="1"/>
            <a:r>
              <a:rPr lang="en-US" altLang="ko-KR" dirty="0"/>
              <a:t>Acknowledge a write has completed when it has put the data in its memory</a:t>
            </a:r>
          </a:p>
          <a:p>
            <a:pPr lvl="1"/>
            <a:r>
              <a:rPr lang="en-US" altLang="ko-KR" dirty="0"/>
              <a:t>Faster but dangerous</a:t>
            </a:r>
          </a:p>
          <a:p>
            <a:r>
              <a:rPr lang="en-US" altLang="ko-KR" dirty="0"/>
              <a:t>Write through</a:t>
            </a:r>
          </a:p>
          <a:p>
            <a:pPr lvl="1"/>
            <a:r>
              <a:rPr lang="en-US" altLang="ko-KR" dirty="0"/>
              <a:t>Acknowledge a write has completed only after the write has been written to disk</a:t>
            </a:r>
          </a:p>
          <a:p>
            <a:pPr lvl="1"/>
            <a:r>
              <a:rPr lang="en-US" altLang="ko-KR" dirty="0"/>
              <a:t>Slower but safer</a:t>
            </a:r>
            <a:endParaRPr lang="ko-KR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2BF-3C03-4244-9E90-6444405BC18D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5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I/O Time: Fun With Math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I/O time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𝐼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/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ko-KR" dirty="0"/>
                  <a:t>):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The rate of I/O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𝐼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/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ko-KR" dirty="0"/>
                  <a:t>):</a:t>
                </a:r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935760" y="1018566"/>
                <a:ext cx="3712876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ko-KR" i="1">
                              <a:latin typeface="Cambria Math"/>
                            </a:rPr>
                            <m:t>𝐼</m:t>
                          </m:r>
                          <m:r>
                            <a:rPr lang="en-US" altLang="ko-KR" i="1">
                              <a:latin typeface="Cambria Math"/>
                            </a:rPr>
                            <m:t>/</m:t>
                          </m:r>
                          <m:r>
                            <a:rPr lang="en-US" altLang="ko-KR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en-US" altLang="ko-K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ko-KR" i="1">
                              <a:latin typeface="Cambria Math"/>
                            </a:rPr>
                            <m:t>𝑠𝑒𝑒𝑘</m:t>
                          </m:r>
                        </m:sub>
                      </m:sSub>
                      <m:r>
                        <a:rPr lang="en-US" altLang="ko-K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ko-KR" i="1">
                              <a:latin typeface="Cambria Math"/>
                            </a:rPr>
                            <m:t>𝑟𝑜𝑡𝑎𝑡𝑖𝑜𝑛</m:t>
                          </m:r>
                        </m:sub>
                      </m:sSub>
                      <m:r>
                        <a:rPr lang="en-US" altLang="ko-K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ko-KR" i="1">
                              <a:latin typeface="Cambria Math"/>
                            </a:rPr>
                            <m:t>𝑡𝑟𝑎𝑛𝑠𝑓𝑒𝑟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018566"/>
                <a:ext cx="3712876" cy="394210"/>
              </a:xfrm>
              <a:prstGeom prst="rect">
                <a:avLst/>
              </a:prstGeom>
              <a:blipFill rotWithShape="1"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727849" y="1941108"/>
                <a:ext cx="2202141" cy="701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ko-KR" i="1">
                              <a:latin typeface="Cambria Math"/>
                            </a:rPr>
                            <m:t>𝐼</m:t>
                          </m:r>
                          <m:r>
                            <a:rPr lang="en-US" altLang="ko-KR" i="1">
                              <a:latin typeface="Cambria Math"/>
                            </a:rPr>
                            <m:t>/</m:t>
                          </m:r>
                          <m:r>
                            <a:rPr lang="en-US" altLang="ko-KR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en-US" altLang="ko-K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𝑆𝑖𝑧𝑒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𝑇𝑟𝑎𝑛𝑠𝑓𝑒𝑟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altLang="ko-KR" i="1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altLang="ko-KR" i="1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941108"/>
                <a:ext cx="2202141" cy="7013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2999656" y="3140968"/>
          <a:ext cx="5904656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0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9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8936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Cheetah 15K.5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Barracuda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3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Capacity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300 GB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TB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3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RPM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15,000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7,200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3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Average Seek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 </a:t>
                      </a:r>
                      <a:r>
                        <a:rPr lang="en-US" altLang="ko-KR" sz="14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ms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lang="en-US" altLang="ko-KR" sz="14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ms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3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Transfer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125 MB/s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105 MB/s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3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Platters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3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Cache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 MB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16/32 MB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9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Connects Via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SCSI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SATA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59697" y="5589241"/>
            <a:ext cx="4993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Disk Drive Specs: SCSI Versus SATA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2D7-C778-734F-AC00-924428599A34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32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Structure of input/output (I/O) device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51784" y="4602614"/>
            <a:ext cx="355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Prototypical System Architecture</a:t>
            </a:r>
            <a:endParaRPr lang="ko-KR" altLang="en-US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847528" y="5320458"/>
            <a:ext cx="8592380" cy="844846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CPU is attached to the main memory of the system via a memory 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bus</a:t>
            </a:r>
            <a:endParaRPr lang="en-US" altLang="ko-KR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Some devices are connected to the system via a general 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I/O bus</a:t>
            </a:r>
            <a:endParaRPr lang="en-US" altLang="ko-KR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E01A-1434-8B42-B180-4680A34A235C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0" name="직사각형 3"/>
          <p:cNvSpPr/>
          <p:nvPr/>
        </p:nvSpPr>
        <p:spPr>
          <a:xfrm>
            <a:off x="4025176" y="1062354"/>
            <a:ext cx="847328" cy="3960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 anchorCtr="0"/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itchFamily="49" charset="0"/>
              </a:rPr>
              <a:t>CPU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ourier New" pitchFamily="49" charset="0"/>
            </a:endParaRPr>
          </a:p>
        </p:txBody>
      </p:sp>
      <p:sp>
        <p:nvSpPr>
          <p:cNvPr id="41" name="직사각형 6"/>
          <p:cNvSpPr/>
          <p:nvPr/>
        </p:nvSpPr>
        <p:spPr>
          <a:xfrm>
            <a:off x="6105024" y="1052736"/>
            <a:ext cx="1063352" cy="3960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itchFamily="49" charset="0"/>
              </a:rPr>
              <a:t>Memory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ourier New" pitchFamily="49" charset="0"/>
            </a:endParaRPr>
          </a:p>
        </p:txBody>
      </p:sp>
      <p:sp>
        <p:nvSpPr>
          <p:cNvPr id="42" name="원통 8"/>
          <p:cNvSpPr/>
          <p:nvPr/>
        </p:nvSpPr>
        <p:spPr>
          <a:xfrm>
            <a:off x="3270920" y="3976582"/>
            <a:ext cx="656456" cy="460530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43" name="원통 9"/>
          <p:cNvSpPr/>
          <p:nvPr/>
        </p:nvSpPr>
        <p:spPr>
          <a:xfrm>
            <a:off x="6060818" y="3976582"/>
            <a:ext cx="656456" cy="460530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44" name="원통 10"/>
          <p:cNvSpPr/>
          <p:nvPr/>
        </p:nvSpPr>
        <p:spPr>
          <a:xfrm>
            <a:off x="4665869" y="3976582"/>
            <a:ext cx="656456" cy="460530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45" name="원통 11"/>
          <p:cNvSpPr/>
          <p:nvPr/>
        </p:nvSpPr>
        <p:spPr>
          <a:xfrm>
            <a:off x="7455768" y="3976582"/>
            <a:ext cx="656456" cy="460530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cxnSp>
        <p:nvCxnSpPr>
          <p:cNvPr id="46" name="Straight Arrow Connector 20"/>
          <p:cNvCxnSpPr/>
          <p:nvPr/>
        </p:nvCxnSpPr>
        <p:spPr>
          <a:xfrm>
            <a:off x="2927648" y="1869300"/>
            <a:ext cx="5400000" cy="0"/>
          </a:xfrm>
          <a:prstGeom prst="straightConnector1">
            <a:avLst/>
          </a:prstGeom>
          <a:ln w="41275">
            <a:solidFill>
              <a:schemeClr val="tx1"/>
            </a:solidFill>
            <a:headEnd type="stealt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20"/>
          <p:cNvCxnSpPr/>
          <p:nvPr/>
        </p:nvCxnSpPr>
        <p:spPr>
          <a:xfrm>
            <a:off x="2927648" y="3472526"/>
            <a:ext cx="54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20"/>
          <p:cNvCxnSpPr/>
          <p:nvPr/>
        </p:nvCxnSpPr>
        <p:spPr>
          <a:xfrm>
            <a:off x="2927648" y="2464414"/>
            <a:ext cx="5400000" cy="0"/>
          </a:xfrm>
          <a:prstGeom prst="straightConnector1">
            <a:avLst/>
          </a:prstGeom>
          <a:ln w="28575">
            <a:solidFill>
              <a:schemeClr val="tx1"/>
            </a:solidFill>
            <a:headEnd type="stealt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20"/>
          <p:cNvCxnSpPr/>
          <p:nvPr/>
        </p:nvCxnSpPr>
        <p:spPr>
          <a:xfrm>
            <a:off x="5447928" y="1888350"/>
            <a:ext cx="0" cy="576064"/>
          </a:xfrm>
          <a:prstGeom prst="straightConnector1">
            <a:avLst/>
          </a:prstGeom>
          <a:ln w="28575">
            <a:headEnd type="none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20"/>
          <p:cNvCxnSpPr/>
          <p:nvPr/>
        </p:nvCxnSpPr>
        <p:spPr>
          <a:xfrm>
            <a:off x="5447928" y="2464414"/>
            <a:ext cx="0" cy="1008112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20"/>
          <p:cNvCxnSpPr/>
          <p:nvPr/>
        </p:nvCxnSpPr>
        <p:spPr>
          <a:xfrm>
            <a:off x="6583928" y="2464414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직사각형 7"/>
          <p:cNvSpPr/>
          <p:nvPr/>
        </p:nvSpPr>
        <p:spPr>
          <a:xfrm>
            <a:off x="6105024" y="2788450"/>
            <a:ext cx="1063352" cy="3960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tlCol="0" anchor="ctr" anchorCtr="0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itchFamily="49" charset="0"/>
              </a:rPr>
              <a:t>  Graphics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ourier New" pitchFamily="49" charset="0"/>
            </a:endParaRPr>
          </a:p>
        </p:txBody>
      </p:sp>
      <p:cxnSp>
        <p:nvCxnSpPr>
          <p:cNvPr id="53" name="Straight Arrow Connector 20"/>
          <p:cNvCxnSpPr/>
          <p:nvPr/>
        </p:nvCxnSpPr>
        <p:spPr>
          <a:xfrm>
            <a:off x="6672704" y="1456302"/>
            <a:ext cx="0" cy="396000"/>
          </a:xfrm>
          <a:prstGeom prst="straightConnector1">
            <a:avLst/>
          </a:prstGeom>
          <a:ln w="412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20"/>
          <p:cNvCxnSpPr/>
          <p:nvPr/>
        </p:nvCxnSpPr>
        <p:spPr>
          <a:xfrm>
            <a:off x="4440456" y="1456302"/>
            <a:ext cx="0" cy="396000"/>
          </a:xfrm>
          <a:prstGeom prst="straightConnector1">
            <a:avLst/>
          </a:prstGeom>
          <a:ln w="412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20"/>
          <p:cNvCxnSpPr/>
          <p:nvPr/>
        </p:nvCxnSpPr>
        <p:spPr>
          <a:xfrm>
            <a:off x="7832576" y="3472526"/>
            <a:ext cx="0" cy="50405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20"/>
          <p:cNvCxnSpPr/>
          <p:nvPr/>
        </p:nvCxnSpPr>
        <p:spPr>
          <a:xfrm>
            <a:off x="6416418" y="3472526"/>
            <a:ext cx="0" cy="50405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20"/>
          <p:cNvCxnSpPr/>
          <p:nvPr/>
        </p:nvCxnSpPr>
        <p:spPr>
          <a:xfrm>
            <a:off x="5000261" y="3472526"/>
            <a:ext cx="0" cy="50405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20"/>
          <p:cNvCxnSpPr/>
          <p:nvPr/>
        </p:nvCxnSpPr>
        <p:spPr>
          <a:xfrm>
            <a:off x="3584104" y="3472526"/>
            <a:ext cx="0" cy="50405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400256" y="1724589"/>
            <a:ext cx="146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Memory Bus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(proprietary)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423684" y="237324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General I/O Bus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(e.g., PCI)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423684" y="330934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Peripheral I/O Bus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(e.g., SCSI</a:t>
            </a:r>
            <a:r>
              <a:rPr lang="en-US" altLang="ko-KR" sz="14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SATA,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USB)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417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I/O Time Example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Random workload</a:t>
            </a:r>
            <a:r>
              <a:rPr lang="en-US" altLang="ko-KR" dirty="0"/>
              <a:t>: Issue 4KB read to random locations on the disk</a:t>
            </a:r>
          </a:p>
          <a:p>
            <a:r>
              <a:rPr lang="en-US" altLang="ko-KR" b="1" dirty="0"/>
              <a:t>Sequential workload</a:t>
            </a:r>
            <a:r>
              <a:rPr lang="en-US" altLang="ko-KR" dirty="0"/>
              <a:t>: Read 100MB consecutively from the disk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4" name="표 13"/>
              <p:cNvGraphicFramePr>
                <a:graphicFrameLocks noGrp="1"/>
              </p:cNvGraphicFramePr>
              <p:nvPr/>
            </p:nvGraphicFramePr>
            <p:xfrm>
              <a:off x="3071664" y="2060848"/>
              <a:ext cx="5655782" cy="28538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8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568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7578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6631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38936">
                    <a:tc gridSpan="2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Cheetah 15K.5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baseline="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Barracuda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6385"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𝑠𝑒𝑒𝑘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4</a:t>
                          </a:r>
                          <a:r>
                            <a:rPr lang="en-US" altLang="ko-KR" sz="1400" baseline="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/>
                          </a:r>
                          <a:r>
                            <a:rPr lang="en-US" altLang="ko-KR" sz="1400" baseline="0" dirty="0" err="1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9 </a:t>
                          </a:r>
                          <a:r>
                            <a:rPr lang="en-US" altLang="ko-KR" sz="1400" dirty="0" err="1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6385"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𝑟𝑜𝑡𝑎𝑡𝑖𝑜𝑛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2 </a:t>
                          </a:r>
                          <a:r>
                            <a:rPr lang="en-US" altLang="ko-KR" sz="1400" dirty="0" err="1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4.2 </a:t>
                          </a:r>
                          <a:r>
                            <a:rPr lang="en-US" altLang="ko-KR" sz="1400" dirty="0" err="1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6385"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Random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𝑡𝑟𝑎𝑛𝑠𝑓𝑒𝑟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30 </a:t>
                          </a:r>
                          <a:r>
                            <a:rPr lang="en-US" altLang="ko-KR" sz="1400" dirty="0" err="1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microsecs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38 </a:t>
                          </a:r>
                          <a:r>
                            <a:rPr lang="en-US" altLang="ko-KR" sz="1400" dirty="0" err="1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microsecs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96385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6</a:t>
                          </a:r>
                          <a:r>
                            <a:rPr lang="en-US" altLang="ko-KR" sz="1400" baseline="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/>
                          </a:r>
                          <a:r>
                            <a:rPr lang="en-US" altLang="ko-KR" sz="1400" baseline="0" dirty="0" err="1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13.2 </a:t>
                          </a:r>
                          <a:r>
                            <a:rPr lang="en-US" altLang="ko-KR" sz="1400" dirty="0" err="1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96385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0.66 MB/s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0.31 MB/s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96385"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Sequential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𝑡𝑟𝑎𝑛𝑠𝑓𝑒𝑟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800 </a:t>
                          </a:r>
                          <a:r>
                            <a:rPr lang="en-US" altLang="ko-KR" sz="1400" dirty="0" err="1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950 </a:t>
                          </a:r>
                          <a:r>
                            <a:rPr lang="en-US" altLang="ko-KR" sz="1400" dirty="0" err="1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96385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806 </a:t>
                          </a:r>
                          <a:r>
                            <a:rPr lang="en-US" altLang="ko-KR" sz="1400" dirty="0" err="1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963.2</a:t>
                          </a:r>
                          <a:r>
                            <a:rPr lang="en-US" altLang="ko-KR" sz="1400" baseline="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/>
                          </a:r>
                          <a:r>
                            <a:rPr lang="en-US" altLang="ko-KR" sz="1400" baseline="0" dirty="0" err="1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96385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125 MB/s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105 MB/s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표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846900633"/>
                  </p:ext>
                </p:extLst>
              </p:nvPr>
            </p:nvGraphicFramePr>
            <p:xfrm>
              <a:off x="1547664" y="2060848"/>
              <a:ext cx="5655782" cy="3230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841"/>
                    <a:gridCol w="1256841"/>
                    <a:gridCol w="1675786"/>
                    <a:gridCol w="1466314"/>
                  </a:tblGrid>
                  <a:tr h="304800">
                    <a:tc gridSpan="2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Cheetah 15K.5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baseline="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Barracuda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04800"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43" t="-102000" r="-125243" b="-75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4</a:t>
                          </a:r>
                          <a:r>
                            <a:rPr lang="en-US" altLang="ko-KR" sz="1400" baseline="0" dirty="0" err="1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9 </a:t>
                          </a:r>
                          <a:r>
                            <a:rPr lang="en-US" altLang="ko-KR" sz="1400" dirty="0" err="1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04800"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43" t="-202000" r="-125243" b="-65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2 </a:t>
                          </a:r>
                          <a:r>
                            <a:rPr lang="en-US" altLang="ko-KR" sz="1400" dirty="0" err="1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4.2 </a:t>
                          </a:r>
                          <a:r>
                            <a:rPr lang="en-US" altLang="ko-KR" sz="1400" dirty="0" err="1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21882"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Random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485" t="-284906" r="-250485" b="-5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30 </a:t>
                          </a:r>
                          <a:r>
                            <a:rPr lang="en-US" altLang="ko-KR" sz="1400" dirty="0" err="1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microsecs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38 </a:t>
                          </a:r>
                          <a:r>
                            <a:rPr lang="en-US" altLang="ko-KR" sz="1400" dirty="0" err="1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microsecs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23914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485" t="-384906" r="-250485" b="-4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6</a:t>
                          </a:r>
                          <a:r>
                            <a:rPr lang="en-US" altLang="ko-KR" sz="1400" baseline="0" dirty="0" err="1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13.2 </a:t>
                          </a:r>
                          <a:r>
                            <a:rPr lang="en-US" altLang="ko-KR" sz="1400" dirty="0" err="1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23914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485" t="-484906" r="-250485" b="-3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0.66 MB/s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0.31 MB/s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21882"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Sequential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485" t="-584906" r="-250485" b="-2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800 </a:t>
                          </a:r>
                          <a:r>
                            <a:rPr lang="en-US" altLang="ko-KR" sz="1400" dirty="0" err="1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950 </a:t>
                          </a:r>
                          <a:r>
                            <a:rPr lang="en-US" altLang="ko-KR" sz="1400" dirty="0" err="1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23914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485" t="-684906" r="-250485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806 </a:t>
                          </a:r>
                          <a:r>
                            <a:rPr lang="en-US" altLang="ko-KR" sz="1400" dirty="0" err="1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963.2</a:t>
                          </a:r>
                          <a:r>
                            <a:rPr lang="en-US" altLang="ko-KR" sz="1400" baseline="0" dirty="0" err="1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23914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485" t="-784906" r="-250485" b="-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125 MB/s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solidFill>
                                <a:schemeClr val="tx1"/>
                              </a:solidFill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105 MB/s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TextBox 14"/>
          <p:cNvSpPr txBox="1"/>
          <p:nvPr/>
        </p:nvSpPr>
        <p:spPr>
          <a:xfrm>
            <a:off x="3359697" y="4921424"/>
            <a:ext cx="4993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Disk Drive Performance: SCSI Versus SATA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143672" y="5445224"/>
            <a:ext cx="5544616" cy="864096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anose="02070309020205020404" pitchFamily="49" charset="0"/>
              </a:rPr>
              <a:t>There is a huge gap in drive performance </a:t>
            </a: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anose="02070309020205020404" pitchFamily="49" charset="0"/>
              </a:rPr>
              <a:t>between </a:t>
            </a:r>
            <a:r>
              <a:rPr lang="en-US" altLang="ko-KR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anose="02070309020205020404" pitchFamily="49" charset="0"/>
              </a:rPr>
              <a:t>random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anose="02070309020205020404" pitchFamily="49" charset="0"/>
              </a:rPr>
              <a:t> and </a:t>
            </a:r>
            <a:r>
              <a:rPr lang="en-US" altLang="ko-KR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anose="02070309020205020404" pitchFamily="49" charset="0"/>
              </a:rPr>
              <a:t>sequential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anose="02070309020205020404" pitchFamily="49" charset="0"/>
              </a:rPr>
              <a:t> workloads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76DF-9223-5446-952D-59F1A148155F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223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Disk Scheduling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Disk Scheduler</a:t>
            </a:r>
            <a:r>
              <a:rPr lang="en-US" altLang="ko-KR" dirty="0"/>
              <a:t> decides </a:t>
            </a:r>
            <a:r>
              <a:rPr lang="en-US" altLang="ko-KR" u="sng" dirty="0"/>
              <a:t>which I/O request</a:t>
            </a:r>
            <a:r>
              <a:rPr lang="en-US" altLang="ko-KR" dirty="0"/>
              <a:t> to schedule next</a:t>
            </a:r>
          </a:p>
          <a:p>
            <a:r>
              <a:rPr lang="en-US" altLang="ko-KR" b="1" dirty="0"/>
              <a:t>SSTF</a:t>
            </a:r>
            <a:r>
              <a:rPr lang="en-US" altLang="ko-KR" dirty="0"/>
              <a:t> (Shortest Seek Time First)</a:t>
            </a:r>
          </a:p>
          <a:p>
            <a:pPr lvl="1"/>
            <a:r>
              <a:rPr lang="en-US" altLang="ko-KR" dirty="0"/>
              <a:t>Order the queue of I/O request by track</a:t>
            </a:r>
          </a:p>
          <a:p>
            <a:pPr lvl="1"/>
            <a:r>
              <a:rPr lang="en-US" altLang="ko-KR" dirty="0"/>
              <a:t>Pick requests on the nearest track to complete first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832184" y="3485642"/>
            <a:ext cx="2831768" cy="2679662"/>
            <a:chOff x="2460312" y="2964101"/>
            <a:chExt cx="2831768" cy="2679662"/>
          </a:xfrm>
        </p:grpSpPr>
        <p:grpSp>
          <p:nvGrpSpPr>
            <p:cNvPr id="7" name="그룹 6"/>
            <p:cNvGrpSpPr/>
            <p:nvPr/>
          </p:nvGrpSpPr>
          <p:grpSpPr>
            <a:xfrm>
              <a:off x="2501266" y="2964101"/>
              <a:ext cx="2734707" cy="2659785"/>
              <a:chOff x="5988269" y="1313210"/>
              <a:chExt cx="2734707" cy="2659785"/>
            </a:xfrm>
          </p:grpSpPr>
          <p:sp>
            <p:nvSpPr>
              <p:cNvPr id="46" name="타원 45"/>
              <p:cNvSpPr/>
              <p:nvPr/>
            </p:nvSpPr>
            <p:spPr>
              <a:xfrm>
                <a:off x="6887769" y="2176063"/>
                <a:ext cx="936000" cy="936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47" name="타원 46"/>
              <p:cNvSpPr/>
              <p:nvPr/>
            </p:nvSpPr>
            <p:spPr>
              <a:xfrm>
                <a:off x="6595938" y="1866754"/>
                <a:ext cx="1517498" cy="15174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48" name="타원 47"/>
              <p:cNvSpPr/>
              <p:nvPr/>
            </p:nvSpPr>
            <p:spPr>
              <a:xfrm>
                <a:off x="6284484" y="1591752"/>
                <a:ext cx="2160000" cy="2088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5988269" y="1313210"/>
                <a:ext cx="2734707" cy="265978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683628" y="2985299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9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83628" y="3266059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21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91720" y="3554091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33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99812" y="4773696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27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99812" y="5062548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15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07904" y="536676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02048" y="4173433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24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27824" y="4173356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12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32040" y="4169795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0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60312" y="4168902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6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86088" y="4168825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18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82212" y="416526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30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33262" y="3140148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10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56476" y="3573016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11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87684" y="3399407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22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08084" y="372512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23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3668" y="364502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34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51600" y="3872081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35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11960" y="4440127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25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05590" y="4653136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26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94541" y="4602902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13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63408" y="4919833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14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55656" y="476339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83968" y="5188740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98771" y="4699809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28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56116" y="448484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29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11940" y="4933076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16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99632" y="4597312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17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87824" y="5168225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4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27784" y="472514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5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64208" y="3861048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31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9412" y="3623689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32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92360" y="3718948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19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6216" y="3392301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20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27784" y="3539623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7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59832" y="3152001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8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4" name="타원 43"/>
            <p:cNvSpPr/>
            <p:nvPr/>
          </p:nvSpPr>
          <p:spPr>
            <a:xfrm>
              <a:off x="3838697" y="4266327"/>
              <a:ext cx="84230" cy="859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algn="ctr"/>
              <a:endParaRPr lang="ko-KR" altLang="en-US" sz="16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48418" y="4004506"/>
              <a:ext cx="891374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Spindle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354364" y="3117257"/>
            <a:ext cx="180553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Rotates this way</a:t>
            </a:r>
          </a:p>
        </p:txBody>
      </p:sp>
      <p:cxnSp>
        <p:nvCxnSpPr>
          <p:cNvPr id="51" name="Straight Arrow Connector 20"/>
          <p:cNvCxnSpPr/>
          <p:nvPr/>
        </p:nvCxnSpPr>
        <p:spPr>
          <a:xfrm flipH="1">
            <a:off x="3673141" y="3429000"/>
            <a:ext cx="112138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모서리가 둥근 직사각형 51"/>
          <p:cNvSpPr/>
          <p:nvPr/>
        </p:nvSpPr>
        <p:spPr>
          <a:xfrm rot="2062398">
            <a:off x="3009098" y="4779842"/>
            <a:ext cx="238629" cy="1523091"/>
          </a:xfrm>
          <a:prstGeom prst="roundRect">
            <a:avLst/>
          </a:prstGeom>
          <a:solidFill>
            <a:schemeClr val="bg1">
              <a:lumMod val="95000"/>
              <a:alpha val="58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3487560" y="4669884"/>
            <a:ext cx="288000" cy="288000"/>
          </a:xfrm>
          <a:prstGeom prst="ellipse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 w="9525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2634324" y="5911768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35960" y="4269384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SSTF: Scheduling Request 21 and 2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I</a:t>
            </a:r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ssue the request to 21 </a:t>
            </a:r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</a:t>
            </a:r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issue the request to 2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4128481" y="3821951"/>
            <a:ext cx="210700" cy="18598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733723" y="5755787"/>
            <a:ext cx="210700" cy="18598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58" name="Date Placeholder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385-D68A-454F-895A-88F43C48E628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59" name="Footer Placeholder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06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SSTF is not a panacea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Problem 1</a:t>
            </a:r>
            <a:r>
              <a:rPr lang="en-US" altLang="ko-KR" dirty="0"/>
              <a:t>: The drive geometry is not available to the host OS</a:t>
            </a:r>
          </a:p>
          <a:p>
            <a:pPr lvl="1"/>
            <a:r>
              <a:rPr lang="en-US" altLang="ko-KR" dirty="0"/>
              <a:t>Solution: OS can simply implement </a:t>
            </a:r>
            <a:r>
              <a:rPr lang="en-US" altLang="ko-KR" u="sng" dirty="0"/>
              <a:t>Nearest-block-first</a:t>
            </a:r>
            <a:r>
              <a:rPr lang="en-US" altLang="ko-KR" b="1" dirty="0"/>
              <a:t> </a:t>
            </a:r>
            <a:r>
              <a:rPr lang="en-US" altLang="ko-KR" dirty="0"/>
              <a:t>(NBF)</a:t>
            </a:r>
          </a:p>
          <a:p>
            <a:endParaRPr lang="en-US" altLang="ko-KR" dirty="0"/>
          </a:p>
          <a:p>
            <a:r>
              <a:rPr lang="en-US" altLang="ko-KR" b="1" dirty="0"/>
              <a:t>Problem 2</a:t>
            </a:r>
            <a:r>
              <a:rPr lang="en-US" altLang="ko-KR" dirty="0"/>
              <a:t>: Starvation</a:t>
            </a:r>
          </a:p>
          <a:p>
            <a:pPr lvl="1"/>
            <a:r>
              <a:rPr lang="en-US" altLang="ko-KR" dirty="0"/>
              <a:t>If there were a steady stream of request to the inner track, request to other tracks would then be ignored completely</a:t>
            </a:r>
            <a:endParaRPr lang="ko-KR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7441-2955-8746-B9D3-670C6268CE88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91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Elevator (a.k.a. SCAN or C-SCAN)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Move across the disk servicing requests in order across the tracks</a:t>
            </a:r>
          </a:p>
          <a:p>
            <a:pPr lvl="1"/>
            <a:r>
              <a:rPr lang="en-US" altLang="ko-KR" b="1" dirty="0"/>
              <a:t>Sweep</a:t>
            </a:r>
            <a:r>
              <a:rPr lang="en-US" altLang="ko-KR" dirty="0"/>
              <a:t>: A single pass across the disk</a:t>
            </a:r>
          </a:p>
          <a:p>
            <a:pPr lvl="2"/>
            <a:r>
              <a:rPr lang="en-US" altLang="ko-KR" dirty="0"/>
              <a:t>If a request comes for a block on a track that has already been serviced on this sweep of the disk, it is queued until the next sweep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b="1" dirty="0"/>
              <a:t>F-SCAN</a:t>
            </a:r>
          </a:p>
          <a:p>
            <a:pPr lvl="2"/>
            <a:r>
              <a:rPr lang="en-US" altLang="ko-KR" dirty="0"/>
              <a:t>Freeze the queue to be serviced when it is doing a sweep</a:t>
            </a:r>
          </a:p>
          <a:p>
            <a:pPr lvl="2"/>
            <a:r>
              <a:rPr lang="en-US" altLang="ko-KR" dirty="0"/>
              <a:t>Avoid starvation of far-away requests by nearer by late coming requests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b="1" dirty="0"/>
              <a:t>C-SCAN </a:t>
            </a:r>
            <a:r>
              <a:rPr lang="en-US" altLang="ko-KR" dirty="0"/>
              <a:t>(Circular SCAN)</a:t>
            </a:r>
          </a:p>
          <a:p>
            <a:pPr lvl="2"/>
            <a:r>
              <a:rPr lang="en-US" altLang="ko-KR" dirty="0"/>
              <a:t>Sweep from outer-to-inner, and then inner-to-outer, etc.</a:t>
            </a:r>
            <a:endParaRPr lang="ko-KR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5822-4BA2-9847-AA24-AD18CF79A726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6287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to account for Disk rotation costs?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r>
              <a:rPr lang="en-US" altLang="ko-KR" dirty="0"/>
              <a:t>If rotation is faster than seek : request 16 </a:t>
            </a:r>
            <a:r>
              <a:rPr lang="en-US" altLang="ko-KR" dirty="0">
                <a:sym typeface="Wingdings" pitchFamily="2" charset="2"/>
              </a:rPr>
              <a:t> request 8</a:t>
            </a:r>
            <a:endParaRPr lang="en-US" altLang="ko-KR" dirty="0"/>
          </a:p>
          <a:p>
            <a:pPr lvl="1"/>
            <a:r>
              <a:rPr lang="en-US" altLang="ko-KR" dirty="0"/>
              <a:t>If seek is faster than rotation : request 8 </a:t>
            </a:r>
            <a:r>
              <a:rPr lang="en-US" altLang="ko-KR" dirty="0">
                <a:sym typeface="Wingdings" pitchFamily="2" charset="2"/>
              </a:rPr>
              <a:t> request 16</a:t>
            </a:r>
          </a:p>
          <a:p>
            <a:pPr lvl="1"/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4574315" y="1205098"/>
            <a:ext cx="2831768" cy="2679662"/>
            <a:chOff x="2460312" y="2964101"/>
            <a:chExt cx="2831768" cy="2679662"/>
          </a:xfrm>
        </p:grpSpPr>
        <p:grpSp>
          <p:nvGrpSpPr>
            <p:cNvPr id="7" name="그룹 6"/>
            <p:cNvGrpSpPr/>
            <p:nvPr/>
          </p:nvGrpSpPr>
          <p:grpSpPr>
            <a:xfrm>
              <a:off x="2501266" y="2964101"/>
              <a:ext cx="2734707" cy="2659785"/>
              <a:chOff x="5988269" y="1313210"/>
              <a:chExt cx="2734707" cy="2659785"/>
            </a:xfrm>
          </p:grpSpPr>
          <p:sp>
            <p:nvSpPr>
              <p:cNvPr id="46" name="타원 45"/>
              <p:cNvSpPr/>
              <p:nvPr/>
            </p:nvSpPr>
            <p:spPr>
              <a:xfrm>
                <a:off x="6887769" y="2176063"/>
                <a:ext cx="936000" cy="936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47" name="타원 46"/>
              <p:cNvSpPr/>
              <p:nvPr/>
            </p:nvSpPr>
            <p:spPr>
              <a:xfrm>
                <a:off x="6595938" y="1866754"/>
                <a:ext cx="1517498" cy="15174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48" name="타원 47"/>
              <p:cNvSpPr/>
              <p:nvPr/>
            </p:nvSpPr>
            <p:spPr>
              <a:xfrm>
                <a:off x="6284484" y="1591752"/>
                <a:ext cx="2160000" cy="2088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5988269" y="1313210"/>
                <a:ext cx="2734707" cy="265978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1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683628" y="2985299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9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83628" y="3266059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21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91720" y="3554091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33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99812" y="4773696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27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99812" y="5062548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15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07904" y="536676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02048" y="4173433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24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27824" y="4173356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12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32040" y="4169795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0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60312" y="4168902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6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86088" y="4168825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18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82212" y="416526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30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33262" y="3140148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10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56476" y="3573016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11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87684" y="3399407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22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08084" y="372512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23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3668" y="364502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34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51600" y="3872081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35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11960" y="4440127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25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05590" y="4653136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26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94541" y="4602902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13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63408" y="4919833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14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55656" y="476339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83968" y="5188740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98771" y="4699809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28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56116" y="448484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29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11940" y="4933076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16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99632" y="4597312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17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87824" y="5168225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4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27784" y="4725144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5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64208" y="3861048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31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9412" y="3623689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32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92360" y="3718948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19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6216" y="3392301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20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27784" y="3539623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7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59832" y="3152001"/>
              <a:ext cx="36004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8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4" name="타원 43"/>
            <p:cNvSpPr/>
            <p:nvPr/>
          </p:nvSpPr>
          <p:spPr>
            <a:xfrm>
              <a:off x="3838697" y="4266327"/>
              <a:ext cx="84230" cy="859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algn="ctr"/>
              <a:endParaRPr lang="ko-KR" altLang="en-US" sz="16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48418" y="4004506"/>
              <a:ext cx="891374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Spindle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096495" y="836713"/>
            <a:ext cx="180553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Rotates this way</a:t>
            </a:r>
          </a:p>
        </p:txBody>
      </p:sp>
      <p:cxnSp>
        <p:nvCxnSpPr>
          <p:cNvPr id="51" name="Straight Arrow Connector 20"/>
          <p:cNvCxnSpPr/>
          <p:nvPr/>
        </p:nvCxnSpPr>
        <p:spPr>
          <a:xfrm flipH="1">
            <a:off x="5415272" y="1148456"/>
            <a:ext cx="112138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모서리가 둥근 직사각형 51"/>
          <p:cNvSpPr/>
          <p:nvPr/>
        </p:nvSpPr>
        <p:spPr>
          <a:xfrm rot="2062398">
            <a:off x="4751229" y="2499298"/>
            <a:ext cx="238629" cy="1523091"/>
          </a:xfrm>
          <a:prstGeom prst="roundRect">
            <a:avLst/>
          </a:prstGeom>
          <a:solidFill>
            <a:schemeClr val="bg1">
              <a:lumMod val="95000"/>
              <a:alpha val="58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5229691" y="2389340"/>
            <a:ext cx="288000" cy="288000"/>
          </a:xfrm>
          <a:prstGeom prst="ellipse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 w="9525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4376455" y="3631224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62168" y="4005065"/>
            <a:ext cx="3834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SSTF: Sometimes Not Good Enough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5397428" y="3203374"/>
            <a:ext cx="210700" cy="18598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5248088" y="1436232"/>
            <a:ext cx="210700" cy="18598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2351584" y="5589240"/>
            <a:ext cx="7416824" cy="792088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anose="02070309020205020404" pitchFamily="49" charset="0"/>
              </a:rPr>
              <a:t>On modern drives, both seek and rotation are roughly equivalent:</a:t>
            </a: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anose="02070309020205020404" pitchFamily="49" charset="0"/>
              </a:rPr>
              <a:t>Thus, </a:t>
            </a:r>
            <a:r>
              <a:rPr lang="en-US" altLang="ko-KR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anose="02070309020205020404" pitchFamily="49" charset="0"/>
              </a:rPr>
              <a:t>SPTF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anose="02070309020205020404" pitchFamily="49" charset="0"/>
              </a:rPr>
              <a:t> (Shortest Positioning Time First) is useful</a:t>
            </a:r>
          </a:p>
        </p:txBody>
      </p: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4DE4-BC2A-AA41-A92A-1B4855D76DCA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6981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disk scheduling performed?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Older systems:</a:t>
            </a:r>
          </a:p>
          <a:p>
            <a:pPr lvl="1"/>
            <a:r>
              <a:rPr lang="en-US" dirty="0"/>
              <a:t>OS did all the scheduling</a:t>
            </a:r>
          </a:p>
          <a:p>
            <a:r>
              <a:rPr lang="en-US" dirty="0"/>
              <a:t>Newer systems:</a:t>
            </a:r>
          </a:p>
          <a:p>
            <a:pPr lvl="1"/>
            <a:r>
              <a:rPr lang="en-US" dirty="0"/>
              <a:t>Disks can handle multiple outstanding requests</a:t>
            </a:r>
          </a:p>
          <a:p>
            <a:pPr lvl="1"/>
            <a:r>
              <a:rPr lang="en-US" dirty="0"/>
              <a:t>Disks have sophisticated internal schedulers</a:t>
            </a:r>
          </a:p>
          <a:p>
            <a:pPr lvl="2"/>
            <a:r>
              <a:rPr lang="en-US" dirty="0"/>
              <a:t>Exact head position is available</a:t>
            </a:r>
          </a:p>
          <a:p>
            <a:pPr lvl="2"/>
            <a:r>
              <a:rPr lang="en-US" dirty="0"/>
              <a:t>Can implement SPTF accurately</a:t>
            </a:r>
          </a:p>
          <a:p>
            <a:pPr lvl="1"/>
            <a:r>
              <a:rPr lang="en-US" dirty="0"/>
              <a:t>OS issues a small number of disk requests (e.g., 16) and issues them all at once</a:t>
            </a:r>
          </a:p>
          <a:p>
            <a:pPr lvl="2"/>
            <a:r>
              <a:rPr lang="en-US" dirty="0"/>
              <a:t>Disk calculates the best possible SPTF order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1057-E0B6-D64C-97B9-F288F49CE875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612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Other scheduling issues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I/O Merging</a:t>
            </a:r>
          </a:p>
          <a:p>
            <a:pPr lvl="1"/>
            <a:r>
              <a:rPr lang="en-US" altLang="ko-KR" dirty="0"/>
              <a:t>Reduce the number of request sent to the disk and lowers overhead</a:t>
            </a:r>
          </a:p>
          <a:p>
            <a:pPr lvl="1"/>
            <a:r>
              <a:rPr lang="en-US" altLang="ko-KR" dirty="0"/>
              <a:t>E.g., read blocks 33, then 8, then 34:</a:t>
            </a:r>
          </a:p>
          <a:p>
            <a:pPr lvl="2"/>
            <a:r>
              <a:rPr lang="en-US" altLang="ko-KR" dirty="0"/>
              <a:t>The scheduler merge the request for blocks 33 and 34 into a single two-block request</a:t>
            </a:r>
          </a:p>
          <a:p>
            <a:endParaRPr lang="en-US" altLang="ko-KR" dirty="0"/>
          </a:p>
          <a:p>
            <a:r>
              <a:rPr lang="en-US" altLang="ko-KR" dirty="0"/>
              <a:t>How long to wait before issuing an I/O request?</a:t>
            </a:r>
          </a:p>
          <a:p>
            <a:pPr lvl="1"/>
            <a:r>
              <a:rPr lang="en-US" altLang="ko-KR" b="1" dirty="0"/>
              <a:t>Work-conserving</a:t>
            </a:r>
            <a:r>
              <a:rPr lang="en-US" altLang="ko-KR" dirty="0"/>
              <a:t> </a:t>
            </a:r>
            <a:r>
              <a:rPr lang="mr-IN" altLang="ko-KR" dirty="0"/>
              <a:t>–</a:t>
            </a:r>
            <a:r>
              <a:rPr lang="en-US" altLang="ko-KR" dirty="0"/>
              <a:t> Issue I/O request right away</a:t>
            </a:r>
          </a:p>
          <a:p>
            <a:pPr lvl="2"/>
            <a:r>
              <a:rPr lang="en-US" altLang="ko-KR" dirty="0"/>
              <a:t>Disk will never be ide if there are requests to serve</a:t>
            </a:r>
          </a:p>
          <a:p>
            <a:pPr lvl="1"/>
            <a:r>
              <a:rPr lang="en-US" altLang="ko-KR" dirty="0"/>
              <a:t>Non-work-conserving </a:t>
            </a:r>
            <a:r>
              <a:rPr lang="mr-IN" altLang="ko-KR" dirty="0"/>
              <a:t>–</a:t>
            </a:r>
            <a:r>
              <a:rPr lang="en-US" altLang="ko-KR" dirty="0"/>
              <a:t> wait a little bit before issuing I/O request</a:t>
            </a:r>
          </a:p>
          <a:p>
            <a:pPr lvl="2"/>
            <a:r>
              <a:rPr lang="en-US" altLang="ko-KR" dirty="0"/>
              <a:t>A new and better request might arrive at the disk, increasing efficiency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397A-4D2B-2B43-89DB-08B96219CA06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A6C06F-8D35-42D2-9161-DD63B5A01C0B}"/>
                  </a:ext>
                </a:extLst>
              </p14:cNvPr>
              <p14:cNvContentPartPr/>
              <p14:nvPr/>
            </p14:nvContentPartPr>
            <p14:xfrm>
              <a:off x="5847120" y="518004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4A6C06F-8D35-42D2-9161-DD63B5A01C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7760" y="51706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901550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IDE Driver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// Wait until the drive is ready</a:t>
            </a:r>
          </a:p>
          <a:p>
            <a:pPr marL="0" indent="0">
              <a:buNone/>
            </a:pP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static </a:t>
            </a:r>
            <a:r>
              <a:rPr lang="en-US" sz="15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latin typeface="Courier New" charset="0"/>
                <a:ea typeface="Courier New" charset="0"/>
                <a:cs typeface="Courier New" charset="0"/>
              </a:rPr>
              <a:t>ide_wait_ready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() {</a:t>
            </a:r>
          </a:p>
          <a:p>
            <a:pPr marL="0" indent="0">
              <a:buNone/>
            </a:pP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    while (((</a:t>
            </a:r>
            <a:r>
              <a:rPr lang="en-US" sz="15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 r = </a:t>
            </a:r>
            <a:r>
              <a:rPr lang="en-US" sz="1500" dirty="0" err="1">
                <a:latin typeface="Courier New" charset="0"/>
                <a:ea typeface="Courier New" charset="0"/>
                <a:cs typeface="Courier New" charset="0"/>
              </a:rPr>
              <a:t>inb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(0x1f7)) &amp; IDE_BSY) || !(r &amp; IDE_DRDY))</a:t>
            </a:r>
          </a:p>
          <a:p>
            <a:pPr marL="0" indent="0">
              <a:buNone/>
            </a:pP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        ; // loop until drive isn’t busy</a:t>
            </a:r>
          </a:p>
          <a:p>
            <a:pPr marL="0" indent="0">
              <a:buNone/>
            </a:pP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0" indent="0">
              <a:buNone/>
            </a:pP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// Start an IDE request</a:t>
            </a:r>
          </a:p>
          <a:p>
            <a:pPr marL="0" indent="0">
              <a:buNone/>
            </a:pP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static void </a:t>
            </a:r>
            <a:r>
              <a:rPr lang="en-US" sz="1500" dirty="0" err="1">
                <a:latin typeface="Courier New" charset="0"/>
                <a:ea typeface="Courier New" charset="0"/>
                <a:cs typeface="Courier New" charset="0"/>
              </a:rPr>
              <a:t>ide_start_request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500" dirty="0" err="1"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latin typeface="Courier New" charset="0"/>
                <a:ea typeface="Courier New" charset="0"/>
                <a:cs typeface="Courier New" charset="0"/>
              </a:rPr>
              <a:t>buf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 *b) {</a:t>
            </a:r>
          </a:p>
          <a:p>
            <a:pPr marL="400050" lvl="1" indent="0">
              <a:buNone/>
            </a:pPr>
            <a:r>
              <a:rPr lang="en-US" sz="1500" dirty="0" err="1">
                <a:latin typeface="Courier New" charset="0"/>
                <a:ea typeface="Courier New" charset="0"/>
                <a:cs typeface="Courier New" charset="0"/>
              </a:rPr>
              <a:t>ide_wait_ready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marL="400050" lvl="1" indent="0">
              <a:buNone/>
            </a:pPr>
            <a:r>
              <a:rPr lang="en-US" sz="1500" dirty="0" err="1">
                <a:latin typeface="Courier New" charset="0"/>
                <a:ea typeface="Courier New" charset="0"/>
                <a:cs typeface="Courier New" charset="0"/>
              </a:rPr>
              <a:t>outb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(0x3f6, 0); // generate interrupt</a:t>
            </a:r>
          </a:p>
          <a:p>
            <a:pPr marL="400050" lvl="1" indent="0">
              <a:buNone/>
            </a:pPr>
            <a:r>
              <a:rPr lang="en-US" sz="1500" dirty="0" err="1">
                <a:latin typeface="Courier New" charset="0"/>
                <a:ea typeface="Courier New" charset="0"/>
                <a:cs typeface="Courier New" charset="0"/>
              </a:rPr>
              <a:t>outb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(0x1f2, 1); // how many sectors?</a:t>
            </a:r>
          </a:p>
          <a:p>
            <a:pPr marL="400050" lvl="1" indent="0">
              <a:buNone/>
            </a:pPr>
            <a:r>
              <a:rPr lang="en-US" sz="1500" dirty="0" err="1">
                <a:latin typeface="Courier New" charset="0"/>
                <a:ea typeface="Courier New" charset="0"/>
                <a:cs typeface="Courier New" charset="0"/>
              </a:rPr>
              <a:t>outb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(0x1f3, b-&gt;sector &amp; 0xff); // LBA goes here ...</a:t>
            </a:r>
          </a:p>
          <a:p>
            <a:pPr marL="400050" lvl="1" indent="0">
              <a:buNone/>
            </a:pPr>
            <a:r>
              <a:rPr lang="en-US" sz="1500" dirty="0" err="1">
                <a:latin typeface="Courier New" charset="0"/>
                <a:ea typeface="Courier New" charset="0"/>
                <a:cs typeface="Courier New" charset="0"/>
              </a:rPr>
              <a:t>outb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(0x1f4, (b-&gt;sector &gt;&gt; 8) &amp; 0xff); // ... and here</a:t>
            </a:r>
          </a:p>
          <a:p>
            <a:pPr marL="400050" lvl="1" indent="0">
              <a:buNone/>
            </a:pPr>
            <a:r>
              <a:rPr lang="en-US" sz="1500" dirty="0" err="1">
                <a:latin typeface="Courier New" charset="0"/>
                <a:ea typeface="Courier New" charset="0"/>
                <a:cs typeface="Courier New" charset="0"/>
              </a:rPr>
              <a:t>outb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(0x1f5, (b-&gt;sector &gt;&gt; 16) &amp; 0xff); // ... and here!</a:t>
            </a:r>
          </a:p>
          <a:p>
            <a:pPr marL="400050" lvl="1" indent="0">
              <a:buNone/>
            </a:pPr>
            <a:r>
              <a:rPr lang="hr-HR" sz="1500" dirty="0" err="1">
                <a:latin typeface="Courier New" charset="0"/>
                <a:ea typeface="Courier New" charset="0"/>
                <a:cs typeface="Courier New" charset="0"/>
              </a:rPr>
              <a:t>outb</a:t>
            </a:r>
            <a:r>
              <a:rPr lang="hr-HR" sz="1500" dirty="0">
                <a:latin typeface="Courier New" charset="0"/>
                <a:ea typeface="Courier New" charset="0"/>
                <a:cs typeface="Courier New" charset="0"/>
              </a:rPr>
              <a:t>(0x1f6, 0xe0 | ((b-&gt;dev&amp;1)&lt;&lt;4) | ((b-&gt;</a:t>
            </a:r>
            <a:r>
              <a:rPr lang="hr-HR" sz="1500" dirty="0" err="1">
                <a:latin typeface="Courier New" charset="0"/>
                <a:ea typeface="Courier New" charset="0"/>
                <a:cs typeface="Courier New" charset="0"/>
              </a:rPr>
              <a:t>sector</a:t>
            </a:r>
            <a:r>
              <a:rPr lang="hr-HR" sz="1500" dirty="0">
                <a:latin typeface="Courier New" charset="0"/>
                <a:ea typeface="Courier New" charset="0"/>
                <a:cs typeface="Courier New" charset="0"/>
              </a:rPr>
              <a:t>&gt;&gt;24)&amp;0x0f));</a:t>
            </a:r>
          </a:p>
          <a:p>
            <a:pPr marL="400050" lvl="1" indent="0">
              <a:buNone/>
            </a:pP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if(b-&gt;flags &amp; B_DIRTY){</a:t>
            </a:r>
          </a:p>
          <a:p>
            <a:pPr marL="800100" lvl="2" indent="0">
              <a:buNone/>
            </a:pPr>
            <a:r>
              <a:rPr lang="en-US" sz="1500" dirty="0" err="1">
                <a:latin typeface="Courier New" charset="0"/>
                <a:ea typeface="Courier New" charset="0"/>
                <a:cs typeface="Courier New" charset="0"/>
              </a:rPr>
              <a:t>outb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(0x1f7, IDE_CMD_WRITE); // this is a WRITE</a:t>
            </a:r>
          </a:p>
          <a:p>
            <a:pPr marL="800100" lvl="2" indent="0">
              <a:buNone/>
            </a:pPr>
            <a:r>
              <a:rPr lang="en-US" sz="1500" dirty="0" err="1">
                <a:latin typeface="Courier New" charset="0"/>
                <a:ea typeface="Courier New" charset="0"/>
                <a:cs typeface="Courier New" charset="0"/>
              </a:rPr>
              <a:t>outsl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(0x1f0, b-&gt;data, 512/4); // transfer data too!</a:t>
            </a:r>
          </a:p>
          <a:p>
            <a:pPr marL="400050" lvl="1" indent="0">
              <a:buNone/>
            </a:pP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} else {</a:t>
            </a:r>
          </a:p>
          <a:p>
            <a:pPr marL="800100" lvl="2" indent="0">
              <a:buNone/>
            </a:pPr>
            <a:r>
              <a:rPr lang="en-US" sz="1500" dirty="0" err="1">
                <a:latin typeface="Courier New" charset="0"/>
                <a:ea typeface="Courier New" charset="0"/>
                <a:cs typeface="Courier New" charset="0"/>
              </a:rPr>
              <a:t>outb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(0x1f7, IDE_CMD_READ); // this is a READ (no data)</a:t>
            </a:r>
          </a:p>
          <a:p>
            <a:pPr marL="400050" lvl="1" indent="0">
              <a:buNone/>
            </a:pP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0" indent="0">
              <a:buNone/>
            </a:pP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3F94-8141-134F-BCF1-C834594E936E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0427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 Read/Write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// IDE read/write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ide_rw</a:t>
            </a:r>
            <a:r>
              <a:rPr lang="en-US" sz="2000" dirty="0"/>
              <a:t>(</a:t>
            </a:r>
            <a:r>
              <a:rPr lang="en-US" sz="2000" dirty="0" err="1"/>
              <a:t>struct</a:t>
            </a:r>
            <a:r>
              <a:rPr lang="en-US" sz="2000" dirty="0"/>
              <a:t> </a:t>
            </a:r>
            <a:r>
              <a:rPr lang="en-US" sz="2000" dirty="0" err="1"/>
              <a:t>buf</a:t>
            </a:r>
            <a:r>
              <a:rPr lang="en-US" sz="2000" dirty="0"/>
              <a:t> *b) {</a:t>
            </a:r>
          </a:p>
          <a:p>
            <a:r>
              <a:rPr lang="en-US" sz="2000" dirty="0"/>
              <a:t>   acquire(&amp;</a:t>
            </a:r>
            <a:r>
              <a:rPr lang="en-US" sz="2000" dirty="0" err="1"/>
              <a:t>ide_lock</a:t>
            </a:r>
            <a:r>
              <a:rPr lang="en-US" sz="2000" dirty="0"/>
              <a:t>);</a:t>
            </a:r>
          </a:p>
          <a:p>
            <a:r>
              <a:rPr lang="en-US" sz="2000" dirty="0"/>
              <a:t>   for (</a:t>
            </a:r>
            <a:r>
              <a:rPr lang="en-US" sz="2000" dirty="0" err="1"/>
              <a:t>struct</a:t>
            </a:r>
            <a:r>
              <a:rPr lang="en-US" sz="2000" dirty="0"/>
              <a:t> </a:t>
            </a:r>
            <a:r>
              <a:rPr lang="en-US" sz="2000" dirty="0" err="1"/>
              <a:t>buf</a:t>
            </a:r>
            <a:r>
              <a:rPr lang="en-US" sz="2000" dirty="0"/>
              <a:t> **pp = &amp;</a:t>
            </a:r>
            <a:r>
              <a:rPr lang="en-US" sz="2000" dirty="0" err="1"/>
              <a:t>ide_queue</a:t>
            </a:r>
            <a:r>
              <a:rPr lang="en-US" sz="2000" dirty="0"/>
              <a:t>; *pp; pp=&amp;(*pp)-&gt;</a:t>
            </a:r>
            <a:r>
              <a:rPr lang="en-US" sz="2000" dirty="0" err="1"/>
              <a:t>qnext</a:t>
            </a:r>
            <a:r>
              <a:rPr lang="en-US" sz="2000" dirty="0"/>
              <a:t>)</a:t>
            </a:r>
          </a:p>
          <a:p>
            <a:r>
              <a:rPr lang="en-US" sz="2000" dirty="0"/>
              <a:t>     ; // walk queue</a:t>
            </a:r>
          </a:p>
          <a:p>
            <a:r>
              <a:rPr lang="en-US" sz="2000" dirty="0"/>
              <a:t>   *pp = b; // add request to end</a:t>
            </a:r>
          </a:p>
          <a:p>
            <a:r>
              <a:rPr lang="en-US" sz="2000" dirty="0"/>
              <a:t>   if (</a:t>
            </a:r>
            <a:r>
              <a:rPr lang="en-US" sz="2000" dirty="0" err="1"/>
              <a:t>ide_queue</a:t>
            </a:r>
            <a:r>
              <a:rPr lang="en-US" sz="2000" dirty="0"/>
              <a:t> == b) // if q is empty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ide_start_request</a:t>
            </a:r>
            <a:r>
              <a:rPr lang="en-US" sz="2000" dirty="0"/>
              <a:t>(b); // send </a:t>
            </a:r>
            <a:r>
              <a:rPr lang="en-US" sz="2000" dirty="0" err="1"/>
              <a:t>req</a:t>
            </a:r>
            <a:r>
              <a:rPr lang="en-US" sz="2000" dirty="0"/>
              <a:t> to disk</a:t>
            </a:r>
          </a:p>
          <a:p>
            <a:r>
              <a:rPr lang="en-US" sz="2000" dirty="0"/>
              <a:t>   while ((b-&gt;flags &amp; (B_VALID|B_DIRTY)) != B_VALID)</a:t>
            </a:r>
          </a:p>
          <a:p>
            <a:r>
              <a:rPr lang="en-US" sz="2000" dirty="0"/>
              <a:t>      sleep(b, &amp;</a:t>
            </a:r>
            <a:r>
              <a:rPr lang="en-US" sz="2000" dirty="0" err="1"/>
              <a:t>ide_lock</a:t>
            </a:r>
            <a:r>
              <a:rPr lang="en-US" sz="2000" dirty="0"/>
              <a:t>); // wait for completion</a:t>
            </a:r>
          </a:p>
          <a:p>
            <a:r>
              <a:rPr lang="en-US" sz="2000" dirty="0"/>
              <a:t>   release(&amp;</a:t>
            </a:r>
            <a:r>
              <a:rPr lang="en-US" sz="2000" dirty="0" err="1"/>
              <a:t>ide_lock</a:t>
            </a:r>
            <a:r>
              <a:rPr lang="en-US" sz="2000" dirty="0"/>
              <a:t>);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08F576-2E49-B44C-BC62-0F5F3A5C8064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29728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 Interrupt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void </a:t>
            </a:r>
            <a:r>
              <a:rPr lang="en-US" sz="1800" dirty="0" err="1">
                <a:latin typeface="Courier"/>
                <a:cs typeface="Courier"/>
              </a:rPr>
              <a:t>ide_intr</a:t>
            </a:r>
            <a:r>
              <a:rPr lang="en-US" sz="1800" dirty="0">
                <a:latin typeface="Courier"/>
                <a:cs typeface="Courier"/>
              </a:rPr>
              <a:t>() {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</a:t>
            </a:r>
            <a:r>
              <a:rPr lang="en-US" sz="1800" dirty="0" err="1">
                <a:latin typeface="Courier"/>
                <a:cs typeface="Courier"/>
              </a:rPr>
              <a:t>struct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buf</a:t>
            </a:r>
            <a:r>
              <a:rPr lang="en-US" sz="1800" dirty="0">
                <a:latin typeface="Courier"/>
                <a:cs typeface="Courier"/>
              </a:rPr>
              <a:t> *b;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acquire(&amp;</a:t>
            </a:r>
            <a:r>
              <a:rPr lang="en-US" sz="1800" dirty="0" err="1">
                <a:latin typeface="Courier"/>
                <a:cs typeface="Courier"/>
              </a:rPr>
              <a:t>ide_lock</a:t>
            </a:r>
            <a:r>
              <a:rPr lang="en-US" sz="18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if (!(b-&gt;flags &amp; B_DIRTY) &amp;&amp; </a:t>
            </a:r>
            <a:r>
              <a:rPr lang="en-US" sz="1800" dirty="0" err="1">
                <a:latin typeface="Courier"/>
                <a:cs typeface="Courier"/>
              </a:rPr>
              <a:t>ide_wait_ready</a:t>
            </a:r>
            <a:r>
              <a:rPr lang="en-US" sz="1800" dirty="0">
                <a:latin typeface="Courier"/>
                <a:cs typeface="Courier"/>
              </a:rPr>
              <a:t>() &gt;= 0)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   </a:t>
            </a:r>
            <a:r>
              <a:rPr lang="en-US" sz="1800" dirty="0" err="1">
                <a:latin typeface="Courier"/>
                <a:cs typeface="Courier"/>
              </a:rPr>
              <a:t>insl</a:t>
            </a:r>
            <a:r>
              <a:rPr lang="en-US" sz="1800" dirty="0">
                <a:latin typeface="Courier"/>
                <a:cs typeface="Courier"/>
              </a:rPr>
              <a:t>(0x1f0, b-&gt;data, 512/4); // if READ: get data</a:t>
            </a:r>
          </a:p>
          <a:p>
            <a:pPr marL="0" indent="0">
              <a:buNone/>
            </a:pPr>
            <a:r>
              <a:rPr lang="es-ES_tradnl" sz="1800" dirty="0">
                <a:latin typeface="Courier"/>
                <a:cs typeface="Courier"/>
              </a:rPr>
              <a:t>   b-&gt;</a:t>
            </a:r>
            <a:r>
              <a:rPr lang="es-ES_tradnl" sz="1800" dirty="0" err="1">
                <a:latin typeface="Courier"/>
                <a:cs typeface="Courier"/>
              </a:rPr>
              <a:t>flags</a:t>
            </a:r>
            <a:r>
              <a:rPr lang="es-ES_tradnl" sz="1800" dirty="0">
                <a:latin typeface="Courier"/>
                <a:cs typeface="Courier"/>
              </a:rPr>
              <a:t> |= B_VALID;  // buffer has </a:t>
            </a:r>
            <a:r>
              <a:rPr lang="es-ES_tradnl" sz="1800" dirty="0" err="1">
                <a:latin typeface="Courier"/>
                <a:cs typeface="Courier"/>
              </a:rPr>
              <a:t>been</a:t>
            </a:r>
            <a:r>
              <a:rPr lang="es-ES_tradnl" sz="1800" dirty="0">
                <a:latin typeface="Courier"/>
                <a:cs typeface="Courier"/>
              </a:rPr>
              <a:t> </a:t>
            </a:r>
            <a:r>
              <a:rPr lang="es-ES_tradnl" sz="1800" dirty="0" err="1">
                <a:latin typeface="Courier"/>
                <a:cs typeface="Courier"/>
              </a:rPr>
              <a:t>read</a:t>
            </a:r>
            <a:r>
              <a:rPr lang="es-ES_tradnl" sz="1800" dirty="0">
                <a:latin typeface="Courier"/>
                <a:cs typeface="Courier"/>
              </a:rPr>
              <a:t> </a:t>
            </a:r>
            <a:r>
              <a:rPr lang="es-ES_tradnl" sz="1800" dirty="0" err="1">
                <a:latin typeface="Courier"/>
                <a:cs typeface="Courier"/>
              </a:rPr>
              <a:t>from</a:t>
            </a:r>
            <a:r>
              <a:rPr lang="es-ES_tradnl" sz="1800" dirty="0">
                <a:latin typeface="Courier"/>
                <a:cs typeface="Courier"/>
              </a:rPr>
              <a:t> disk 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b-&gt;flags &amp;= ˜B_DIRTY; // clear dirty bit 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wakeup(b); // wake waiting process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if ((</a:t>
            </a:r>
            <a:r>
              <a:rPr lang="en-US" sz="1800" dirty="0" err="1">
                <a:latin typeface="Courier"/>
                <a:cs typeface="Courier"/>
              </a:rPr>
              <a:t>ide_queue</a:t>
            </a:r>
            <a:r>
              <a:rPr lang="en-US" sz="1800" dirty="0">
                <a:latin typeface="Courier"/>
                <a:cs typeface="Courier"/>
              </a:rPr>
              <a:t> = b-&gt;</a:t>
            </a:r>
            <a:r>
              <a:rPr lang="en-US" sz="1800" dirty="0" err="1">
                <a:latin typeface="Courier"/>
                <a:cs typeface="Courier"/>
              </a:rPr>
              <a:t>qnext</a:t>
            </a:r>
            <a:r>
              <a:rPr lang="en-US" sz="1800" dirty="0">
                <a:latin typeface="Courier"/>
                <a:cs typeface="Courier"/>
              </a:rPr>
              <a:t>) != 0) // start next request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   </a:t>
            </a:r>
            <a:r>
              <a:rPr lang="en-US" sz="1800" dirty="0" err="1">
                <a:latin typeface="Courier"/>
                <a:cs typeface="Courier"/>
              </a:rPr>
              <a:t>ide_start_request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 err="1">
                <a:latin typeface="Courier"/>
                <a:cs typeface="Courier"/>
              </a:rPr>
              <a:t>ide_queue</a:t>
            </a:r>
            <a:r>
              <a:rPr lang="en-US" sz="1800" dirty="0">
                <a:latin typeface="Courier"/>
                <a:cs typeface="Courier"/>
              </a:rPr>
              <a:t>); // (if one exists)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release(&amp;</a:t>
            </a:r>
            <a:r>
              <a:rPr lang="en-US" sz="1800" dirty="0" err="1">
                <a:latin typeface="Courier"/>
                <a:cs typeface="Courier"/>
              </a:rPr>
              <a:t>ide_lock</a:t>
            </a:r>
            <a:r>
              <a:rPr lang="en-US" sz="18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}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24F4-84C0-9C43-8C02-2D4FAEB33832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94771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I/O </a:t>
            </a:r>
            <a:r>
              <a:rPr lang="en-US" altLang="zh-CN"/>
              <a:t>Architecture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4841310" cy="498633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Buses</a:t>
            </a:r>
          </a:p>
          <a:p>
            <a:pPr lvl="1"/>
            <a:r>
              <a:rPr lang="en-US" altLang="zh-CN" dirty="0"/>
              <a:t>Data paths that provided to enable information between CPU(s), RAM, and I/O devices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I/O bus</a:t>
            </a:r>
          </a:p>
          <a:p>
            <a:pPr lvl="1"/>
            <a:r>
              <a:rPr lang="en-US" altLang="zh-CN" dirty="0"/>
              <a:t>Data path that connects a CPU to an I/O device</a:t>
            </a:r>
          </a:p>
          <a:p>
            <a:pPr lvl="1"/>
            <a:r>
              <a:rPr lang="en-US" altLang="zh-CN" dirty="0"/>
              <a:t>I/O bus is connected to I/O device by three hardware components:</a:t>
            </a:r>
          </a:p>
          <a:p>
            <a:pPr lvl="2"/>
            <a:r>
              <a:rPr lang="en-US" altLang="zh-CN" dirty="0"/>
              <a:t>I/O ports</a:t>
            </a:r>
          </a:p>
          <a:p>
            <a:pPr lvl="2"/>
            <a:r>
              <a:rPr lang="en-US" altLang="zh-CN" dirty="0"/>
              <a:t>Interfaces</a:t>
            </a:r>
          </a:p>
          <a:p>
            <a:pPr lvl="2"/>
            <a:r>
              <a:rPr lang="en-US" altLang="zh-CN" dirty="0"/>
              <a:t>Device controllers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0536-B8E3-8E4F-875A-C4B06D476307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5300" y="1143001"/>
            <a:ext cx="5975016" cy="49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5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Canonical Device </a:t>
            </a:r>
            <a:endParaRPr lang="ko-KR" altLang="en-US" dirty="0"/>
          </a:p>
        </p:txBody>
      </p:sp>
      <p:sp>
        <p:nvSpPr>
          <p:cNvPr id="21" name="내용 개체 틀 2"/>
          <p:cNvSpPr>
            <a:spLocks noGrp="1"/>
          </p:cNvSpPr>
          <p:nvPr>
            <p:ph idx="1"/>
          </p:nvPr>
        </p:nvSpPr>
        <p:spPr>
          <a:xfrm>
            <a:off x="457201" y="1143001"/>
            <a:ext cx="5524497" cy="4986338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/>
              <a:t>Canonical Devices has two important components</a:t>
            </a:r>
          </a:p>
          <a:p>
            <a:pPr lvl="1"/>
            <a:r>
              <a:rPr lang="en-US" altLang="ko-KR" b="1" dirty="0"/>
              <a:t>Hardware interface </a:t>
            </a:r>
            <a:r>
              <a:rPr lang="en-US" altLang="ko-KR" dirty="0"/>
              <a:t>allows the system software to control its operation</a:t>
            </a:r>
          </a:p>
          <a:p>
            <a:pPr lvl="1"/>
            <a:r>
              <a:rPr lang="en-US" altLang="ko-KR" b="1" dirty="0"/>
              <a:t>Internals</a:t>
            </a:r>
            <a:r>
              <a:rPr lang="en-US" altLang="ko-KR" dirty="0"/>
              <a:t> which is implementation specific</a:t>
            </a:r>
          </a:p>
          <a:p>
            <a:r>
              <a:rPr lang="en-US" altLang="ko-KR" dirty="0"/>
              <a:t>Registers</a:t>
            </a:r>
          </a:p>
          <a:p>
            <a:pPr lvl="1"/>
            <a:r>
              <a:rPr lang="en-US" altLang="ko-KR" b="1" dirty="0"/>
              <a:t>status register</a:t>
            </a:r>
            <a:endParaRPr lang="en-US" altLang="ko-KR" dirty="0"/>
          </a:p>
          <a:p>
            <a:pPr lvl="2"/>
            <a:r>
              <a:rPr lang="en-US" altLang="ko-KR" dirty="0"/>
              <a:t>See the current status of the device</a:t>
            </a:r>
          </a:p>
          <a:p>
            <a:pPr lvl="1"/>
            <a:r>
              <a:rPr lang="en-US" altLang="ko-KR" b="1" dirty="0"/>
              <a:t>command register</a:t>
            </a:r>
            <a:endParaRPr lang="en-US" altLang="ko-KR" dirty="0"/>
          </a:p>
          <a:p>
            <a:pPr lvl="2"/>
            <a:r>
              <a:rPr lang="en-US" altLang="ko-KR" dirty="0"/>
              <a:t>Tell the device to perform a certain task</a:t>
            </a:r>
          </a:p>
          <a:p>
            <a:pPr lvl="1"/>
            <a:r>
              <a:rPr lang="en-US" altLang="ko-KR" b="1" dirty="0"/>
              <a:t>data register</a:t>
            </a:r>
            <a:endParaRPr lang="en-US" altLang="ko-KR" dirty="0"/>
          </a:p>
          <a:p>
            <a:pPr lvl="2"/>
            <a:r>
              <a:rPr lang="en-US" altLang="ko-KR" dirty="0"/>
              <a:t>Pass data to the device, or get data from the device</a:t>
            </a:r>
          </a:p>
          <a:p>
            <a:pPr lvl="1"/>
            <a:r>
              <a:rPr lang="en-US" altLang="ko-KR" dirty="0"/>
              <a:t>These registers are typically only a few bytes wide</a:t>
            </a:r>
          </a:p>
          <a:p>
            <a:r>
              <a:rPr lang="en-US" altLang="ko-KR" dirty="0"/>
              <a:t>By reading and writing these registers, the OS can control device behavior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E0D6-0AF5-B54D-A927-B1514D4B755E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981698" y="2732924"/>
            <a:ext cx="5952732" cy="2405007"/>
            <a:chOff x="2711624" y="2824193"/>
            <a:chExt cx="5952732" cy="2405007"/>
          </a:xfrm>
        </p:grpSpPr>
        <p:sp>
          <p:nvSpPr>
            <p:cNvPr id="4" name="직사각형 3"/>
            <p:cNvSpPr/>
            <p:nvPr/>
          </p:nvSpPr>
          <p:spPr>
            <a:xfrm>
              <a:off x="2711624" y="2874422"/>
              <a:ext cx="5904656" cy="196414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52000" rtlCol="0" anchor="ctr" anchorCtr="0"/>
            <a:lstStyle/>
            <a:p>
              <a:endPara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itchFamily="49" charset="0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616347" y="3182385"/>
              <a:ext cx="1137464" cy="396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tlCol="0" anchor="ctr" anchorCtr="0"/>
            <a:lstStyle/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ourier New" pitchFamily="49" charset="0"/>
                </a:rPr>
                <a:t>  Command</a:t>
              </a:r>
              <a:endPara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itchFamily="49" charset="0"/>
              </a:endParaRPr>
            </a:p>
          </p:txBody>
        </p:sp>
        <p:cxnSp>
          <p:nvCxnSpPr>
            <p:cNvPr id="19" name="Straight Arrow Connector 20"/>
            <p:cNvCxnSpPr/>
            <p:nvPr/>
          </p:nvCxnSpPr>
          <p:spPr>
            <a:xfrm>
              <a:off x="2855640" y="3758449"/>
              <a:ext cx="561662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직사각형 7"/>
            <p:cNvSpPr/>
            <p:nvPr/>
          </p:nvSpPr>
          <p:spPr>
            <a:xfrm>
              <a:off x="7207624" y="3182385"/>
              <a:ext cx="832593" cy="396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tlCol="0" anchor="ctr" anchorCtr="0"/>
            <a:lstStyle/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ourier New" pitchFamily="49" charset="0"/>
                </a:rPr>
                <a:t>  Data</a:t>
              </a:r>
              <a:endPara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itchFamily="49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39816" y="4890646"/>
              <a:ext cx="23996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Canonical Device </a:t>
              </a:r>
              <a:endPara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76228" y="3182386"/>
              <a:ext cx="14635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Registers: </a:t>
              </a:r>
              <a:endPara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55640" y="3935958"/>
              <a:ext cx="38884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Micro-controller(CPU</a:t>
              </a:r>
              <a:r>
                <a:rPr lang="en-US" altLang="ko-KR" sz="14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r>
                <a:rPr lang="en-US" altLang="ko-KR" sz="14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Memory (DRAM or SRAM or both)</a:t>
              </a:r>
            </a:p>
            <a:p>
              <a:r>
                <a:rPr lang="en-US" altLang="ko-KR" sz="14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Other Hardware-specific Chips</a:t>
              </a:r>
              <a:endPara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4367808" y="3182385"/>
              <a:ext cx="936000" cy="396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tlCol="0" anchor="ctr" anchorCtr="0"/>
            <a:lstStyle/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ourier New" pitchFamily="49" charset="0"/>
                </a:rPr>
                <a:t>  Status</a:t>
              </a:r>
              <a:endPara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9766" y="2824193"/>
              <a:ext cx="10345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interface</a:t>
              </a:r>
              <a:endPara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71328" y="4500016"/>
              <a:ext cx="973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internals</a:t>
              </a:r>
              <a:endPara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92661" y="760193"/>
            <a:ext cx="3321485" cy="2022960"/>
            <a:chOff x="2927648" y="1052736"/>
            <a:chExt cx="7512260" cy="4370630"/>
          </a:xfrm>
        </p:grpSpPr>
        <p:sp>
          <p:nvSpPr>
            <p:cNvPr id="25" name="직사각형 3"/>
            <p:cNvSpPr/>
            <p:nvPr/>
          </p:nvSpPr>
          <p:spPr>
            <a:xfrm>
              <a:off x="3729081" y="1057621"/>
              <a:ext cx="1422751" cy="3864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52000" rtlCol="0" anchor="ctr" anchorCtr="0"/>
            <a:lstStyle/>
            <a:p>
              <a:r>
                <a:rPr lang="en-US" altLang="ko-KR" sz="8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ourier New" pitchFamily="49" charset="0"/>
                </a:rPr>
                <a:t>CPU</a:t>
              </a:r>
              <a:endParaRPr lang="ko-KR" altLang="en-US" sz="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itchFamily="49" charset="0"/>
              </a:endParaRPr>
            </a:p>
          </p:txBody>
        </p:sp>
        <p:sp>
          <p:nvSpPr>
            <p:cNvPr id="26" name="직사각형 6"/>
            <p:cNvSpPr/>
            <p:nvPr/>
          </p:nvSpPr>
          <p:spPr>
            <a:xfrm>
              <a:off x="6105024" y="1052736"/>
              <a:ext cx="1063352" cy="396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altLang="ko-KR" sz="8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ourier New" pitchFamily="49" charset="0"/>
                </a:rPr>
                <a:t>Memory</a:t>
              </a:r>
              <a:endParaRPr lang="ko-KR" altLang="en-US" sz="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itchFamily="49" charset="0"/>
              </a:endParaRPr>
            </a:p>
          </p:txBody>
        </p:sp>
        <p:sp>
          <p:nvSpPr>
            <p:cNvPr id="27" name="원통 8"/>
            <p:cNvSpPr/>
            <p:nvPr/>
          </p:nvSpPr>
          <p:spPr>
            <a:xfrm>
              <a:off x="3270920" y="3976582"/>
              <a:ext cx="656456" cy="460530"/>
            </a:xfrm>
            <a:prstGeom prst="ca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algn="ctr"/>
              <a:endParaRPr lang="ko-KR" altLang="en-US" sz="8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28" name="원통 9"/>
            <p:cNvSpPr/>
            <p:nvPr/>
          </p:nvSpPr>
          <p:spPr>
            <a:xfrm>
              <a:off x="6060818" y="3976582"/>
              <a:ext cx="656456" cy="460530"/>
            </a:xfrm>
            <a:prstGeom prst="ca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endParaRPr lang="ko-KR" altLang="en-US" sz="8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29" name="원통 10"/>
            <p:cNvSpPr/>
            <p:nvPr/>
          </p:nvSpPr>
          <p:spPr>
            <a:xfrm>
              <a:off x="4665869" y="3976582"/>
              <a:ext cx="656456" cy="460530"/>
            </a:xfrm>
            <a:prstGeom prst="ca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algn="ctr"/>
              <a:endParaRPr lang="ko-KR" altLang="en-US" sz="8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endParaRPr>
            </a:p>
          </p:txBody>
        </p:sp>
        <p:cxnSp>
          <p:nvCxnSpPr>
            <p:cNvPr id="33" name="Straight Arrow Connector 20"/>
            <p:cNvCxnSpPr/>
            <p:nvPr/>
          </p:nvCxnSpPr>
          <p:spPr>
            <a:xfrm>
              <a:off x="2927648" y="1869300"/>
              <a:ext cx="54000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stealt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20"/>
            <p:cNvCxnSpPr/>
            <p:nvPr/>
          </p:nvCxnSpPr>
          <p:spPr>
            <a:xfrm>
              <a:off x="2927648" y="3472526"/>
              <a:ext cx="540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20"/>
            <p:cNvCxnSpPr/>
            <p:nvPr/>
          </p:nvCxnSpPr>
          <p:spPr>
            <a:xfrm>
              <a:off x="2927648" y="2464414"/>
              <a:ext cx="540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20"/>
            <p:cNvCxnSpPr/>
            <p:nvPr/>
          </p:nvCxnSpPr>
          <p:spPr>
            <a:xfrm>
              <a:off x="5447928" y="1888350"/>
              <a:ext cx="0" cy="576064"/>
            </a:xfrm>
            <a:prstGeom prst="straightConnector1">
              <a:avLst/>
            </a:prstGeom>
            <a:ln w="28575">
              <a:headEnd type="none"/>
              <a:tailEnd type="non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20"/>
            <p:cNvCxnSpPr/>
            <p:nvPr/>
          </p:nvCxnSpPr>
          <p:spPr>
            <a:xfrm>
              <a:off x="5447928" y="2464414"/>
              <a:ext cx="0" cy="100811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20"/>
            <p:cNvCxnSpPr/>
            <p:nvPr/>
          </p:nvCxnSpPr>
          <p:spPr>
            <a:xfrm>
              <a:off x="6583928" y="2464414"/>
              <a:ext cx="0" cy="5040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직사각형 7"/>
            <p:cNvSpPr/>
            <p:nvPr/>
          </p:nvSpPr>
          <p:spPr>
            <a:xfrm>
              <a:off x="5954611" y="2802693"/>
              <a:ext cx="1350745" cy="315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tlCol="0" anchor="ctr" anchorCtr="0"/>
            <a:lstStyle/>
            <a:p>
              <a:pPr algn="ctr"/>
              <a:r>
                <a:rPr lang="en-US" altLang="ko-KR" sz="8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ourier New" pitchFamily="49" charset="0"/>
                </a:rPr>
                <a:t>  Graphics</a:t>
              </a:r>
              <a:endParaRPr lang="ko-KR" altLang="en-US" sz="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itchFamily="49" charset="0"/>
              </a:endParaRPr>
            </a:p>
          </p:txBody>
        </p:sp>
        <p:cxnSp>
          <p:nvCxnSpPr>
            <p:cNvPr id="44" name="Straight Arrow Connector 20"/>
            <p:cNvCxnSpPr/>
            <p:nvPr/>
          </p:nvCxnSpPr>
          <p:spPr>
            <a:xfrm>
              <a:off x="6672704" y="1456302"/>
              <a:ext cx="0" cy="396000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20"/>
            <p:cNvCxnSpPr/>
            <p:nvPr/>
          </p:nvCxnSpPr>
          <p:spPr>
            <a:xfrm>
              <a:off x="4440456" y="1456302"/>
              <a:ext cx="0" cy="396000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20"/>
            <p:cNvCxnSpPr/>
            <p:nvPr/>
          </p:nvCxnSpPr>
          <p:spPr>
            <a:xfrm>
              <a:off x="7685763" y="3472525"/>
              <a:ext cx="15280" cy="195084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20"/>
            <p:cNvCxnSpPr/>
            <p:nvPr/>
          </p:nvCxnSpPr>
          <p:spPr>
            <a:xfrm>
              <a:off x="6416418" y="3472526"/>
              <a:ext cx="0" cy="50405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20"/>
            <p:cNvCxnSpPr/>
            <p:nvPr/>
          </p:nvCxnSpPr>
          <p:spPr>
            <a:xfrm>
              <a:off x="5000261" y="3472526"/>
              <a:ext cx="0" cy="50405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20"/>
            <p:cNvCxnSpPr/>
            <p:nvPr/>
          </p:nvCxnSpPr>
          <p:spPr>
            <a:xfrm>
              <a:off x="3584104" y="3472526"/>
              <a:ext cx="0" cy="50405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8384930" y="1514057"/>
              <a:ext cx="1463589" cy="731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Memory Bus</a:t>
              </a:r>
              <a:endPara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423684" y="2373241"/>
              <a:ext cx="1656183" cy="731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General I/O Bus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423684" y="3309346"/>
              <a:ext cx="2016224" cy="731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Peripheral I/O 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8728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Canonical Protocol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4713056" cy="5269012"/>
          </a:xfrm>
        </p:spPr>
        <p:txBody>
          <a:bodyPr>
            <a:normAutofit/>
          </a:bodyPr>
          <a:lstStyle/>
          <a:p>
            <a:r>
              <a:rPr lang="en-US" altLang="ko-KR" dirty="0"/>
              <a:t>Example of programmed I/O (PIO)</a:t>
            </a:r>
          </a:p>
          <a:p>
            <a:pPr lvl="1"/>
            <a:r>
              <a:rPr lang="en-US" altLang="ko-KR" dirty="0"/>
              <a:t>CPU is involved with the data movement</a:t>
            </a:r>
          </a:p>
          <a:p>
            <a:r>
              <a:rPr lang="en-US" altLang="ko-KR" dirty="0"/>
              <a:t>Operating system waits until the device is ready by </a:t>
            </a:r>
            <a:r>
              <a:rPr lang="en-US" altLang="ko-KR" b="1" dirty="0"/>
              <a:t>repeatedly</a:t>
            </a:r>
            <a:r>
              <a:rPr lang="en-US" altLang="ko-KR" dirty="0"/>
              <a:t> reading the status register</a:t>
            </a:r>
          </a:p>
          <a:p>
            <a:pPr lvl="1"/>
            <a:r>
              <a:rPr lang="en-US" altLang="ko-KR" dirty="0"/>
              <a:t>Simple and correct</a:t>
            </a:r>
          </a:p>
          <a:p>
            <a:pPr lvl="1"/>
            <a:r>
              <a:rPr lang="en-US" altLang="ko-KR" dirty="0"/>
              <a:t>Wastes CPU time just waiting for the device</a:t>
            </a:r>
          </a:p>
          <a:p>
            <a:pPr lvl="2"/>
            <a:r>
              <a:rPr lang="en-US" altLang="ko-KR" dirty="0"/>
              <a:t>Switching to another ready process would utilize the CPU more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24-CEF4-BD4D-BC50-26C849A88F72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" name="직사각형 15"/>
          <p:cNvSpPr/>
          <p:nvPr/>
        </p:nvSpPr>
        <p:spPr>
          <a:xfrm>
            <a:off x="5587319" y="1073392"/>
            <a:ext cx="6290301" cy="23544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While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( STATUS == BUSY)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   ; 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//wait until device is not busy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Write data to DATA register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Write command to COMMAND register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   Doing so starts the device and executes the command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While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( STATUS == BUSY)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   ; 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//wait until device is done with your request </a:t>
            </a:r>
          </a:p>
        </p:txBody>
      </p:sp>
      <p:graphicFrame>
        <p:nvGraphicFramePr>
          <p:cNvPr id="15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6780299"/>
              </p:ext>
            </p:extLst>
          </p:nvPr>
        </p:nvGraphicFramePr>
        <p:xfrm>
          <a:off x="5867264" y="460752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.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71399" y="4607528"/>
            <a:ext cx="523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CPU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1399" y="5434104"/>
            <a:ext cx="73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Disk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8680" y="6073458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Diagram of CPU utilization by polling</a:t>
            </a:r>
            <a:endParaRPr lang="ko-KR" altLang="en-US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0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1792024"/>
              </p:ext>
            </p:extLst>
          </p:nvPr>
        </p:nvGraphicFramePr>
        <p:xfrm>
          <a:off x="7908168" y="5371041"/>
          <a:ext cx="20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1" name="직사각형 11"/>
          <p:cNvSpPr/>
          <p:nvPr/>
        </p:nvSpPr>
        <p:spPr>
          <a:xfrm>
            <a:off x="5128953" y="3710666"/>
            <a:ext cx="6899564" cy="232400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1013" y="390067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task 1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3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9686403"/>
              </p:ext>
            </p:extLst>
          </p:nvPr>
        </p:nvGraphicFramePr>
        <p:xfrm>
          <a:off x="5242264" y="3866765"/>
          <a:ext cx="406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91850" y="390067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polling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5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9216917"/>
              </p:ext>
            </p:extLst>
          </p:nvPr>
        </p:nvGraphicFramePr>
        <p:xfrm>
          <a:off x="6463101" y="3866765"/>
          <a:ext cx="406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6" name="직선 연결선 16"/>
          <p:cNvCxnSpPr/>
          <p:nvPr/>
        </p:nvCxnSpPr>
        <p:spPr>
          <a:xfrm>
            <a:off x="7913651" y="4149999"/>
            <a:ext cx="0" cy="416529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17"/>
          <p:cNvCxnSpPr/>
          <p:nvPr/>
        </p:nvCxnSpPr>
        <p:spPr>
          <a:xfrm>
            <a:off x="9933620" y="4152096"/>
            <a:ext cx="0" cy="416529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18"/>
          <p:cNvCxnSpPr/>
          <p:nvPr/>
        </p:nvCxnSpPr>
        <p:spPr>
          <a:xfrm>
            <a:off x="7923352" y="4108359"/>
            <a:ext cx="1995411" cy="0"/>
          </a:xfrm>
          <a:prstGeom prst="line">
            <a:avLst/>
          </a:prstGeom>
          <a:ln w="190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46322" y="3786866"/>
            <a:ext cx="1122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“waiting IO” </a:t>
            </a:r>
          </a:p>
        </p:txBody>
      </p:sp>
    </p:spTree>
    <p:extLst>
      <p:ext uri="{BB962C8B-B14F-4D97-AF65-F5344CB8AC3E}">
        <p14:creationId xmlns:p14="http://schemas.microsoft.com/office/powerpoint/2010/main" xmlns="" val="150404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Interrupts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Put the I/O request process to sleep and context switch to another</a:t>
            </a:r>
          </a:p>
          <a:p>
            <a:r>
              <a:rPr lang="en-US" altLang="ko-KR" dirty="0"/>
              <a:t>When the device is finished, wake the process waiting for the I/O by interrupt</a:t>
            </a:r>
          </a:p>
          <a:p>
            <a:pPr lvl="1"/>
            <a:r>
              <a:rPr lang="en-US" altLang="ko-KR" dirty="0"/>
              <a:t>Allows for the CPU and the disk to be properly utilized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20B2-A938-DC46-A957-10E80D5FB763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143672" y="4129335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39870" y="4129336"/>
            <a:ext cx="73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CPU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870" y="4908883"/>
            <a:ext cx="73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Disk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1744" y="5517232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Diagram of CPU utilization by interrupt </a:t>
            </a:r>
            <a:endParaRPr lang="ko-KR" altLang="en-US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5184576" y="4858360"/>
          <a:ext cx="20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1991544" y="3140968"/>
            <a:ext cx="8208912" cy="237626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04344" y="329584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task 1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8546275"/>
              </p:ext>
            </p:extLst>
          </p:nvPr>
        </p:nvGraphicFramePr>
        <p:xfrm>
          <a:off x="2175595" y="3261934"/>
          <a:ext cx="406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00488" y="329584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task 2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10376"/>
              </p:ext>
            </p:extLst>
          </p:nvPr>
        </p:nvGraphicFramePr>
        <p:xfrm>
          <a:off x="3471739" y="3261934"/>
          <a:ext cx="406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770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Polling vs. interrupts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Interrupts are not always the best solution</a:t>
            </a:r>
          </a:p>
          <a:p>
            <a:pPr lvl="1"/>
            <a:r>
              <a:rPr lang="en-US" altLang="ko-KR" dirty="0"/>
              <a:t>If a device performs very quickly interrupts slow down the system </a:t>
            </a:r>
          </a:p>
          <a:p>
            <a:pPr lvl="2"/>
            <a:r>
              <a:rPr lang="en-US" altLang="ko-KR" dirty="0"/>
              <a:t>Context switches are expensive</a:t>
            </a:r>
          </a:p>
          <a:p>
            <a:endParaRPr lang="en-US" altLang="ko-KR" dirty="0"/>
          </a:p>
          <a:p>
            <a:r>
              <a:rPr lang="en-US" altLang="ko-KR" dirty="0"/>
              <a:t>If a device is fast, polling is preferred</a:t>
            </a:r>
          </a:p>
          <a:p>
            <a:endParaRPr lang="en-US" altLang="ko-KR" dirty="0"/>
          </a:p>
          <a:p>
            <a:r>
              <a:rPr lang="en-US" altLang="ko-KR" dirty="0"/>
              <a:t>If the device is slow, interrupts are better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F25A-3BC0-EE4A-8969-AD2755572A05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317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Data movement with PIO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CPU wastes time copying data from memory to the device</a:t>
            </a:r>
          </a:p>
          <a:p>
            <a:pPr lvl="1"/>
            <a:r>
              <a:rPr lang="en-US" altLang="ko-KR" dirty="0"/>
              <a:t>CPU copies one word at a time to the device</a:t>
            </a:r>
          </a:p>
          <a:p>
            <a:pPr lvl="1"/>
            <a:r>
              <a:rPr lang="en-US" altLang="ko-KR" dirty="0"/>
              <a:t>After data is copied to the device, then it can be written to disk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A96F-E7A1-0D43-808C-B5B59AE649DA}" type="datetime1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248202"/>
              </p:ext>
            </p:extLst>
          </p:nvPr>
        </p:nvGraphicFramePr>
        <p:xfrm>
          <a:off x="3143672" y="4400759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39870" y="4400760"/>
            <a:ext cx="73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CPU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870" y="5192848"/>
            <a:ext cx="73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Disk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5720" y="5810142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Diagram of CPU utilization</a:t>
            </a:r>
            <a:endParaRPr lang="ko-KR" altLang="en-US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4302249"/>
              </p:ext>
            </p:extLst>
          </p:nvPr>
        </p:nvGraphicFramePr>
        <p:xfrm>
          <a:off x="6008216" y="5120839"/>
          <a:ext cx="20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3" name="직선 연결선 12"/>
          <p:cNvCxnSpPr/>
          <p:nvPr/>
        </p:nvCxnSpPr>
        <p:spPr>
          <a:xfrm>
            <a:off x="4771281" y="3755535"/>
            <a:ext cx="0" cy="61200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5985892" y="3772546"/>
            <a:ext cx="0" cy="61200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756423" y="3700424"/>
            <a:ext cx="1238994" cy="0"/>
          </a:xfrm>
          <a:prstGeom prst="line">
            <a:avLst/>
          </a:prstGeom>
          <a:ln w="190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02224" y="3105083"/>
            <a:ext cx="1642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 copy </a:t>
            </a:r>
            <a:r>
              <a:rPr lang="en-US" altLang="ko-KR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one word at a time </a:t>
            </a:r>
            <a:endParaRPr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3009" y="327122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task 1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899589"/>
              </p:ext>
            </p:extLst>
          </p:nvPr>
        </p:nvGraphicFramePr>
        <p:xfrm>
          <a:off x="1894260" y="3237316"/>
          <a:ext cx="406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619153" y="327122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task 2</a:t>
            </a:r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0851300"/>
              </p:ext>
            </p:extLst>
          </p:nvPr>
        </p:nvGraphicFramePr>
        <p:xfrm>
          <a:off x="3190404" y="3237316"/>
          <a:ext cx="406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2195528"/>
              </p:ext>
            </p:extLst>
          </p:nvPr>
        </p:nvGraphicFramePr>
        <p:xfrm>
          <a:off x="1890961" y="3733781"/>
          <a:ext cx="406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342405" y="3777086"/>
            <a:ext cx="242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copy data from memory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1704109" y="3052352"/>
            <a:ext cx="8640363" cy="273630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619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MPU_334_Template" id="{39FFEC9C-0264-604D-9C75-9C2480044B0C}" vid="{0EAECD1E-6EA1-004D-8285-92F601F13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CMPU_334_Template</Template>
  <TotalTime>17164</TotalTime>
  <Words>3530</Words>
  <Application>Microsoft Macintosh PowerPoint</Application>
  <PresentationFormat>Custom</PresentationFormat>
  <Paragraphs>891</Paragraphs>
  <Slides>39</Slides>
  <Notes>8</Notes>
  <HiddenSlides>3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I/O Devices and Disks</vt:lpstr>
      <vt:lpstr>I/O Devices </vt:lpstr>
      <vt:lpstr>Structure of input/output (I/O) device</vt:lpstr>
      <vt:lpstr>I/O Architecture</vt:lpstr>
      <vt:lpstr>Canonical Device </vt:lpstr>
      <vt:lpstr>The Canonical Protocol</vt:lpstr>
      <vt:lpstr>Interrupts </vt:lpstr>
      <vt:lpstr>Polling vs. interrupts </vt:lpstr>
      <vt:lpstr>Data movement with PIO</vt:lpstr>
      <vt:lpstr>DMA (Direct Memory Access)</vt:lpstr>
      <vt:lpstr>Device interaction</vt:lpstr>
      <vt:lpstr>The OS interface: the device driver</vt:lpstr>
      <vt:lpstr>Example Driver: File system Abstraction</vt:lpstr>
      <vt:lpstr>Problems With Device Driver Abstraction</vt:lpstr>
      <vt:lpstr>A Simple IDE Disk Driver: Registers</vt:lpstr>
      <vt:lpstr>Basic IDE Protocol</vt:lpstr>
      <vt:lpstr>I/O Summary</vt:lpstr>
      <vt:lpstr>Hard Disk Drives</vt:lpstr>
      <vt:lpstr>Basic Geometry</vt:lpstr>
      <vt:lpstr>Basic Geometry (Corrected)</vt:lpstr>
      <vt:lpstr>A Simple Disk Drive</vt:lpstr>
      <vt:lpstr>Example of a Disk</vt:lpstr>
      <vt:lpstr>Single-track Latency: The Rotational Delay</vt:lpstr>
      <vt:lpstr>Multiple Tracks: Seek Time</vt:lpstr>
      <vt:lpstr>Phases of Seek</vt:lpstr>
      <vt:lpstr>Transfer</vt:lpstr>
      <vt:lpstr>Track Skew</vt:lpstr>
      <vt:lpstr>Cache (Track Buffer)</vt:lpstr>
      <vt:lpstr>I/O Time: Fun With Math</vt:lpstr>
      <vt:lpstr>I/O Time Example</vt:lpstr>
      <vt:lpstr>Disk Scheduling</vt:lpstr>
      <vt:lpstr>SSTF is not a panacea</vt:lpstr>
      <vt:lpstr>Elevator (a.k.a. SCAN or C-SCAN)</vt:lpstr>
      <vt:lpstr>How to account for Disk rotation costs?</vt:lpstr>
      <vt:lpstr>Where is disk scheduling performed?</vt:lpstr>
      <vt:lpstr>Other scheduling issues</vt:lpstr>
      <vt:lpstr>Simplified IDE Driver</vt:lpstr>
      <vt:lpstr>IDE Read/Write</vt:lpstr>
      <vt:lpstr>IDE Interrupt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I/O Devices</dc:title>
  <dc:creator>Jason Waterman</dc:creator>
  <cp:lastModifiedBy>olga Lemieszewski</cp:lastModifiedBy>
  <cp:revision>49</cp:revision>
  <dcterms:created xsi:type="dcterms:W3CDTF">2017-11-08T22:23:24Z</dcterms:created>
  <dcterms:modified xsi:type="dcterms:W3CDTF">2022-04-23T15:26:51Z</dcterms:modified>
</cp:coreProperties>
</file>