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43" autoAdjust="0"/>
    <p:restoredTop sz="94673"/>
  </p:normalViewPr>
  <p:slideViewPr>
    <p:cSldViewPr snapToGrid="0" snapToObjects="1">
      <p:cViewPr varScale="1">
        <p:scale>
          <a:sx n="128" d="100"/>
          <a:sy n="128" d="100"/>
        </p:scale>
        <p:origin x="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12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87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41863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334 – Operating Systems </a:t>
            </a:r>
          </a:p>
          <a:p>
            <a:r>
              <a:rPr lang="en-US" sz="2400" dirty="0"/>
              <a:t>Jason Waterman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AA88-4C69-FC4E-BBA0-9BCB0C56A40C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2141-D3CB-9D4D-851A-25257D5B319A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2966-A209-944E-B756-4246BA33396F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A1A3-69FD-AE44-94A8-54A46452FCD4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66C4-40F2-AA45-85AC-107D99A5530C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E5E51-38CA-0849-831C-9133D015C686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779D-FB49-5B48-9479-B6C89B4494CC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AC01FB-0F6A-7D48-89D3-0FAB51C75041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2E39921-7CE6-AE44-AC39-CD7477E29CC9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00FC50D3-0444-F74A-B4D8-82BC3A4CEB0F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Files and Directories</a:t>
            </a:r>
          </a:p>
        </p:txBody>
      </p:sp>
    </p:spTree>
    <p:extLst>
      <p:ext uri="{BB962C8B-B14F-4D97-AF65-F5344CB8AC3E}">
        <p14:creationId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Reading and writing, but not sequentially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An open file has a </a:t>
            </a:r>
            <a:r>
              <a:rPr lang="en-US" altLang="ko-KR" b="1" dirty="0"/>
              <a:t>current offset</a:t>
            </a:r>
            <a:endParaRPr lang="en-US" altLang="ko-KR" dirty="0"/>
          </a:p>
          <a:p>
            <a:pPr lvl="1"/>
            <a:r>
              <a:rPr lang="en-US" altLang="ko-KR" dirty="0"/>
              <a:t>Determine </a:t>
            </a:r>
            <a:r>
              <a:rPr lang="en-US" altLang="ko-KR" b="1" dirty="0"/>
              <a:t>where</a:t>
            </a:r>
            <a:r>
              <a:rPr lang="en-US" altLang="ko-KR" dirty="0"/>
              <a:t> the next read or write will begin reading from or writing to within the file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Update the current offset</a:t>
            </a:r>
          </a:p>
          <a:p>
            <a:pPr lvl="1"/>
            <a:r>
              <a:rPr lang="en-US" altLang="ko-KR" b="1" dirty="0"/>
              <a:t>Implicitly</a:t>
            </a:r>
            <a:r>
              <a:rPr lang="en-US" altLang="ko-KR" dirty="0"/>
              <a:t>: A read or write of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altLang="ko-KR" dirty="0"/>
              <a:t> bytes takes place,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altLang="ko-KR" dirty="0"/>
              <a:t> is added to the current offset</a:t>
            </a:r>
          </a:p>
          <a:p>
            <a:pPr lvl="1"/>
            <a:r>
              <a:rPr lang="en-US" altLang="ko-KR" b="1" dirty="0"/>
              <a:t>Explicitly</a:t>
            </a:r>
            <a:r>
              <a:rPr lang="en-US" altLang="ko-KR" dirty="0"/>
              <a:t>: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lseek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F92F-87EA-1141-A937-53502C48E766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56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Reading And Writing, But Not Sequentially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fildes</a:t>
            </a:r>
            <a:r>
              <a:rPr lang="en-US" altLang="ko-KR" dirty="0"/>
              <a:t> : File descriptor</a:t>
            </a:r>
          </a:p>
          <a:p>
            <a:pPr lvl="1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offset</a:t>
            </a:r>
            <a:r>
              <a:rPr lang="en-US" altLang="ko-KR" dirty="0"/>
              <a:t> : Position the file offset to a particular location within the file</a:t>
            </a:r>
          </a:p>
          <a:p>
            <a:pPr lvl="2"/>
            <a:r>
              <a:rPr lang="en-US" altLang="ko-KR" dirty="0"/>
              <a:t>can be negative </a:t>
            </a:r>
          </a:p>
          <a:p>
            <a:pPr lvl="1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whence</a:t>
            </a:r>
            <a:r>
              <a:rPr lang="en-US" altLang="ko-KR" dirty="0"/>
              <a:t> : Determine how the seek is performed</a:t>
            </a:r>
          </a:p>
          <a:p>
            <a:pPr lvl="2"/>
            <a:r>
              <a:rPr lang="en-US" altLang="ko-KR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SEEK_SET</a:t>
            </a:r>
            <a:r>
              <a:rPr lang="en-US" altLang="ko-KR" dirty="0">
                <a:ea typeface="맑은 고딕" pitchFamily="50" charset="-127"/>
                <a:cs typeface="Courier New" pitchFamily="49" charset="0"/>
              </a:rPr>
              <a:t>: the offset is set to offset bytes (offset from the beginning of file)</a:t>
            </a:r>
          </a:p>
          <a:p>
            <a:pPr lvl="2"/>
            <a:r>
              <a:rPr lang="en-US" altLang="ko-KR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SEEK_CUR</a:t>
            </a:r>
            <a:r>
              <a:rPr lang="en-US" altLang="ko-KR" dirty="0">
                <a:ea typeface="맑은 고딕" pitchFamily="50" charset="-127"/>
                <a:cs typeface="Courier New" pitchFamily="49" charset="0"/>
              </a:rPr>
              <a:t>: the offset is set to its current location plus offset bytes</a:t>
            </a:r>
            <a:endParaRPr lang="en-US" altLang="ko-KR" dirty="0"/>
          </a:p>
          <a:p>
            <a:pPr lvl="2"/>
            <a:r>
              <a:rPr lang="en-US" altLang="ko-KR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SEEK_END</a:t>
            </a:r>
            <a:r>
              <a:rPr lang="en-US" altLang="ko-KR" dirty="0">
                <a:ea typeface="맑은 고딕" pitchFamily="50" charset="-127"/>
                <a:cs typeface="Courier New" pitchFamily="49" charset="0"/>
              </a:rPr>
              <a:t>: the offset is set to the size of the file plus offset bytes</a:t>
            </a:r>
          </a:p>
          <a:p>
            <a:pPr lvl="1"/>
            <a:r>
              <a:rPr lang="en-US" altLang="ko-KR" dirty="0">
                <a:ea typeface="맑은 고딕" pitchFamily="50" charset="-127"/>
                <a:cs typeface="Courier New" pitchFamily="49" charset="0"/>
              </a:rPr>
              <a:t>Returns new offset location as measured in bytes from the start of the file</a:t>
            </a:r>
          </a:p>
          <a:p>
            <a:pPr lvl="2"/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95600" y="1196752"/>
            <a:ext cx="734481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noAutofit/>
          </a:bodyPr>
          <a:lstStyle/>
          <a:p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off_t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lseek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fildes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off_t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offset,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whence);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AE4B-8B2C-8749-A6D3-4073D2EB87FB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92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Writing Immediately with</a:t>
            </a:r>
            <a:r>
              <a:rPr lang="en-US" altLang="ko-KR" dirty="0">
                <a:latin typeface="+mn-lt"/>
                <a:cs typeface="Courier New" pitchFamily="49" charset="0"/>
              </a:rPr>
              <a:t>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file system will </a:t>
            </a:r>
            <a:r>
              <a:rPr lang="en-US" altLang="ko-KR" b="1" dirty="0"/>
              <a:t>buffer</a:t>
            </a:r>
            <a:r>
              <a:rPr lang="en-US" altLang="ko-KR" dirty="0"/>
              <a:t> writes in memory for some time</a:t>
            </a:r>
          </a:p>
          <a:p>
            <a:pPr lvl="1"/>
            <a:r>
              <a:rPr lang="en-US" altLang="ko-KR" dirty="0"/>
              <a:t>E.g., 5 or 30 seconds</a:t>
            </a:r>
          </a:p>
          <a:p>
            <a:pPr lvl="1"/>
            <a:r>
              <a:rPr lang="en-US" altLang="ko-KR" dirty="0"/>
              <a:t>Done for performance reasons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At that later point in time, the write(s) will </a:t>
            </a:r>
            <a:r>
              <a:rPr lang="en-US" altLang="ko-KR" b="1" dirty="0"/>
              <a:t>actually be issued </a:t>
            </a:r>
            <a:r>
              <a:rPr lang="en-US" altLang="ko-KR" dirty="0"/>
              <a:t>to the storage device</a:t>
            </a:r>
          </a:p>
          <a:p>
            <a:pPr lvl="1"/>
            <a:r>
              <a:rPr lang="en-US" altLang="ko-KR" dirty="0"/>
              <a:t>Writes will seem to </a:t>
            </a:r>
            <a:r>
              <a:rPr lang="en-US" altLang="ko-KR" u="sng" dirty="0"/>
              <a:t>complete quickly</a:t>
            </a:r>
            <a:endParaRPr lang="en-US" altLang="ko-KR" dirty="0"/>
          </a:p>
          <a:p>
            <a:pPr lvl="1"/>
            <a:r>
              <a:rPr lang="en-US" altLang="ko-KR" dirty="0"/>
              <a:t>Data can be </a:t>
            </a:r>
            <a:r>
              <a:rPr lang="en-US" altLang="ko-KR" u="sng" dirty="0"/>
              <a:t>lost</a:t>
            </a:r>
            <a:r>
              <a:rPr lang="en-US" altLang="ko-KR" dirty="0"/>
              <a:t> (e.g., the machine crashes)</a:t>
            </a:r>
            <a:endParaRPr lang="ko-KR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5645A-4C50-154E-ACED-071E812D5B8D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02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Writing Immediately with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ko-KR" dirty="0">
                <a:latin typeface="+mn-lt"/>
                <a:cs typeface="Courier New" pitchFamily="49" charset="0"/>
              </a:rPr>
              <a:t> </a:t>
            </a:r>
            <a:r>
              <a:rPr lang="en-US" altLang="ko-KR" dirty="0"/>
              <a:t>(Cont.)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However, some applications require more than eventual guarantee</a:t>
            </a:r>
          </a:p>
          <a:p>
            <a:pPr lvl="1"/>
            <a:r>
              <a:rPr lang="en-US" altLang="ko-KR" dirty="0"/>
              <a:t>E.g., DBMS requires force writes to disk from time to time</a:t>
            </a:r>
          </a:p>
          <a:p>
            <a:pPr lvl="1"/>
            <a:endParaRPr lang="en-US" altLang="ko-KR" dirty="0"/>
          </a:p>
          <a:p>
            <a:r>
              <a:rPr lang="en-US" altLang="ko-KR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altLang="ko-KR" dirty="0"/>
              <a:t>Filesystem forces all dirty (i.e., not yet written) data to disk for the file referred to by the file descriptor</a:t>
            </a:r>
          </a:p>
          <a:p>
            <a:pPr lvl="1"/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ko-KR" dirty="0">
                <a:cs typeface="Courier New" pitchFamily="49" charset="0"/>
              </a:rPr>
              <a:t> </a:t>
            </a:r>
            <a:r>
              <a:rPr lang="en-US" altLang="ko-KR" dirty="0"/>
              <a:t>returns once all of these writes are complete</a:t>
            </a:r>
          </a:p>
          <a:p>
            <a:pPr lvl="1"/>
            <a:r>
              <a:rPr lang="en-US" altLang="ko-KR" dirty="0"/>
              <a:t>Returns 0 on success, -1 on error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4F74-0BBB-E342-94C9-96FD40495628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61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Writing Immediately with </a:t>
            </a:r>
            <a:r>
              <a:rPr lang="en-US" altLang="ko-KR" dirty="0" err="1">
                <a:latin typeface="Courier" charset="0"/>
                <a:ea typeface="Courier" charset="0"/>
                <a:cs typeface="Courier" charset="0"/>
              </a:rPr>
              <a:t>fsync</a:t>
            </a:r>
            <a:r>
              <a:rPr lang="en-US" altLang="ko-KR" dirty="0">
                <a:latin typeface="Courier" charset="0"/>
                <a:ea typeface="Courier" charset="0"/>
                <a:cs typeface="Courier" charset="0"/>
              </a:rPr>
              <a:t>() </a:t>
            </a:r>
            <a:r>
              <a:rPr lang="en-US" altLang="ko-KR" dirty="0"/>
              <a:t>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An Example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fsync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In some cases, this code needs to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ko-KR" dirty="0">
                <a:cs typeface="Courier New" pitchFamily="49" charset="0"/>
              </a:rPr>
              <a:t> </a:t>
            </a:r>
            <a:r>
              <a:rPr lang="en-US" altLang="ko-KR" dirty="0"/>
              <a:t>the directory that contains the file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foo</a:t>
            </a:r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11" name="TextBox 10"/>
          <p:cNvSpPr txBox="1"/>
          <p:nvPr/>
        </p:nvSpPr>
        <p:spPr>
          <a:xfrm>
            <a:off x="1740636" y="1905710"/>
            <a:ext cx="6696744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 err="1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= open("foo", O_CREAT | O_WRONLY | O_TRUNC);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assert (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&gt; -1)</a:t>
            </a:r>
          </a:p>
          <a:p>
            <a:r>
              <a:rPr lang="en-US" altLang="ko-KR" sz="1400" dirty="0" err="1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int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rc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= write(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, buffer, size);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assert (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rc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== size);</a:t>
            </a:r>
          </a:p>
          <a:p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rc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=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fsync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(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);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  <a:sym typeface="Wingdings" pitchFamily="2" charset="2"/>
              </a:rPr>
              <a:t>assert (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  <a:sym typeface="Wingdings" pitchFamily="2" charset="2"/>
              </a:rPr>
              <a:t>rc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  <a:sym typeface="Wingdings" pitchFamily="2" charset="2"/>
              </a:rPr>
              <a:t> == 0);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6721-B537-5442-B408-8051385D3835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15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Renaming Files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rename(char* old, char *new)</a:t>
            </a:r>
          </a:p>
          <a:p>
            <a:pPr lvl="1"/>
            <a:r>
              <a:rPr lang="en-US" altLang="ko-KR" dirty="0"/>
              <a:t>Rename a file to different name</a:t>
            </a:r>
          </a:p>
          <a:p>
            <a:pPr lvl="1"/>
            <a:r>
              <a:rPr lang="en-US" altLang="ko-KR" dirty="0"/>
              <a:t>It implemented as an </a:t>
            </a:r>
            <a:r>
              <a:rPr lang="en-US" altLang="ko-KR" b="1" dirty="0"/>
              <a:t>atomic </a:t>
            </a:r>
            <a:r>
              <a:rPr lang="en-US" altLang="ko-KR" dirty="0"/>
              <a:t>system call</a:t>
            </a:r>
          </a:p>
          <a:p>
            <a:pPr lvl="2"/>
            <a:r>
              <a:rPr lang="en-US" altLang="ko-KR" dirty="0"/>
              <a:t>E.g., rename from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ko-KR" dirty="0"/>
              <a:t> to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bar: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2"/>
            <a:r>
              <a:rPr lang="en-US" altLang="ko-KR" dirty="0"/>
              <a:t>E.g., how to update a file atomically:</a:t>
            </a:r>
          </a:p>
          <a:p>
            <a:endParaRPr lang="en-US" altLang="ko-KR" dirty="0"/>
          </a:p>
        </p:txBody>
      </p:sp>
      <p:sp>
        <p:nvSpPr>
          <p:cNvPr id="10" name="TextBox 9"/>
          <p:cNvSpPr txBox="1"/>
          <p:nvPr/>
        </p:nvSpPr>
        <p:spPr>
          <a:xfrm>
            <a:off x="2639616" y="2852936"/>
            <a:ext cx="698477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noAutofit/>
          </a:bodyPr>
          <a:lstStyle/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mv foo bar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mv uses the system call rename()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43672" y="4437113"/>
            <a:ext cx="619268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>
            <a:spAutoFit/>
          </a:bodyPr>
          <a:lstStyle/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err="1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int</a:t>
            </a:r>
            <a:r>
              <a:rPr lang="en-US" altLang="ko-KR" sz="1200" dirty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fint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= open("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foo.txt.tmp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",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O_WRONLY|O_CREAT|O_TRUNC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);</a:t>
            </a:r>
          </a:p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write(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, buffer, size); </a:t>
            </a:r>
            <a:r>
              <a:rPr lang="en-US" altLang="ko-KR" sz="12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write out new version of file</a:t>
            </a:r>
          </a:p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fsync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(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);</a:t>
            </a:r>
          </a:p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close(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);</a:t>
            </a:r>
          </a:p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rename("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foo.txt.tmp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", "foo.txt");</a:t>
            </a:r>
            <a:endParaRPr lang="en-US" altLang="ko-KR" sz="1200" dirty="0">
              <a:latin typeface="Courier" pitchFamily="49" charset="0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BE52-2051-FC43-B184-ABFED40983BC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72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Getting Information About Files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stat(),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fstat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(): </a:t>
            </a:r>
            <a:r>
              <a:rPr lang="en-US" altLang="ko-KR" dirty="0"/>
              <a:t>Show the file metadata</a:t>
            </a:r>
          </a:p>
          <a:p>
            <a:pPr lvl="1"/>
            <a:r>
              <a:rPr lang="en-US" altLang="ko-KR" b="1" dirty="0"/>
              <a:t>Metadata</a:t>
            </a:r>
            <a:r>
              <a:rPr lang="en-US" altLang="ko-KR" dirty="0"/>
              <a:t> is information about each file</a:t>
            </a:r>
          </a:p>
          <a:p>
            <a:pPr lvl="1"/>
            <a:r>
              <a:rPr lang="en-US" altLang="ko-KR" dirty="0"/>
              <a:t>E.g., Size, Low-level name, Permission, …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stat</a:t>
            </a:r>
            <a:r>
              <a:rPr lang="en-US" altLang="ko-KR" dirty="0"/>
              <a:t> structure is below: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83632" y="2913326"/>
            <a:ext cx="7128792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</a:t>
            </a:r>
            <a:r>
              <a:rPr lang="en-US" altLang="ko-KR" sz="1400" dirty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struct 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stat {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dev_t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st_dev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	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ID of device containing file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st_ino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	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number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mode_t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st_mode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	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protection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nlink_t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st_nlink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	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number of hard links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uid_t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st_uid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	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user ID of owner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gid_t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st_gid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	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group ID of owner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dev_t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st_rdev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	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device ID (if special file)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off_t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st_size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	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total size, in bytes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blksize_t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st_blksize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blocksize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for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filesystem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I/O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blkcnt_t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st_blocks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	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number of blocks allocated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time_t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st_atime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	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time of last access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time_t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st_mtime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	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time of last modification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time_t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st_ctime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	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time of last status change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};</a:t>
            </a:r>
            <a:endParaRPr lang="en-US" altLang="ko-KR" sz="1400" dirty="0">
              <a:latin typeface="Courier" pitchFamily="49" charset="0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A382-09FB-2645-A8A3-2E8755315D49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91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Getting Information About Files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see stat information, you can use the command line tool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stat</a:t>
            </a:r>
          </a:p>
          <a:p>
            <a:pPr lvl="1"/>
            <a:endParaRPr lang="en-US" altLang="ko-KR" dirty="0">
              <a:cs typeface="+mn-cs"/>
            </a:endParaRPr>
          </a:p>
          <a:p>
            <a:pPr lvl="1"/>
            <a:endParaRPr lang="en-US" altLang="ko-KR" dirty="0">
              <a:cs typeface="+mn-cs"/>
            </a:endParaRPr>
          </a:p>
          <a:p>
            <a:pPr lvl="1"/>
            <a:endParaRPr lang="en-US" altLang="ko-KR" dirty="0">
              <a:cs typeface="+mn-cs"/>
            </a:endParaRPr>
          </a:p>
          <a:p>
            <a:pPr lvl="1"/>
            <a:endParaRPr lang="en-US" altLang="ko-KR" dirty="0"/>
          </a:p>
          <a:p>
            <a:pPr lvl="1"/>
            <a:endParaRPr lang="en-US" altLang="ko-KR" dirty="0">
              <a:cs typeface="+mn-cs"/>
            </a:endParaRPr>
          </a:p>
          <a:p>
            <a:pPr lvl="1"/>
            <a:endParaRPr lang="en-US" altLang="ko-KR" dirty="0">
              <a:cs typeface="+mn-cs"/>
            </a:endParaRPr>
          </a:p>
          <a:p>
            <a:pPr lvl="1"/>
            <a:endParaRPr lang="en-US" altLang="ko-KR" dirty="0">
              <a:cs typeface="+mn-cs"/>
            </a:endParaRPr>
          </a:p>
          <a:p>
            <a:pPr lvl="1"/>
            <a:endParaRPr lang="en-US" altLang="ko-KR" dirty="0"/>
          </a:p>
          <a:p>
            <a:pPr lvl="1"/>
            <a:r>
              <a:rPr lang="en-US" altLang="ko-KR" dirty="0">
                <a:cs typeface="+mn-cs"/>
              </a:rPr>
              <a:t>File system keeps this type of information in an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altLang="ko-KR" dirty="0">
                <a:cs typeface="+mn-cs"/>
              </a:rPr>
              <a:t> structure</a:t>
            </a:r>
          </a:p>
          <a:p>
            <a:pPr lvl="1"/>
            <a:endParaRPr lang="en-US" altLang="ko-KR" dirty="0"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28448" y="1785224"/>
            <a:ext cx="8988752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 New" charset="0"/>
                <a:ea typeface="Courier New" charset="0"/>
                <a:cs typeface="Courier New" charset="0"/>
              </a:rPr>
              <a:t>prompt&gt; echo hello &gt; file</a:t>
            </a:r>
          </a:p>
          <a:p>
            <a:r>
              <a:rPr lang="en-US" altLang="ko-KR" sz="1400" dirty="0">
                <a:latin typeface="Courier New" charset="0"/>
                <a:ea typeface="Courier New" charset="0"/>
                <a:cs typeface="Courier New" charset="0"/>
              </a:rPr>
              <a:t>prompt&gt; stat file</a:t>
            </a:r>
          </a:p>
          <a:p>
            <a:r>
              <a:rPr lang="is-IS" sz="1400" dirty="0">
                <a:latin typeface="Courier New" charset="0"/>
                <a:ea typeface="Courier New" charset="0"/>
                <a:cs typeface="Courier New" charset="0"/>
              </a:rPr>
              <a:t>  File: 'file'</a:t>
            </a:r>
          </a:p>
          <a:p>
            <a:r>
              <a:rPr lang="is-IS" sz="1400" dirty="0">
                <a:latin typeface="Courier New" charset="0"/>
                <a:ea typeface="Courier New" charset="0"/>
                <a:cs typeface="Courier New" charset="0"/>
              </a:rPr>
              <a:t>  Size: 6         Blocks: 8          IO Block: 1048576 regular file</a:t>
            </a:r>
          </a:p>
          <a:p>
            <a:r>
              <a:rPr lang="is-IS" sz="1400" dirty="0">
                <a:latin typeface="Courier New" charset="0"/>
                <a:ea typeface="Courier New" charset="0"/>
                <a:cs typeface="Courier New" charset="0"/>
              </a:rPr>
              <a:t>Device: 35h/53d Inode: 1321548     Links: 1</a:t>
            </a:r>
          </a:p>
          <a:p>
            <a:r>
              <a:rPr lang="is-IS" sz="1400" dirty="0">
                <a:latin typeface="Courier New" charset="0"/>
                <a:ea typeface="Courier New" charset="0"/>
                <a:cs typeface="Courier New" charset="0"/>
              </a:rPr>
              <a:t>Access: (0600/-rw-------)  Uid: (  328/jawaterman)   Gid: (   84/ faculty)</a:t>
            </a:r>
          </a:p>
          <a:p>
            <a:r>
              <a:rPr lang="is-IS" sz="1400" dirty="0">
                <a:latin typeface="Courier New" charset="0"/>
                <a:ea typeface="Courier New" charset="0"/>
                <a:cs typeface="Courier New" charset="0"/>
              </a:rPr>
              <a:t>Access: 2017-11-16 16:20:06.022239496 -0500</a:t>
            </a:r>
          </a:p>
          <a:p>
            <a:r>
              <a:rPr lang="is-IS" sz="1400" dirty="0">
                <a:latin typeface="Courier New" charset="0"/>
                <a:ea typeface="Courier New" charset="0"/>
                <a:cs typeface="Courier New" charset="0"/>
              </a:rPr>
              <a:t>Modify: 2017-11-16 16:20:06.022239496 -0500</a:t>
            </a:r>
          </a:p>
          <a:p>
            <a:r>
              <a:rPr lang="is-IS" sz="1400" dirty="0">
                <a:latin typeface="Courier New" charset="0"/>
                <a:ea typeface="Courier New" charset="0"/>
                <a:cs typeface="Courier New" charset="0"/>
              </a:rPr>
              <a:t>Change: 2017-11-16 16:20:06.022239496 -0500</a:t>
            </a:r>
          </a:p>
          <a:p>
            <a:r>
              <a:rPr lang="is-IS" sz="1400" dirty="0">
                <a:latin typeface="Courier New" charset="0"/>
                <a:ea typeface="Courier New" charset="0"/>
                <a:cs typeface="Courier New" charset="0"/>
              </a:rPr>
              <a:t> Birth: -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E0384-0669-7443-934C-F8F1D5D9D022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73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Removing Files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altLang="ko-KR" dirty="0"/>
              <a:t> is Linux command to remove a file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altLang="ko-KR" dirty="0"/>
              <a:t> call </a:t>
            </a:r>
            <a:r>
              <a:rPr lang="en-US" altLang="ko-KR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unlink()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/>
              <a:t>to remove a file</a:t>
            </a:r>
            <a:endParaRPr lang="en-US" altLang="ko-KR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3632" y="2248462"/>
            <a:ext cx="669674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strace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foo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…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unlink(“foo”)		= 0	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return 0 upon success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…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</a:t>
            </a:r>
            <a:endParaRPr lang="en-US" altLang="ko-KR" sz="1400" dirty="0">
              <a:latin typeface="Courier" pitchFamily="49" charset="0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1889904" y="4173344"/>
            <a:ext cx="7607384" cy="89446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 Why is it called 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unlink()</a:t>
            </a:r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and not “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remove</a:t>
            </a:r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 or 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delete</a:t>
            </a:r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”?</a:t>
            </a:r>
          </a:p>
          <a:p>
            <a:pPr algn="ctr"/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We’ll soon see…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080E-B768-2946-A903-BA31C0561C29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52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Making Directories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altLang="ko-KR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/>
              <a:t>: Make a directory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When a directory is created, it is </a:t>
            </a:r>
            <a:r>
              <a:rPr lang="en-US" altLang="ko-KR" b="1" dirty="0"/>
              <a:t>empty</a:t>
            </a:r>
          </a:p>
          <a:p>
            <a:pPr lvl="1"/>
            <a:r>
              <a:rPr lang="en-US" altLang="ko-KR" dirty="0"/>
              <a:t>An “empty” directory still has two entries: </a:t>
            </a:r>
          </a:p>
          <a:p>
            <a:pPr lvl="2"/>
            <a:r>
              <a:rPr lang="en-US" altLang="ko-KR" dirty="0"/>
              <a:t>.</a:t>
            </a:r>
            <a:r>
              <a:rPr lang="en-US" altLang="ko-KR" dirty="0">
                <a:solidFill>
                  <a:schemeClr val="accent6"/>
                </a:solidFill>
              </a:rPr>
              <a:t> </a:t>
            </a:r>
            <a:r>
              <a:rPr lang="en-US" altLang="ko-KR" dirty="0"/>
              <a:t>(itself)</a:t>
            </a:r>
          </a:p>
          <a:p>
            <a:pPr lvl="2"/>
            <a:r>
              <a:rPr lang="en-US" altLang="ko-KR" dirty="0"/>
              <a:t>..</a:t>
            </a:r>
            <a:r>
              <a:rPr lang="en-US" altLang="ko-KR" dirty="0">
                <a:solidFill>
                  <a:schemeClr val="accent6"/>
                </a:solidFill>
              </a:rPr>
              <a:t> </a:t>
            </a:r>
            <a:r>
              <a:rPr lang="en-US" altLang="ko-KR" dirty="0"/>
              <a:t>(parent)</a:t>
            </a:r>
            <a:br>
              <a:rPr lang="en-US" altLang="ko-KR" dirty="0"/>
            </a:b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3900488" y="3946694"/>
            <a:ext cx="6624736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–a</a:t>
            </a:r>
          </a:p>
          <a:p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./	../</a:t>
            </a:r>
          </a:p>
          <a:p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-al</a:t>
            </a:r>
          </a:p>
          <a:p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total 8</a:t>
            </a:r>
          </a:p>
          <a:p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------  2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jawaterman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faculty 4096 Nov 18 13:47 .</a:t>
            </a:r>
          </a:p>
          <a:p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--x--x 55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jawaterman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faculty 4096 Nov 18 13:47 ..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01308" y="1719353"/>
            <a:ext cx="518457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foo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  <a:sym typeface="Wingdings" pitchFamily="2" charset="2"/>
              </a:rPr>
              <a:t>…</a:t>
            </a:r>
          </a:p>
          <a:p>
            <a:r>
              <a:rPr lang="en-US" altLang="ko-KR" sz="1400" dirty="0" err="1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  <a:sym typeface="Wingdings" pitchFamily="2" charset="2"/>
              </a:rPr>
              <a:t>mkdir</a:t>
            </a:r>
            <a:r>
              <a:rPr lang="en-US" altLang="ko-KR" sz="1400" dirty="0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  <a:sym typeface="Wingdings" pitchFamily="2" charset="2"/>
              </a:rPr>
              <a:t>(“foo”, 0777)		= 0</a:t>
            </a:r>
          </a:p>
          <a:p>
            <a:r>
              <a:rPr lang="en-US" altLang="ko-KR" sz="1400" dirty="0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  <a:sym typeface="Wingdings" pitchFamily="2" charset="2"/>
              </a:rPr>
              <a:t>prompt&gt;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B87C1-993E-3346-AB41-E98DB4802FDD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41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Persistent Storage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Keep a data intact even if there is a power loss</a:t>
            </a:r>
          </a:p>
          <a:p>
            <a:pPr lvl="1"/>
            <a:r>
              <a:rPr lang="en-US" altLang="ko-KR" dirty="0"/>
              <a:t>Hard disk drive</a:t>
            </a:r>
          </a:p>
          <a:p>
            <a:pPr lvl="1"/>
            <a:r>
              <a:rPr lang="en-US" altLang="ko-KR" dirty="0"/>
              <a:t>Solid-state storage device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Two key abstractions in the virtualization of storage</a:t>
            </a:r>
          </a:p>
          <a:p>
            <a:pPr lvl="1"/>
            <a:r>
              <a:rPr lang="en-US" altLang="ko-KR" dirty="0"/>
              <a:t>File</a:t>
            </a:r>
          </a:p>
          <a:p>
            <a:pPr lvl="1"/>
            <a:r>
              <a:rPr lang="en-US" altLang="ko-KR" dirty="0"/>
              <a:t>Directory</a:t>
            </a:r>
            <a:endParaRPr lang="ko-KR" alt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A664-FEA0-D346-AEAB-92442B565D72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65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Reading Directories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sample code to read directory entries (like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The information available within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dirent</a:t>
            </a:r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2530080" y="1743907"/>
            <a:ext cx="7128792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2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altLang="ko-KR" sz="12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DIR *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opendir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("."); 		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open current directory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assert(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altLang="ko-K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2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dirent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*d;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((d =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readdir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)) != </a:t>
            </a:r>
            <a:r>
              <a:rPr lang="en-US" altLang="ko-K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	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read one directory entry </a:t>
            </a:r>
            <a:endParaRPr lang="en-US" altLang="ko-K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en-US" altLang="ko-KR" sz="12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 print </a:t>
            </a:r>
            <a:r>
              <a:rPr lang="en-US" altLang="ko-KR" sz="12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outthe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 and </a:t>
            </a:r>
            <a:r>
              <a:rPr lang="en-US" altLang="ko-KR" sz="12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inode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 of each file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("%d %s\n", (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d-&gt;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d_ino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d-&gt;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d_name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altLang="ko-KR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closedir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 			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close current directory</a:t>
            </a:r>
          </a:p>
          <a:p>
            <a:r>
              <a:rPr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7608" y="4653137"/>
            <a:ext cx="712879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2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dirent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		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d_name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ko-K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256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]; 	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filename */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ino_t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  	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d_ino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		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altLang="ko-KR" sz="12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inode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 */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  	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d_off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		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offset to the next direct */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short	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d_reclen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		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length of this record */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char	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d_type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		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type of file */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3517-7440-5744-B223-50F5D76E5614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64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Deleting Directories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rmdir</a:t>
            </a:r>
            <a:r>
              <a:rPr lang="en-US" altLang="ko-KR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/>
              <a:t>: Delete a directory </a:t>
            </a:r>
          </a:p>
          <a:p>
            <a:pPr lvl="1"/>
            <a:r>
              <a:rPr lang="en-US" altLang="ko-KR" dirty="0"/>
              <a:t>Requires that the directory be </a:t>
            </a:r>
            <a:r>
              <a:rPr lang="en-US" altLang="ko-KR" b="1" dirty="0"/>
              <a:t>empty</a:t>
            </a:r>
            <a:endParaRPr lang="en-US" altLang="ko-KR" dirty="0"/>
          </a:p>
          <a:p>
            <a:pPr lvl="1"/>
            <a:r>
              <a:rPr lang="en-US" altLang="ko-KR" dirty="0"/>
              <a:t>If you call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rmdir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/>
              <a:t>to a non-empty directory, it will fail</a:t>
            </a:r>
          </a:p>
          <a:p>
            <a:pPr lvl="2"/>
            <a:r>
              <a:rPr lang="en-US" altLang="ko-KR" dirty="0"/>
              <a:t>I.e., it must only have the “.” and “..” entries</a:t>
            </a:r>
          </a:p>
          <a:p>
            <a:endParaRPr lang="en-US" altLang="ko-K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D809-F5A2-8D4A-A3C1-2770BF658A3E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18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 Links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link(old pathname, new one)</a:t>
            </a:r>
            <a:endParaRPr lang="en-US" altLang="ko-KR" dirty="0"/>
          </a:p>
          <a:p>
            <a:pPr lvl="1"/>
            <a:r>
              <a:rPr lang="en-US" altLang="ko-KR" b="1" dirty="0"/>
              <a:t>Link</a:t>
            </a:r>
            <a:r>
              <a:rPr lang="en-US" altLang="ko-KR" dirty="0"/>
              <a:t> a new file name to an old one</a:t>
            </a:r>
          </a:p>
          <a:p>
            <a:pPr lvl="1"/>
            <a:r>
              <a:rPr lang="en-US" altLang="ko-KR" dirty="0"/>
              <a:t>Create another way to refer to </a:t>
            </a:r>
            <a:r>
              <a:rPr lang="en-US" altLang="ko-KR" i="1" dirty="0"/>
              <a:t>the same file</a:t>
            </a:r>
          </a:p>
          <a:p>
            <a:pPr lvl="1"/>
            <a:r>
              <a:rPr lang="en-US" altLang="ko-KR" dirty="0"/>
              <a:t>The command-line link program :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ln</a:t>
            </a:r>
          </a:p>
          <a:p>
            <a:pPr lvl="1"/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endParaRPr lang="en-US" altLang="ko-KR" dirty="0"/>
          </a:p>
          <a:p>
            <a:r>
              <a:rPr lang="en-US" altLang="ko-KR" dirty="0"/>
              <a:t>The way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link</a:t>
            </a:r>
            <a:r>
              <a:rPr lang="en-US" altLang="ko-KR" dirty="0"/>
              <a:t> works:</a:t>
            </a:r>
          </a:p>
          <a:p>
            <a:pPr lvl="1"/>
            <a:r>
              <a:rPr lang="en-US" altLang="ko-KR" b="1" dirty="0"/>
              <a:t>Create</a:t>
            </a:r>
            <a:r>
              <a:rPr lang="en-US" altLang="ko-KR" dirty="0"/>
              <a:t> another name in the directory</a:t>
            </a:r>
          </a:p>
          <a:p>
            <a:pPr lvl="1"/>
            <a:r>
              <a:rPr lang="en-US" altLang="ko-KR" b="1" dirty="0"/>
              <a:t>Set</a:t>
            </a:r>
            <a:r>
              <a:rPr lang="en-US" altLang="ko-KR" dirty="0"/>
              <a:t> it to the </a:t>
            </a:r>
            <a:r>
              <a:rPr lang="en-US" altLang="ko-KR" u="sng" dirty="0"/>
              <a:t>same </a:t>
            </a:r>
            <a:r>
              <a:rPr lang="en-US" altLang="ko-KR" u="sng" dirty="0" err="1"/>
              <a:t>inode</a:t>
            </a:r>
            <a:r>
              <a:rPr lang="en-US" altLang="ko-KR" u="sng" dirty="0"/>
              <a:t> number</a:t>
            </a:r>
            <a:r>
              <a:rPr lang="en-US" altLang="ko-KR" dirty="0"/>
              <a:t> as the original file</a:t>
            </a:r>
          </a:p>
          <a:p>
            <a:pPr lvl="2"/>
            <a:r>
              <a:rPr lang="en-US" altLang="ko-KR" dirty="0"/>
              <a:t>The file is not copied in any way</a:t>
            </a:r>
          </a:p>
          <a:p>
            <a:pPr lvl="1"/>
            <a:r>
              <a:rPr lang="en-US" altLang="ko-KR" dirty="0"/>
              <a:t>We now have two human-readable names (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altLang="ko-KR" dirty="0"/>
              <a:t> and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file2</a:t>
            </a:r>
            <a:r>
              <a:rPr lang="en-US" altLang="ko-KR" dirty="0"/>
              <a:t>) that both refer to the same file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0249" y="2524212"/>
            <a:ext cx="748883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echo hello &gt;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hello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ln file file2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create a hard link, link file to file2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hello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8D16-AB9D-B646-BA1C-BF9E3A200AF1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9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result of </a:t>
            </a:r>
            <a:r>
              <a:rPr lang="en-US" altLang="ko-KR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link()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Two files have </a:t>
            </a:r>
            <a:r>
              <a:rPr lang="en-US" altLang="ko-KR" b="1" dirty="0"/>
              <a:t>same </a:t>
            </a:r>
            <a:r>
              <a:rPr lang="en-US" altLang="ko-KR" b="1" dirty="0" err="1"/>
              <a:t>inode</a:t>
            </a:r>
            <a:r>
              <a:rPr lang="en-US" altLang="ko-KR" b="1" dirty="0"/>
              <a:t> </a:t>
            </a:r>
            <a:r>
              <a:rPr lang="en-US" altLang="ko-KR" dirty="0"/>
              <a:t>number, but two human-readable names (file, file2)</a:t>
            </a:r>
          </a:p>
          <a:p>
            <a:pPr lvl="1"/>
            <a:r>
              <a:rPr lang="en-US" altLang="ko-KR" dirty="0"/>
              <a:t>There is </a:t>
            </a:r>
            <a:r>
              <a:rPr lang="en-US" altLang="ko-KR" b="1" dirty="0"/>
              <a:t>no difference </a:t>
            </a:r>
            <a:r>
              <a:rPr lang="en-US" altLang="ko-KR" dirty="0"/>
              <a:t>between file and file2</a:t>
            </a:r>
          </a:p>
          <a:p>
            <a:pPr lvl="2"/>
            <a:r>
              <a:rPr lang="en-US" altLang="ko-KR" dirty="0"/>
              <a:t>Both are just links to the underlying metadata about the file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80456" y="1778537"/>
            <a:ext cx="5616624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ls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-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file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67158084 file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value is 67158084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67158084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value is 67158084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412D-E480-3041-B62E-39F732CBD85B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798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Thus, to remove a file, we call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unlink()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b="1" i="1" dirty="0"/>
              <a:t>reference count</a:t>
            </a:r>
            <a:endParaRPr lang="en-US" altLang="ko-KR" dirty="0"/>
          </a:p>
          <a:p>
            <a:pPr lvl="2"/>
            <a:r>
              <a:rPr lang="en-US" altLang="ko-KR" dirty="0"/>
              <a:t>Track how many different file names have been linked to this </a:t>
            </a:r>
            <a:r>
              <a:rPr lang="en-US" altLang="ko-KR" dirty="0" err="1"/>
              <a:t>inode</a:t>
            </a:r>
            <a:endParaRPr lang="en-US" altLang="ko-KR" dirty="0"/>
          </a:p>
          <a:p>
            <a:pPr lvl="2"/>
            <a:r>
              <a:rPr lang="en-US" altLang="ko-KR" dirty="0"/>
              <a:t>When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unlink()</a:t>
            </a:r>
            <a:r>
              <a:rPr lang="en-US" altLang="ko-KR" dirty="0">
                <a:cs typeface="Courier New" pitchFamily="49" charset="0"/>
              </a:rPr>
              <a:t> </a:t>
            </a:r>
            <a:r>
              <a:rPr lang="en-US" altLang="ko-KR" dirty="0"/>
              <a:t>is called, the reference count decrements</a:t>
            </a:r>
          </a:p>
          <a:p>
            <a:pPr lvl="2"/>
            <a:r>
              <a:rPr lang="en-US" altLang="ko-KR" dirty="0"/>
              <a:t>If the reference count reaches zero, the filesystem frees the </a:t>
            </a:r>
            <a:r>
              <a:rPr lang="en-US" altLang="ko-KR" dirty="0" err="1"/>
              <a:t>inode</a:t>
            </a:r>
            <a:r>
              <a:rPr lang="en-US" altLang="ko-KR" dirty="0"/>
              <a:t> and related data blocks</a:t>
            </a:r>
          </a:p>
          <a:p>
            <a:pPr lvl="3"/>
            <a:r>
              <a:rPr lang="en-US" altLang="ko-KR" dirty="0"/>
              <a:t> </a:t>
            </a:r>
            <a:r>
              <a:rPr lang="en-US" altLang="ko-KR" dirty="0">
                <a:sym typeface="Wingdings" pitchFamily="2" charset="2"/>
              </a:rPr>
              <a:t>Truly “deletes” the file</a:t>
            </a:r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25223" y="1832542"/>
            <a:ext cx="6194217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removed ‘file’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file2		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Still access the file 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hello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DA7E-B3BE-E342-AB9F-17F571CBBCC6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93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result of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unlink()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stat()</a:t>
            </a:r>
            <a:r>
              <a:rPr lang="en-US" altLang="ko-KR" dirty="0">
                <a:cs typeface="Courier New" panose="02070309020205020404" pitchFamily="49" charset="0"/>
              </a:rPr>
              <a:t> shows the reference count of a file.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6044" y="2159021"/>
            <a:ext cx="7776864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echo hello &gt; file      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/* create file*/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1 ...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1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ln file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      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hard link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2 ...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2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2 ...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   /* Link count is 2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ln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file3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     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hard link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file3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3 ...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3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file                 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remove file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2 ...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2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           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remove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file3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1 ...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1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file3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B239-FA2B-5D41-9C0E-59A442F0A917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994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Symbolic Links (Soft Link)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Symbolic links are more </a:t>
            </a:r>
            <a:r>
              <a:rPr lang="en-US" altLang="ko-KR" b="1" dirty="0"/>
              <a:t>useful</a:t>
            </a:r>
            <a:r>
              <a:rPr lang="en-US" altLang="ko-KR" dirty="0"/>
              <a:t> than hard links</a:t>
            </a:r>
          </a:p>
          <a:p>
            <a:pPr lvl="1"/>
            <a:r>
              <a:rPr lang="en-US" altLang="ko-KR" dirty="0"/>
              <a:t>Hard links cannot create a link to a directory</a:t>
            </a:r>
          </a:p>
          <a:p>
            <a:pPr lvl="2"/>
            <a:r>
              <a:rPr lang="en-US" altLang="ko-KR" dirty="0"/>
              <a:t>Why? You could have loops in the filesystem</a:t>
            </a:r>
          </a:p>
          <a:p>
            <a:pPr lvl="1"/>
            <a:r>
              <a:rPr lang="en-US" altLang="ko-KR" dirty="0"/>
              <a:t>Hard links cannot be created to a file on another partition</a:t>
            </a:r>
          </a:p>
          <a:p>
            <a:pPr lvl="2"/>
            <a:r>
              <a:rPr lang="en-US" altLang="ko-KR" dirty="0"/>
              <a:t>Why? Because </a:t>
            </a:r>
            <a:r>
              <a:rPr lang="en-US" altLang="ko-KR" dirty="0" err="1"/>
              <a:t>inode</a:t>
            </a:r>
            <a:r>
              <a:rPr lang="en-US" altLang="ko-KR" dirty="0"/>
              <a:t> numbers are only unique within a file system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Create a symbolic link: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ln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-s</a:t>
            </a:r>
          </a:p>
          <a:p>
            <a:pPr lvl="1"/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2207568" y="4077073"/>
            <a:ext cx="7776864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echo hello &gt;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ln –s file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option –s : create a symbolic link,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hello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9D09-BB17-154C-92EA-7066BBE0E7ED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818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Symbolic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is different between </a:t>
            </a:r>
            <a:r>
              <a:rPr lang="en-US" altLang="ko-KR" i="1" dirty="0"/>
              <a:t>Symbolic link</a:t>
            </a:r>
            <a:r>
              <a:rPr lang="en-US" altLang="ko-KR" dirty="0"/>
              <a:t> and a </a:t>
            </a:r>
            <a:r>
              <a:rPr lang="en-US" altLang="ko-KR" i="1" dirty="0"/>
              <a:t>Hard Link</a:t>
            </a:r>
            <a:r>
              <a:rPr lang="en-US" altLang="ko-KR" dirty="0"/>
              <a:t>? 	</a:t>
            </a:r>
          </a:p>
          <a:p>
            <a:pPr lvl="1"/>
            <a:r>
              <a:rPr lang="en-US" altLang="ko-KR" dirty="0"/>
              <a:t>Symbolic links are the</a:t>
            </a:r>
            <a:r>
              <a:rPr lang="en-US" altLang="ko-KR" b="1" dirty="0"/>
              <a:t> third type </a:t>
            </a:r>
            <a:r>
              <a:rPr lang="en-US" altLang="ko-KR" dirty="0"/>
              <a:t>of object the file system knows about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The size of symbolic link (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file2</a:t>
            </a:r>
            <a:r>
              <a:rPr lang="en-US" altLang="ko-KR" dirty="0"/>
              <a:t>) is </a:t>
            </a:r>
            <a:r>
              <a:rPr lang="en-US" altLang="ko-KR" b="1" dirty="0"/>
              <a:t>4 bytes</a:t>
            </a:r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r>
              <a:rPr lang="en-US" altLang="ko-KR" dirty="0"/>
              <a:t>A symbolic link holds the </a:t>
            </a:r>
            <a:r>
              <a:rPr lang="en-US" altLang="ko-KR" u="sng" dirty="0"/>
              <a:t>pathname</a:t>
            </a:r>
            <a:r>
              <a:rPr lang="en-US" altLang="ko-KR" dirty="0"/>
              <a:t> of the linked-to file as the data of the link file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8" name="TextBox 7"/>
          <p:cNvSpPr txBox="1"/>
          <p:nvPr/>
        </p:nvSpPr>
        <p:spPr>
          <a:xfrm>
            <a:off x="2423592" y="2085488"/>
            <a:ext cx="74888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spAutoFit/>
          </a:bodyPr>
          <a:lstStyle/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prompt&gt; ln </a:t>
            </a:r>
            <a:r>
              <a:rPr lang="mr-IN" altLang="ko-KR" sz="1200" dirty="0">
                <a:latin typeface="Courier" pitchFamily="49" charset="0"/>
                <a:ea typeface="맑은 고딕" pitchFamily="50" charset="-127"/>
              </a:rPr>
              <a:t>–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s file file2 </a:t>
            </a:r>
          </a:p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prompt&gt; stat file</a:t>
            </a:r>
          </a:p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... regular file ...</a:t>
            </a:r>
          </a:p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prompt&gt; stat file2</a:t>
            </a:r>
          </a:p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... symbolic link ... 	</a:t>
            </a:r>
            <a:r>
              <a:rPr lang="en-US" altLang="ko-KR" sz="12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Actually a file of a different type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23592" y="3853498"/>
            <a:ext cx="74888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200" dirty="0">
                <a:latin typeface="Courier New" charset="0"/>
                <a:ea typeface="Courier New" charset="0"/>
                <a:cs typeface="Courier New" charset="0"/>
              </a:rPr>
              <a:t>prompt&gt; ls </a:t>
            </a:r>
            <a:r>
              <a:rPr lang="mr-IN" altLang="ko-KR" sz="1200" dirty="0"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altLang="ko-KR" sz="1200" dirty="0">
                <a:latin typeface="Courier New" charset="0"/>
                <a:ea typeface="Courier New" charset="0"/>
                <a:cs typeface="Courier New" charset="0"/>
              </a:rPr>
              <a:t>al</a:t>
            </a:r>
          </a:p>
          <a:p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drwx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------ 2 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jawaterman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faculty 4096 Nov 16 17:49 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.</a:t>
            </a:r>
            <a:endParaRPr lang="en-US" sz="12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drwx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------ 8 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jawaterman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faculty 4096 Nov 16 17:49 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..</a:t>
            </a:r>
            <a:endParaRPr lang="en-US" sz="12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rw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------- 1 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jawaterman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faculty    6 Nov 16 17:49 file</a:t>
            </a:r>
          </a:p>
          <a:p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lrwxrwxrwx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1 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jawaterman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faculty    4 Nov 16 17:49 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file2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-&gt; file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5F5A-CCF9-264B-9F32-2415532B25CC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898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Symbolic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If we link to a longer pathname, our link file would be bigger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23592" y="1953033"/>
            <a:ext cx="748883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200" dirty="0">
                <a:latin typeface="Courier New" charset="0"/>
                <a:ea typeface="Courier New" charset="0"/>
                <a:cs typeface="Courier New" charset="0"/>
              </a:rPr>
              <a:t>prompt&gt; echo hello &gt; </a:t>
            </a:r>
            <a:r>
              <a:rPr lang="en-US" altLang="ko-KR" sz="1200" dirty="0" err="1">
                <a:latin typeface="Courier New" charset="0"/>
                <a:ea typeface="Courier New" charset="0"/>
                <a:cs typeface="Courier New" charset="0"/>
              </a:rPr>
              <a:t>alongerfilename</a:t>
            </a:r>
            <a:endParaRPr lang="en-US" altLang="ko-KR" sz="12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altLang="ko-KR" sz="1200" dirty="0">
                <a:latin typeface="Courier New" charset="0"/>
                <a:ea typeface="Courier New" charset="0"/>
                <a:cs typeface="Courier New" charset="0"/>
              </a:rPr>
              <a:t>prompt&gt; </a:t>
            </a:r>
            <a:r>
              <a:rPr lang="en-US" altLang="ko-KR" sz="1200" dirty="0" err="1">
                <a:latin typeface="Courier New" charset="0"/>
                <a:ea typeface="Courier New" charset="0"/>
                <a:cs typeface="Courier New" charset="0"/>
              </a:rPr>
              <a:t>ln</a:t>
            </a:r>
            <a:r>
              <a:rPr lang="en-US" altLang="ko-KR" sz="1200" dirty="0">
                <a:latin typeface="Courier New" charset="0"/>
                <a:ea typeface="Courier New" charset="0"/>
                <a:cs typeface="Courier New" charset="0"/>
              </a:rPr>
              <a:t> -s </a:t>
            </a:r>
            <a:r>
              <a:rPr lang="en-US" altLang="ko-KR" sz="1200" dirty="0" err="1">
                <a:latin typeface="Courier New" charset="0"/>
                <a:ea typeface="Courier New" charset="0"/>
                <a:cs typeface="Courier New" charset="0"/>
              </a:rPr>
              <a:t>alongerfilename</a:t>
            </a:r>
            <a:r>
              <a:rPr lang="en-US" altLang="ko-KR" sz="1200" dirty="0">
                <a:latin typeface="Courier New" charset="0"/>
                <a:ea typeface="Courier New" charset="0"/>
                <a:cs typeface="Courier New" charset="0"/>
              </a:rPr>
              <a:t> file3</a:t>
            </a:r>
          </a:p>
          <a:p>
            <a:r>
              <a:rPr lang="en-US" altLang="ko-KR" sz="1200" dirty="0">
                <a:latin typeface="Courier New" charset="0"/>
                <a:ea typeface="Courier New" charset="0"/>
                <a:cs typeface="Courier New" charset="0"/>
              </a:rPr>
              <a:t>prompt&gt; ls -al </a:t>
            </a:r>
            <a:r>
              <a:rPr lang="en-US" altLang="ko-KR" sz="1200" dirty="0" err="1">
                <a:latin typeface="Courier New" charset="0"/>
                <a:ea typeface="Courier New" charset="0"/>
                <a:cs typeface="Courier New" charset="0"/>
              </a:rPr>
              <a:t>alongerfilename</a:t>
            </a:r>
            <a:r>
              <a:rPr lang="en-US" altLang="ko-KR" sz="1200" dirty="0">
                <a:latin typeface="Courier New" charset="0"/>
                <a:ea typeface="Courier New" charset="0"/>
                <a:cs typeface="Courier New" charset="0"/>
              </a:rPr>
              <a:t> file3</a:t>
            </a:r>
          </a:p>
          <a:p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drwx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------ 2 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jawaterman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faculty 4096 Nov 16 17:51 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.</a:t>
            </a:r>
            <a:endParaRPr lang="en-US" sz="12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drwx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------ 8 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jawaterman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faculty 4096 Nov 16 17:49 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..</a:t>
            </a:r>
            <a:endParaRPr lang="en-US" sz="12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rw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------- 1 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jawaterman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faculty    6 Nov 16 17:51 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alongerfilename</a:t>
            </a:r>
            <a:endParaRPr lang="en-US" sz="12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rw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------- 1 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jawaterman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faculty    6 Nov 16 17:49 file</a:t>
            </a:r>
          </a:p>
          <a:p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lrwxrwxrwx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1 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jawaterman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faculty    4 Nov 16 17:49 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file2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-&gt; file</a:t>
            </a:r>
          </a:p>
          <a:p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lrwxrwxrwx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1 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jawaterman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faculty   15 Nov 16 17:51 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file3</a:t>
            </a:r>
            <a:r>
              <a:rPr lang="en-US" sz="1200" dirty="0">
                <a:latin typeface="Courier New" charset="0"/>
                <a:ea typeface="Courier New" charset="0"/>
                <a:cs typeface="Courier New" charset="0"/>
              </a:rPr>
              <a:t> -&gt; </a:t>
            </a:r>
            <a:r>
              <a:rPr lang="en-US" sz="1200" dirty="0" err="1">
                <a:latin typeface="Courier New" charset="0"/>
                <a:ea typeface="Courier New" charset="0"/>
                <a:cs typeface="Courier New" charset="0"/>
              </a:rPr>
              <a:t>alongerfilename</a:t>
            </a:r>
            <a:endParaRPr lang="en-US" sz="12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BF42-4D9A-B445-8D1B-4455205E9848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4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Symbolic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Dangling reference</a:t>
            </a:r>
          </a:p>
          <a:p>
            <a:pPr lvl="1"/>
            <a:r>
              <a:rPr lang="en-US" altLang="ko-KR" dirty="0"/>
              <a:t>After removing the original file, symbolic link points to nothing</a:t>
            </a:r>
          </a:p>
          <a:p>
            <a:pPr lvl="1"/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2710100" y="2395240"/>
            <a:ext cx="6768752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echo hello &gt;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ln -s file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hello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file		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remove the original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cat: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No such file or directory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2E37-DDCF-9044-B22D-64E6CC716A6E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9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linear array of bytes</a:t>
            </a:r>
          </a:p>
          <a:p>
            <a:pPr lvl="1"/>
            <a:r>
              <a:rPr lang="en-US" altLang="ko-KR" dirty="0"/>
              <a:t>OS does not know much about the structure of the file</a:t>
            </a:r>
          </a:p>
          <a:p>
            <a:r>
              <a:rPr lang="en-US" altLang="ko-KR" dirty="0"/>
              <a:t>Each file has low-level “name” associated with it</a:t>
            </a:r>
          </a:p>
          <a:p>
            <a:pPr lvl="1"/>
            <a:r>
              <a:rPr lang="en-US" altLang="ko-KR" dirty="0"/>
              <a:t>An </a:t>
            </a:r>
            <a:r>
              <a:rPr lang="en-US" altLang="ko-KR" b="1" dirty="0" err="1"/>
              <a:t>inode</a:t>
            </a:r>
            <a:r>
              <a:rPr lang="en-US" altLang="ko-KR" dirty="0"/>
              <a:t> (index node) number</a:t>
            </a:r>
          </a:p>
          <a:p>
            <a:pPr lvl="1"/>
            <a:r>
              <a:rPr lang="en-US" altLang="ko-KR" dirty="0"/>
              <a:t>The user is generally not aware of this number</a:t>
            </a:r>
          </a:p>
          <a:p>
            <a:pPr lvl="1"/>
            <a:r>
              <a:rPr lang="en-US" altLang="ko-KR" dirty="0"/>
              <a:t>Can use </a:t>
            </a:r>
            <a:r>
              <a:rPr lang="en-US" altLang="ko-KR" dirty="0">
                <a:latin typeface="Courier New" charset="0"/>
                <a:ea typeface="Courier New" charset="0"/>
                <a:cs typeface="Courier New" charset="0"/>
              </a:rPr>
              <a:t>ls </a:t>
            </a:r>
            <a:r>
              <a:rPr lang="mr-IN" altLang="ko-KR" dirty="0"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altLang="ko-KR" dirty="0">
                <a:latin typeface="Courier New" charset="0"/>
                <a:ea typeface="Courier New" charset="0"/>
                <a:cs typeface="Courier New" charset="0"/>
              </a:rPr>
              <a:t>i filename</a:t>
            </a:r>
            <a:r>
              <a:rPr lang="en-US" altLang="ko-KR" dirty="0">
                <a:ea typeface="Courier New" charset="0"/>
                <a:cs typeface="Courier New" charset="0"/>
              </a:rPr>
              <a:t> </a:t>
            </a:r>
            <a:r>
              <a:rPr lang="en-US" altLang="ko-KR" dirty="0"/>
              <a:t>to see this information </a:t>
            </a:r>
          </a:p>
          <a:p>
            <a:r>
              <a:rPr lang="en-US" altLang="ko-KR" dirty="0"/>
              <a:t>Filesystem has a responsibility to store data persistently on disk</a:t>
            </a:r>
          </a:p>
          <a:p>
            <a:endParaRPr lang="ko-KR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62CA-C870-6444-B64E-E1A9566C728C}" type="datetime1">
              <a:rPr lang="en-US" smtClean="0"/>
              <a:pPr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673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Making and Mounting a File System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mkfs</a:t>
            </a:r>
            <a:r>
              <a:rPr lang="en-US" altLang="ko-KR" dirty="0"/>
              <a:t> tool : Make a file system</a:t>
            </a:r>
          </a:p>
          <a:p>
            <a:pPr lvl="1"/>
            <a:r>
              <a:rPr lang="en-US" altLang="ko-KR" dirty="0"/>
              <a:t>Write an </a:t>
            </a:r>
            <a:r>
              <a:rPr lang="en-US" altLang="ko-KR" u="sng" dirty="0"/>
              <a:t>empty file system</a:t>
            </a:r>
            <a:r>
              <a:rPr lang="en-US" altLang="ko-KR" dirty="0"/>
              <a:t>, starting with </a:t>
            </a:r>
            <a:r>
              <a:rPr lang="en-US" altLang="ko-KR" i="1" dirty="0"/>
              <a:t>a root directory</a:t>
            </a:r>
            <a:r>
              <a:rPr lang="en-US" altLang="ko-KR" dirty="0"/>
              <a:t>, onto a disk partition</a:t>
            </a:r>
          </a:p>
          <a:p>
            <a:pPr lvl="1"/>
            <a:r>
              <a:rPr lang="en-US" altLang="ko-KR" dirty="0"/>
              <a:t>Input:</a:t>
            </a:r>
          </a:p>
          <a:p>
            <a:pPr lvl="2"/>
            <a:r>
              <a:rPr lang="en-US" altLang="ko-KR" dirty="0"/>
              <a:t>A device (such as a disk partition, e.g.,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/sda1</a:t>
            </a:r>
            <a:r>
              <a:rPr lang="en-US" altLang="ko-KR" dirty="0"/>
              <a:t>)</a:t>
            </a:r>
          </a:p>
          <a:p>
            <a:pPr lvl="2"/>
            <a:r>
              <a:rPr lang="en-US" altLang="ko-KR" dirty="0"/>
              <a:t>A file system type (e.g.,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ext3</a:t>
            </a:r>
            <a:r>
              <a:rPr lang="en-US" altLang="ko-KR" dirty="0"/>
              <a:t>)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A26D-EB6F-884F-B4EC-E57C410FFF14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9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Making and Mounting a File System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Courier New" pitchFamily="49" charset="0"/>
                <a:cs typeface="Courier New" pitchFamily="49" charset="0"/>
              </a:rPr>
              <a:t>mount()</a:t>
            </a:r>
          </a:p>
          <a:p>
            <a:pPr lvl="1"/>
            <a:r>
              <a:rPr lang="en-US" altLang="ko-KR" dirty="0"/>
              <a:t>Take an existing directory as a target </a:t>
            </a:r>
            <a:r>
              <a:rPr lang="en-US" altLang="ko-KR" b="1" dirty="0"/>
              <a:t>mount point</a:t>
            </a:r>
            <a:endParaRPr lang="en-US" altLang="ko-KR" dirty="0"/>
          </a:p>
          <a:p>
            <a:pPr lvl="1"/>
            <a:r>
              <a:rPr lang="en-US" altLang="ko-KR" dirty="0"/>
              <a:t>Essentially paste a new file system onto the directory tree at that point</a:t>
            </a:r>
          </a:p>
          <a:p>
            <a:endParaRPr lang="en-US" altLang="ko-KR" dirty="0"/>
          </a:p>
          <a:p>
            <a:pPr lvl="1"/>
            <a:r>
              <a:rPr lang="en-US" altLang="ko-KR" b="1" dirty="0"/>
              <a:t>Example: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2"/>
            <a:r>
              <a:rPr lang="en-US" altLang="ko-KR" dirty="0"/>
              <a:t>The pathname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/home/users/ </a:t>
            </a:r>
            <a:r>
              <a:rPr lang="en-US" altLang="ko-KR" dirty="0"/>
              <a:t>now refers to the root of the newly-mounted directory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11624" y="3501008"/>
            <a:ext cx="676875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mount –t ext3 /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dev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/sda1 /home/users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ls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/home/users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a b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728F-ABEA-F54C-8E31-88599952E5EB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598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Making and Mounting a File System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Courier New" pitchFamily="49" charset="0"/>
                <a:cs typeface="Courier New" pitchFamily="49" charset="0"/>
              </a:rPr>
              <a:t>mount</a:t>
            </a:r>
            <a:r>
              <a:rPr lang="en-US" altLang="ko-KR" dirty="0">
                <a:cs typeface="Courier New" pitchFamily="49" charset="0"/>
              </a:rPr>
              <a:t> program: show </a:t>
            </a:r>
            <a:r>
              <a:rPr lang="en-US" altLang="ko-KR" b="1" dirty="0">
                <a:cs typeface="Courier New" pitchFamily="49" charset="0"/>
              </a:rPr>
              <a:t>what is mounted </a:t>
            </a:r>
            <a:r>
              <a:rPr lang="en-US" altLang="ko-KR" dirty="0">
                <a:cs typeface="Courier New" pitchFamily="49" charset="0"/>
              </a:rPr>
              <a:t>on a system</a:t>
            </a:r>
          </a:p>
          <a:p>
            <a:endParaRPr lang="en-US" altLang="ko-KR" dirty="0">
              <a:cs typeface="Courier New" pitchFamily="49" charset="0"/>
            </a:endParaRPr>
          </a:p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2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ext3</a:t>
            </a:r>
            <a:r>
              <a:rPr lang="en-US" altLang="ko-KR" dirty="0"/>
              <a:t>: A standard disk-based file system</a:t>
            </a:r>
          </a:p>
          <a:p>
            <a:pPr lvl="2"/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altLang="ko-KR" dirty="0"/>
              <a:t>: A file system for accessing information about current processes</a:t>
            </a:r>
          </a:p>
          <a:p>
            <a:pPr lvl="2"/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tmpfs</a:t>
            </a:r>
            <a:r>
              <a:rPr lang="en-US" altLang="ko-KR" dirty="0"/>
              <a:t>: A</a:t>
            </a:r>
            <a:r>
              <a:rPr lang="ko-KR" altLang="en-US" dirty="0"/>
              <a:t> </a:t>
            </a:r>
            <a:r>
              <a:rPr lang="en-US" altLang="ko-KR" dirty="0"/>
              <a:t>file system just for temporary files</a:t>
            </a:r>
          </a:p>
          <a:p>
            <a:pPr lvl="2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AFS</a:t>
            </a:r>
            <a:r>
              <a:rPr lang="en-US" altLang="ko-KR" dirty="0">
                <a:cs typeface="Courier New" pitchFamily="49" charset="0"/>
              </a:rPr>
              <a:t>: A</a:t>
            </a:r>
            <a:r>
              <a:rPr lang="en-US" altLang="ko-KR" dirty="0"/>
              <a:t> distributed file system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06314" y="1836058"/>
            <a:ext cx="5723350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>
            <a:spAutoFit/>
          </a:bodyPr>
          <a:lstStyle/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dev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/sda1 on / type ext3 (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rw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on 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type 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rw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sysfs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on /sys type 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sysfs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rw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dev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/sda5 on 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type ext3 (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rw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dev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/sda7 on 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var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/vice/cache type ext3 (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rw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tmpfs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on 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dev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shm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type 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tmpfs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rw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AFS on 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afs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type 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afs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rw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6287-5B5C-2F49-8E30-D98A6E626A75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462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FAD39-A54A-174E-9764-737167682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C711A-17C9-7246-804E-EC3964900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 file is an array of bytes which can be created, read, written, and deleted</a:t>
            </a:r>
          </a:p>
          <a:p>
            <a:pPr lvl="1"/>
            <a:r>
              <a:rPr lang="en-US" dirty="0"/>
              <a:t>It has a low-level name (i.e., a number called </a:t>
            </a:r>
            <a:r>
              <a:rPr lang="en-US" dirty="0" err="1"/>
              <a:t>inode</a:t>
            </a:r>
            <a:r>
              <a:rPr lang="en-US" dirty="0"/>
              <a:t>) that refers </a:t>
            </a:r>
            <a:r>
              <a:rPr lang="en-US"/>
              <a:t>to the file </a:t>
            </a:r>
            <a:r>
              <a:rPr lang="en-US" dirty="0"/>
              <a:t>uniquely</a:t>
            </a:r>
          </a:p>
          <a:p>
            <a:r>
              <a:rPr lang="en-US" dirty="0"/>
              <a:t>A directory is a collection of tuples, each of which contains a human-readable name and </a:t>
            </a:r>
            <a:r>
              <a:rPr lang="en-US" dirty="0" err="1"/>
              <a:t>inode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 directory has two special entries: “.” which refers to itself, and “..” which refers to its parent</a:t>
            </a:r>
          </a:p>
          <a:p>
            <a:pPr lvl="1"/>
            <a:r>
              <a:rPr lang="en-US" dirty="0"/>
              <a:t>A directory hierarchy organizes all files and directories into a large tree, starting at the root</a:t>
            </a:r>
          </a:p>
          <a:p>
            <a:r>
              <a:rPr lang="en-US" dirty="0"/>
              <a:t>To access a file, a process uses a system call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dirty="0"/>
              <a:t>) to request permission from the OS</a:t>
            </a:r>
          </a:p>
          <a:p>
            <a:pPr lvl="1"/>
            <a:r>
              <a:rPr lang="en-US" dirty="0"/>
              <a:t>If permission is granted, the OS returns a file descriptor, which is used for read or write access, as allowed</a:t>
            </a:r>
          </a:p>
          <a:p>
            <a:pPr lvl="1"/>
            <a:r>
              <a:rPr lang="en-US" dirty="0"/>
              <a:t>Each file descriptor is a private, per-process entity, which refers to an entry in the open file table</a:t>
            </a:r>
          </a:p>
          <a:p>
            <a:pPr lvl="1"/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/>
              <a:t> tracks which file this access refers to and the current offset of the file</a:t>
            </a:r>
          </a:p>
          <a:p>
            <a:pPr lvl="1"/>
            <a:r>
              <a:rPr lang="en-US" dirty="0"/>
              <a:t>Calls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read()</a:t>
            </a:r>
            <a:r>
              <a:rPr lang="en-US" dirty="0"/>
              <a:t>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write()</a:t>
            </a:r>
            <a:r>
              <a:rPr lang="en-US" dirty="0"/>
              <a:t> update the current offset; jump around the file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lseek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To force updates to persistent media,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fsync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or related calls</a:t>
            </a:r>
          </a:p>
          <a:p>
            <a:pPr lvl="1"/>
            <a:r>
              <a:rPr lang="en-US" dirty="0"/>
              <a:t>However, doing so correctly while maintaining high performance is challenging</a:t>
            </a:r>
          </a:p>
          <a:p>
            <a:r>
              <a:rPr lang="en-US" dirty="0"/>
              <a:t>To have multiple human-readable names in the file system refer to the same file, use hard links or symbolic links</a:t>
            </a:r>
          </a:p>
          <a:p>
            <a:pPr lvl="1"/>
            <a:r>
              <a:rPr lang="en-US" dirty="0"/>
              <a:t>Each is useful in different circumstances, so consider their strengths and weaknesses before usage</a:t>
            </a:r>
          </a:p>
          <a:p>
            <a:r>
              <a:rPr lang="en-US" dirty="0"/>
              <a:t>Deleting a file is just performing that one last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unlink()</a:t>
            </a:r>
            <a:r>
              <a:rPr lang="en-US" dirty="0"/>
              <a:t> of it from the directory hierarchy</a:t>
            </a:r>
          </a:p>
          <a:p>
            <a:r>
              <a:rPr lang="en-US" dirty="0"/>
              <a:t>Most file systems have mechanisms to enable and disable sharing</a:t>
            </a:r>
          </a:p>
          <a:p>
            <a:pPr lvl="1"/>
            <a:r>
              <a:rPr lang="en-US" dirty="0"/>
              <a:t>A rudimentary form of such controls are provided by permissions bits (</a:t>
            </a:r>
            <a:r>
              <a:rPr lang="en-US" dirty="0" err="1"/>
              <a:t>rwx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ACL (access control lists) allow for more precise control over who can access and manipulate information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0680-A7CD-8043-9BD5-143ECBFE6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2141-D3CB-9D4D-851A-25257D5B319A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56957-D928-DB4A-ABCA-85B0A4CEE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DF8DF-6A3C-7444-BB95-EBEFE19D7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36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Directories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Directory is a special file and also has an </a:t>
            </a:r>
            <a:r>
              <a:rPr lang="en-US" altLang="ko-KR" dirty="0" err="1"/>
              <a:t>inode</a:t>
            </a:r>
            <a:r>
              <a:rPr lang="en-US" altLang="ko-KR" dirty="0"/>
              <a:t> number</a:t>
            </a:r>
          </a:p>
          <a:p>
            <a:pPr lvl="1"/>
            <a:r>
              <a:rPr lang="en-US" altLang="ko-KR" dirty="0"/>
              <a:t>It contains a list of (user-readable name, </a:t>
            </a:r>
            <a:r>
              <a:rPr lang="en-US" altLang="ko-KR" dirty="0" err="1"/>
              <a:t>inode</a:t>
            </a:r>
            <a:r>
              <a:rPr lang="en-US" altLang="ko-KR" dirty="0"/>
              <a:t>) pairs</a:t>
            </a:r>
          </a:p>
          <a:p>
            <a:pPr lvl="1"/>
            <a:r>
              <a:rPr lang="en-US" altLang="ko-KR" dirty="0"/>
              <a:t>Each entry in a directory refers to either files or other directories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directory has an entry (“foo”, “10”)</a:t>
            </a:r>
          </a:p>
          <a:p>
            <a:pPr lvl="2"/>
            <a:r>
              <a:rPr lang="en-US" altLang="ko-KR" dirty="0"/>
              <a:t>A file “foo” with the </a:t>
            </a:r>
            <a:r>
              <a:rPr lang="en-US" altLang="ko-KR" dirty="0" err="1"/>
              <a:t>inode</a:t>
            </a:r>
            <a:r>
              <a:rPr lang="en-US" altLang="ko-KR" dirty="0"/>
              <a:t> of “10”</a:t>
            </a:r>
          </a:p>
          <a:p>
            <a:endParaRPr lang="ko-KR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97A4-DAC4-5A40-AAE9-4A7DC7DA9F7C}" type="datetime1">
              <a:rPr lang="en-US" smtClean="0"/>
              <a:pPr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55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Directory Tree (Directory Hierarchy)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519172" y="5501730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An Example Directory Tree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656081" y="1844824"/>
            <a:ext cx="4370854" cy="3418056"/>
            <a:chOff x="2690019" y="1844824"/>
            <a:chExt cx="3336915" cy="2552032"/>
          </a:xfrm>
        </p:grpSpPr>
        <p:sp>
          <p:nvSpPr>
            <p:cNvPr id="6" name="타원 5"/>
            <p:cNvSpPr/>
            <p:nvPr/>
          </p:nvSpPr>
          <p:spPr>
            <a:xfrm>
              <a:off x="4100481" y="1844824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/</a:t>
              </a:r>
              <a:endParaRPr lang="ko-KR" altLang="en-US" sz="14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7" name="타원 6"/>
            <p:cNvSpPr/>
            <p:nvPr/>
          </p:nvSpPr>
          <p:spPr>
            <a:xfrm>
              <a:off x="3377272" y="2515501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foo</a:t>
              </a:r>
              <a:endParaRPr lang="ko-KR" altLang="en-US" sz="14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8" name="타원 7"/>
            <p:cNvSpPr/>
            <p:nvPr/>
          </p:nvSpPr>
          <p:spPr>
            <a:xfrm>
              <a:off x="2690019" y="3172748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err="1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bar.txt</a:t>
              </a:r>
              <a:endParaRPr lang="ko-KR" altLang="en-US" sz="14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9" name="타원 8"/>
            <p:cNvSpPr/>
            <p:nvPr/>
          </p:nvSpPr>
          <p:spPr>
            <a:xfrm>
              <a:off x="4877340" y="2515501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bar</a:t>
              </a:r>
              <a:endParaRPr lang="ko-KR" altLang="en-US" sz="14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0" name="타원 9"/>
            <p:cNvSpPr/>
            <p:nvPr/>
          </p:nvSpPr>
          <p:spPr>
            <a:xfrm>
              <a:off x="5483992" y="3172748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foo</a:t>
              </a:r>
              <a:endParaRPr lang="ko-KR" altLang="en-US" sz="14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>
              <a:off x="4162439" y="3172748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bar</a:t>
              </a:r>
              <a:endParaRPr lang="ko-KR" altLang="en-US" sz="14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>
              <a:off x="4877340" y="3856856"/>
              <a:ext cx="540000" cy="540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err="1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bar.txt</a:t>
              </a:r>
              <a:endParaRPr lang="ko-KR" altLang="en-US" sz="14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cxnSp>
          <p:nvCxnSpPr>
            <p:cNvPr id="13" name="직선 연결선 12"/>
            <p:cNvCxnSpPr>
              <a:stCxn id="6" idx="3"/>
              <a:endCxn id="7" idx="7"/>
            </p:cNvCxnSpPr>
            <p:nvPr/>
          </p:nvCxnSpPr>
          <p:spPr>
            <a:xfrm flipH="1">
              <a:off x="3838192" y="2305744"/>
              <a:ext cx="341371" cy="288839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>
              <a:stCxn id="7" idx="3"/>
              <a:endCxn id="8" idx="7"/>
            </p:cNvCxnSpPr>
            <p:nvPr/>
          </p:nvCxnSpPr>
          <p:spPr>
            <a:xfrm flipH="1">
              <a:off x="3150939" y="2976421"/>
              <a:ext cx="305415" cy="275409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>
              <a:stCxn id="9" idx="3"/>
              <a:endCxn id="11" idx="7"/>
            </p:cNvCxnSpPr>
            <p:nvPr/>
          </p:nvCxnSpPr>
          <p:spPr>
            <a:xfrm flipH="1">
              <a:off x="4623359" y="2976421"/>
              <a:ext cx="333063" cy="275409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>
              <a:stCxn id="10" idx="3"/>
              <a:endCxn id="12" idx="7"/>
            </p:cNvCxnSpPr>
            <p:nvPr/>
          </p:nvCxnSpPr>
          <p:spPr>
            <a:xfrm flipH="1">
              <a:off x="5338259" y="3633667"/>
              <a:ext cx="224814" cy="30227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>
              <a:stCxn id="9" idx="5"/>
              <a:endCxn id="10" idx="1"/>
            </p:cNvCxnSpPr>
            <p:nvPr/>
          </p:nvCxnSpPr>
          <p:spPr>
            <a:xfrm>
              <a:off x="5338259" y="2976421"/>
              <a:ext cx="224814" cy="275409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>
              <a:stCxn id="6" idx="5"/>
              <a:endCxn id="9" idx="1"/>
            </p:cNvCxnSpPr>
            <p:nvPr/>
          </p:nvCxnSpPr>
          <p:spPr>
            <a:xfrm>
              <a:off x="4561401" y="2305744"/>
              <a:ext cx="395021" cy="288839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655841" y="1960936"/>
              <a:ext cx="13710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root directory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7032104" y="2056657"/>
            <a:ext cx="309634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</a:rPr>
              <a:t>Valid files (absolute pathname) :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/foo/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bar.txt</a:t>
            </a:r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/bar/foo/</a:t>
            </a:r>
            <a:r>
              <a:rPr lang="en-US" altLang="ko-KR" sz="14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bar.txt</a:t>
            </a:r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400" b="1" dirty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</a:rPr>
              <a:t>Valid directory :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/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/foo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/bar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/bar/bar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/bar/foo/</a:t>
            </a:r>
          </a:p>
          <a:p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오른쪽 화살표 21"/>
          <p:cNvSpPr/>
          <p:nvPr/>
        </p:nvSpPr>
        <p:spPr>
          <a:xfrm>
            <a:off x="6240016" y="2920753"/>
            <a:ext cx="576064" cy="235769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오른쪽 중괄호 22"/>
          <p:cNvSpPr/>
          <p:nvPr/>
        </p:nvSpPr>
        <p:spPr>
          <a:xfrm>
            <a:off x="8112224" y="3442748"/>
            <a:ext cx="288032" cy="778340"/>
          </a:xfrm>
          <a:prstGeom prst="rightBrace">
            <a:avLst/>
          </a:prstGeom>
          <a:ln w="12700">
            <a:solidFill>
              <a:schemeClr val="accent6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8400256" y="3645025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Sub-directories</a:t>
            </a:r>
            <a:endParaRPr lang="ko-KR" altLang="en-US" sz="1400" dirty="0">
              <a:solidFill>
                <a:schemeClr val="accent6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6389-A9DA-3B4E-B8A6-08DF7F39F46F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67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Creating Files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Use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altLang="ko-KR" dirty="0"/>
              <a:t> system call with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O_CREAT</a:t>
            </a:r>
            <a:r>
              <a:rPr lang="en-US" altLang="ko-KR" dirty="0">
                <a:solidFill>
                  <a:schemeClr val="accent1"/>
                </a:solidFill>
              </a:rPr>
              <a:t> </a:t>
            </a:r>
            <a:r>
              <a:rPr lang="en-US" altLang="ko-KR" dirty="0"/>
              <a:t>flag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2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O_CREAT</a:t>
            </a:r>
            <a:r>
              <a:rPr lang="en-US" altLang="ko-KR" dirty="0"/>
              <a:t> </a:t>
            </a:r>
            <a:r>
              <a:rPr lang="en-US" altLang="ko-KR" dirty="0">
                <a:sym typeface="Wingdings" panose="05000000000000000000" pitchFamily="2" charset="2"/>
              </a:rPr>
              <a:t>:</a:t>
            </a:r>
            <a:r>
              <a:rPr lang="en-US" altLang="ko-KR" dirty="0"/>
              <a:t> create file</a:t>
            </a:r>
          </a:p>
          <a:p>
            <a:pPr lvl="2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O_WRONLY</a:t>
            </a:r>
            <a:r>
              <a:rPr lang="en-US" altLang="ko-KR" dirty="0"/>
              <a:t> : only write to that file while opened</a:t>
            </a:r>
          </a:p>
          <a:p>
            <a:pPr lvl="3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O_RDONLY</a:t>
            </a:r>
            <a:r>
              <a:rPr lang="en-US" altLang="ko-KR" dirty="0"/>
              <a:t> : only read</a:t>
            </a:r>
          </a:p>
          <a:p>
            <a:pPr lvl="3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O_RDWR</a:t>
            </a:r>
            <a:r>
              <a:rPr lang="en-US" altLang="ko-KR" dirty="0"/>
              <a:t> : read and write a file </a:t>
            </a:r>
          </a:p>
          <a:p>
            <a:pPr lvl="2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O_TRUNC</a:t>
            </a:r>
            <a:r>
              <a:rPr lang="en-US" altLang="ko-KR" dirty="0"/>
              <a:t> : make the file size zero (remove any existing content)</a:t>
            </a:r>
          </a:p>
          <a:p>
            <a:pPr lvl="1"/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open()</a:t>
            </a:r>
            <a:r>
              <a:rPr lang="en-US" altLang="ko-KR" dirty="0"/>
              <a:t> system call returns </a:t>
            </a:r>
            <a:r>
              <a:rPr lang="en-US" altLang="ko-KR" b="1" dirty="0"/>
              <a:t>file descriptor</a:t>
            </a:r>
          </a:p>
          <a:p>
            <a:pPr lvl="2"/>
            <a:r>
              <a:rPr lang="en-US" altLang="ko-KR" dirty="0"/>
              <a:t>An integer used to access files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2566084" y="1791360"/>
            <a:ext cx="7056784" cy="5760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fd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open(“foo”, O_CREAT | O_WRONLY | O_TRUNC); </a:t>
            </a:r>
            <a:endParaRPr lang="ko-KR" altLang="en-US" sz="16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B2348-6CFE-6F4E-AEA1-A7726B7256D2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49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Reading and Writing Files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An Example of reading and writing the ‘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ko-KR" dirty="0"/>
              <a:t>’ file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2"/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echo</a:t>
            </a:r>
            <a:r>
              <a:rPr lang="en-US" altLang="ko-KR" dirty="0">
                <a:cs typeface="Courier New" pitchFamily="49" charset="0"/>
              </a:rPr>
              <a:t>: redirect the output of echo to the file foo </a:t>
            </a:r>
          </a:p>
          <a:p>
            <a:pPr lvl="2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cat</a:t>
            </a:r>
            <a:r>
              <a:rPr lang="en-US" altLang="ko-KR" dirty="0"/>
              <a:t>: dump the contents of a file to the screen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35760" y="1700809"/>
            <a:ext cx="367240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echo hello &gt; foo  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cat foo        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</a:p>
        </p:txBody>
      </p:sp>
      <p:sp>
        <p:nvSpPr>
          <p:cNvPr id="8" name="모서리가 둥근 직사각형 7"/>
          <p:cNvSpPr/>
          <p:nvPr/>
        </p:nvSpPr>
        <p:spPr>
          <a:xfrm>
            <a:off x="2279576" y="4118716"/>
            <a:ext cx="7776864" cy="966468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How does the </a:t>
            </a:r>
            <a:r>
              <a:rPr lang="en-US" altLang="ko-KR" b="1" dirty="0">
                <a:solidFill>
                  <a:schemeClr val="tx1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cat</a:t>
            </a:r>
            <a:r>
              <a:rPr lang="en-US" altLang="ko-KR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program access the file foo? 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We can use </a:t>
            </a:r>
            <a:r>
              <a:rPr lang="en-US" altLang="ko-KR" b="1" dirty="0" err="1">
                <a:solidFill>
                  <a:srgbClr val="C0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strace</a:t>
            </a:r>
            <a:r>
              <a:rPr lang="en-US" altLang="ko-KR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to trace the system calls made by a program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7930-41FD-9348-AFE5-EDE3E9A15F6C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00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Reading and Writing Files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open(</a:t>
            </a:r>
            <a:r>
              <a:rPr lang="en-US" altLang="ko-KR" dirty="0">
                <a:cs typeface="Courier New" panose="02070309020205020404" pitchFamily="49" charset="0"/>
              </a:rPr>
              <a:t>file descriptor, flags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altLang="ko-KR" dirty="0"/>
              <a:t>Return file descriptor (3 in example)</a:t>
            </a:r>
          </a:p>
          <a:p>
            <a:pPr lvl="2"/>
            <a:r>
              <a:rPr lang="en-US" altLang="ko-KR" dirty="0"/>
              <a:t>File descriptor 0, 1, 2, is for standard input / output / error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read(</a:t>
            </a:r>
            <a:r>
              <a:rPr lang="en-US" altLang="ko-KR" dirty="0">
                <a:cs typeface="Courier New" panose="02070309020205020404" pitchFamily="49" charset="0"/>
              </a:rPr>
              <a:t>file descriptor, buffer pointer, the size of the buffer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ko-KR" dirty="0"/>
          </a:p>
          <a:p>
            <a:pPr lvl="2"/>
            <a:r>
              <a:rPr lang="en-US" altLang="ko-KR" dirty="0"/>
              <a:t>Return the number of bytes it read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write(</a:t>
            </a:r>
            <a:r>
              <a:rPr lang="en-US" altLang="ko-KR" dirty="0">
                <a:cs typeface="Courier New" panose="02070309020205020404" pitchFamily="49" charset="0"/>
              </a:rPr>
              <a:t>file descriptor, buffer pointer, the size of the buffer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altLang="ko-KR" dirty="0"/>
              <a:t>Return the number of bytes it write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63552" y="1038216"/>
            <a:ext cx="8208912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strace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cat foo   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open(“foo”, O_RDONLY)		= 3	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read(3, “hello\n”, 4096)   	= 6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write(1, “hello\n”, 6)		= 6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file descriptor 1: standard out</a:t>
            </a:r>
          </a:p>
          <a:p>
            <a:r>
              <a:rPr lang="en-US" altLang="ko-KR" sz="1400" b="1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read(3, “”, 4096)     		= 0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0: no bytes left in the file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close(3)				= 0 	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1B7-4CB1-A94B-A266-E368FE5E4D0B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70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Reading and Writing Files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Writing a file (a similar set of steps)</a:t>
            </a:r>
          </a:p>
          <a:p>
            <a:pPr lvl="1"/>
            <a:r>
              <a:rPr lang="en-US" altLang="ko-KR" dirty="0"/>
              <a:t>A file is opened for writing: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open()</a:t>
            </a:r>
            <a:endParaRPr lang="en-US" altLang="ko-KR" dirty="0"/>
          </a:p>
          <a:p>
            <a:pPr lvl="1"/>
            <a:r>
              <a:rPr lang="en-US" altLang="ko-KR" dirty="0"/>
              <a:t>The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write()</a:t>
            </a:r>
            <a:r>
              <a:rPr lang="en-US" altLang="ko-KR" dirty="0">
                <a:cs typeface="Courier New" pitchFamily="49" charset="0"/>
              </a:rPr>
              <a:t> </a:t>
            </a:r>
            <a:r>
              <a:rPr lang="en-US" altLang="ko-KR" dirty="0"/>
              <a:t>system call is called</a:t>
            </a:r>
          </a:p>
          <a:p>
            <a:pPr lvl="2"/>
            <a:r>
              <a:rPr lang="en-US" altLang="ko-KR" dirty="0"/>
              <a:t>Repeatedly called for larger files</a:t>
            </a:r>
          </a:p>
          <a:p>
            <a:pPr lvl="1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close()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F8E7-31F4-9340-80A5-4DE3F6E394D4}" type="datetime1">
              <a:rPr lang="en-US" smtClean="0"/>
              <a:t>11/15/21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19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11203</TotalTime>
  <Words>3539</Words>
  <Application>Microsoft Macintosh PowerPoint</Application>
  <PresentationFormat>Widescreen</PresentationFormat>
  <Paragraphs>557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맑은 고딕</vt:lpstr>
      <vt:lpstr>Arial</vt:lpstr>
      <vt:lpstr>Calibri</vt:lpstr>
      <vt:lpstr>Calibri Light</vt:lpstr>
      <vt:lpstr>Courier</vt:lpstr>
      <vt:lpstr>Courier New</vt:lpstr>
      <vt:lpstr>Office Theme</vt:lpstr>
      <vt:lpstr>Files and Directories</vt:lpstr>
      <vt:lpstr>Persistent Storage</vt:lpstr>
      <vt:lpstr>Files</vt:lpstr>
      <vt:lpstr>Directories</vt:lpstr>
      <vt:lpstr>Directory Tree (Directory Hierarchy)</vt:lpstr>
      <vt:lpstr>Creating Files</vt:lpstr>
      <vt:lpstr>Reading and Writing Files </vt:lpstr>
      <vt:lpstr>Reading and Writing Files (Cont.)</vt:lpstr>
      <vt:lpstr>Reading and Writing Files (Cont.)</vt:lpstr>
      <vt:lpstr>Reading and writing, but not sequentially</vt:lpstr>
      <vt:lpstr>Reading And Writing, But Not Sequentially (Cont.)</vt:lpstr>
      <vt:lpstr>Writing Immediately with fsync()</vt:lpstr>
      <vt:lpstr>Writing Immediately with fsync() (Cont.) </vt:lpstr>
      <vt:lpstr>Writing Immediately with fsync() (Cont.)</vt:lpstr>
      <vt:lpstr>Renaming Files</vt:lpstr>
      <vt:lpstr>Getting Information About Files</vt:lpstr>
      <vt:lpstr>Getting Information About Files (Cont.)</vt:lpstr>
      <vt:lpstr>Removing Files</vt:lpstr>
      <vt:lpstr>Making Directories</vt:lpstr>
      <vt:lpstr>Reading Directories </vt:lpstr>
      <vt:lpstr>Deleting Directories</vt:lpstr>
      <vt:lpstr>Hard Links</vt:lpstr>
      <vt:lpstr>Hard Links (Cont.)</vt:lpstr>
      <vt:lpstr>Hard Links (Cont.)</vt:lpstr>
      <vt:lpstr>Hard Links (Cont.)</vt:lpstr>
      <vt:lpstr>Symbolic Links (Soft Link)</vt:lpstr>
      <vt:lpstr>Symbolic Links (Cont.)</vt:lpstr>
      <vt:lpstr>Symbolic Links (Cont.)</vt:lpstr>
      <vt:lpstr>Symbolic Links (Cont.)</vt:lpstr>
      <vt:lpstr>Making and Mounting a File System</vt:lpstr>
      <vt:lpstr>Making and Mounting a File System (Cont.)</vt:lpstr>
      <vt:lpstr>Making and Mounting a File System (Cont.)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Files and Directories</dc:title>
  <dc:creator>Jason Waterman</dc:creator>
  <cp:lastModifiedBy>Jason Waterman</cp:lastModifiedBy>
  <cp:revision>30</cp:revision>
  <dcterms:created xsi:type="dcterms:W3CDTF">2017-11-16T16:49:31Z</dcterms:created>
  <dcterms:modified xsi:type="dcterms:W3CDTF">2021-11-16T05:00:31Z</dcterms:modified>
</cp:coreProperties>
</file>