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62" r:id="rId1"/>
  </p:sldMasterIdLst>
  <p:notesMasterIdLst>
    <p:notesMasterId r:id="rId40"/>
  </p:notesMasterIdLst>
  <p:handoutMasterIdLst>
    <p:handoutMasterId r:id="rId41"/>
  </p:handoutMasterIdLst>
  <p:sldIdLst>
    <p:sldId id="335" r:id="rId2"/>
    <p:sldId id="418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56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37" r:id="rId22"/>
    <p:sldId id="438" r:id="rId23"/>
    <p:sldId id="439" r:id="rId24"/>
    <p:sldId id="440" r:id="rId25"/>
    <p:sldId id="441" r:id="rId26"/>
    <p:sldId id="442" r:id="rId27"/>
    <p:sldId id="443" r:id="rId28"/>
    <p:sldId id="444" r:id="rId29"/>
    <p:sldId id="445" r:id="rId30"/>
    <p:sldId id="454" r:id="rId31"/>
    <p:sldId id="447" r:id="rId32"/>
    <p:sldId id="448" r:id="rId33"/>
    <p:sldId id="449" r:id="rId34"/>
    <p:sldId id="450" r:id="rId35"/>
    <p:sldId id="451" r:id="rId36"/>
    <p:sldId id="452" r:id="rId37"/>
    <p:sldId id="455" r:id="rId38"/>
    <p:sldId id="453" r:id="rId39"/>
  </p:sldIdLst>
  <p:sldSz cx="9144000" cy="6858000" type="screen4x3"/>
  <p:notesSz cx="6997700" cy="9283700"/>
  <p:custShowLst>
    <p:custShow name="Custom Show 1" id="0">
      <p:sldLst>
        <p:sld r:id="rId2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4737" autoAdjust="0"/>
  </p:normalViewPr>
  <p:slideViewPr>
    <p:cSldViewPr snapToGrid="0">
      <p:cViewPr varScale="1">
        <p:scale>
          <a:sx n="79" d="100"/>
          <a:sy n="79" d="100"/>
        </p:scale>
        <p:origin x="756" y="84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DE2DCE1-2EFC-4C42-8DFC-CBA6F3323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1637794-A468-4EC6-9DD2-8F932E639220}" type="slidenum">
              <a:rPr lang="en-US" altLang="en-US" sz="1300" smtClean="0"/>
              <a:pPr/>
              <a:t>1</a:t>
            </a:fld>
            <a:endParaRPr lang="en-US" altLang="en-US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07B12F9-7FC5-42D0-9964-0865785D1C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BC6D4DE-B9DA-4FD2-A997-14A566E8D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FC7DE4E5-79F5-4AF4-9119-D11AC2C04ADD}" type="slidenum">
              <a:rPr lang="en-US" altLang="en-US" sz="1200"/>
              <a:pPr algn="r"/>
              <a:t>10</a:t>
            </a:fld>
            <a:endParaRPr lang="en-US" altLang="en-US" sz="1200" dirty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222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EAD16834-209D-4E76-8929-855939541692}" type="slidenum">
              <a:rPr lang="en-US" altLang="en-US" sz="1200"/>
              <a:pPr algn="r"/>
              <a:t>11</a:t>
            </a:fld>
            <a:endParaRPr lang="en-US" altLang="en-US" sz="1200" dirty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1395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7BAA96B3-F44A-462E-9F3B-FC947B143EC7}" type="slidenum">
              <a:rPr lang="en-US" altLang="en-US" sz="1200"/>
              <a:pPr algn="r"/>
              <a:t>12</a:t>
            </a:fld>
            <a:endParaRPr lang="en-US" altLang="en-US" sz="1200" dirty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141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8F9A1746-BC92-49CA-A120-ACAD23E13744}" type="slidenum">
              <a:rPr lang="en-US" altLang="en-US" sz="1200"/>
              <a:pPr algn="r"/>
              <a:t>13</a:t>
            </a:fld>
            <a:endParaRPr lang="en-US" altLang="en-US" sz="1200" dirty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184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FC368658-0DFD-4DB0-8AA5-9E00D9759535}" type="slidenum">
              <a:rPr lang="en-US" altLang="en-US" sz="1200"/>
              <a:pPr algn="r"/>
              <a:t>14</a:t>
            </a:fld>
            <a:endParaRPr lang="en-US" altLang="en-US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479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A1771A0E-559D-43D5-85C1-2D375155CEF8}" type="slidenum">
              <a:rPr lang="en-US" altLang="en-US" sz="1200"/>
              <a:pPr algn="r"/>
              <a:t>15</a:t>
            </a:fld>
            <a:endParaRPr lang="en-US" altLang="en-US" sz="1200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079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A1771A0E-559D-43D5-85C1-2D375155CEF8}" type="slidenum">
              <a:rPr lang="en-US" altLang="en-US" sz="1200"/>
              <a:pPr algn="r"/>
              <a:t>16</a:t>
            </a:fld>
            <a:endParaRPr lang="en-US" altLang="en-US" sz="1200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079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86E3BFCD-61F2-489C-9C66-EB1B41452C50}" type="slidenum">
              <a:rPr lang="en-US" altLang="en-US" sz="1200"/>
              <a:pPr algn="r"/>
              <a:t>17</a:t>
            </a:fld>
            <a:endParaRPr lang="en-US" altLang="en-US" sz="1200" dirty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393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ACC0252F-502D-463C-A8AA-53AD833A94B6}" type="slidenum">
              <a:rPr lang="en-US" altLang="en-US" sz="1200"/>
              <a:pPr algn="r"/>
              <a:t>18</a:t>
            </a:fld>
            <a:endParaRPr lang="en-US" altLang="en-U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593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ACC0252F-502D-463C-A8AA-53AD833A94B6}" type="slidenum">
              <a:rPr lang="en-US" altLang="en-US" sz="1200"/>
              <a:pPr algn="r"/>
              <a:t>19</a:t>
            </a:fld>
            <a:endParaRPr lang="en-US" altLang="en-U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58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2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3AAE4D7F-1E33-42F8-B511-F7C8C40A7E44}" type="slidenum">
              <a:rPr lang="en-US" altLang="en-US" sz="1200"/>
              <a:pPr algn="r"/>
              <a:t>20</a:t>
            </a:fld>
            <a:endParaRPr lang="en-US" altLang="en-US" sz="1200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4806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DAE1106A-09D7-4CBD-A5F5-BE222B3FA3D1}" type="slidenum">
              <a:rPr lang="en-US" altLang="en-US" sz="1200"/>
              <a:pPr algn="r"/>
              <a:t>21</a:t>
            </a:fld>
            <a:endParaRPr lang="en-US" altLang="en-US" sz="1200" dirty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898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DAE1106A-09D7-4CBD-A5F5-BE222B3FA3D1}" type="slidenum">
              <a:rPr lang="en-US" altLang="en-US" sz="1200"/>
              <a:pPr algn="r"/>
              <a:t>22</a:t>
            </a:fld>
            <a:endParaRPr lang="en-US" altLang="en-US" sz="1200" dirty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62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B19B9DFD-DF31-43CC-8BBB-94C6B775DF6A}" type="slidenum">
              <a:rPr lang="en-US" altLang="en-US" sz="1200"/>
              <a:pPr algn="r"/>
              <a:t>23</a:t>
            </a:fld>
            <a:endParaRPr lang="en-US" altLang="en-US" sz="1200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3410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B19B9DFD-DF31-43CC-8BBB-94C6B775DF6A}" type="slidenum">
              <a:rPr lang="en-US" altLang="en-US" sz="1200"/>
              <a:pPr algn="r"/>
              <a:t>24</a:t>
            </a:fld>
            <a:endParaRPr lang="en-US" altLang="en-US" sz="1200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101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B19B9DFD-DF31-43CC-8BBB-94C6B775DF6A}" type="slidenum">
              <a:rPr lang="en-US" altLang="en-US" sz="1200"/>
              <a:pPr algn="r"/>
              <a:t>25</a:t>
            </a:fld>
            <a:endParaRPr lang="en-US" altLang="en-US" sz="1200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6392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2CA03AE4-EA27-469C-8E49-6A6D2386542F}" type="slidenum">
              <a:rPr lang="en-US" altLang="en-US" sz="1200"/>
              <a:pPr algn="r"/>
              <a:t>26</a:t>
            </a:fld>
            <a:endParaRPr lang="en-US" altLang="en-US" sz="1200" dirty="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899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8F692E26-C62E-47DD-B019-6402D6B97215}" type="slidenum">
              <a:rPr lang="en-US" altLang="en-US" sz="1200"/>
              <a:pPr algn="r"/>
              <a:t>27</a:t>
            </a:fld>
            <a:endParaRPr lang="en-US" altLang="en-US" sz="1200" dirty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190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A9C50108-5EFA-4F84-9892-157B948F69F3}" type="slidenum">
              <a:rPr lang="en-US" altLang="en-US" sz="1200"/>
              <a:pPr algn="r"/>
              <a:t>28</a:t>
            </a:fld>
            <a:endParaRPr lang="en-US" altLang="en-US" sz="1200" dirty="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7128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C2F2B756-9213-4637-9F3D-8CD40917EA0A}" type="slidenum">
              <a:rPr lang="en-US" altLang="en-US" sz="1200"/>
              <a:pPr algn="r"/>
              <a:t>29</a:t>
            </a:fld>
            <a:endParaRPr lang="en-US" altLang="en-US" sz="1200" dirty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513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61B8CAD7-46FF-4242-BDA5-2263185C4B88}" type="slidenum">
              <a:rPr lang="en-US" altLang="en-US" sz="1200"/>
              <a:pPr algn="r"/>
              <a:t>3</a:t>
            </a:fld>
            <a:endParaRPr lang="en-US" altLang="en-US" sz="1200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3340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C2F2B756-9213-4637-9F3D-8CD40917EA0A}" type="slidenum">
              <a:rPr lang="en-US" altLang="en-US" sz="1200"/>
              <a:pPr algn="r"/>
              <a:t>30</a:t>
            </a:fld>
            <a:endParaRPr lang="en-US" altLang="en-US" sz="1200" dirty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1032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E8F6CFE8-F4B8-4635-B9A3-190ADFF2F8A1}" type="slidenum">
              <a:rPr lang="en-US" altLang="en-US" sz="1200"/>
              <a:pPr algn="r"/>
              <a:t>31</a:t>
            </a:fld>
            <a:endParaRPr lang="en-US" altLang="en-US" sz="1200" dirty="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2978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C2F2B756-9213-4637-9F3D-8CD40917EA0A}" type="slidenum">
              <a:rPr lang="en-US" altLang="en-US" sz="1200"/>
              <a:pPr algn="r"/>
              <a:t>32</a:t>
            </a:fld>
            <a:endParaRPr lang="en-US" altLang="en-US" sz="1200" dirty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6248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C2F2B756-9213-4637-9F3D-8CD40917EA0A}" type="slidenum">
              <a:rPr lang="en-US" altLang="en-US" sz="1200"/>
              <a:pPr algn="r"/>
              <a:t>33</a:t>
            </a:fld>
            <a:endParaRPr lang="en-US" altLang="en-US" sz="1200" dirty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5200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5188066E-62EE-4B9F-B875-24DB77358110}" type="slidenum">
              <a:rPr lang="en-US" altLang="en-US" sz="1200"/>
              <a:pPr algn="r"/>
              <a:t>34</a:t>
            </a:fld>
            <a:endParaRPr lang="en-US" altLang="en-US" sz="1200" dirty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9728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DE0F9339-897F-48D6-BF47-88403A03B134}" type="slidenum">
              <a:rPr lang="en-US" altLang="en-US" sz="1200"/>
              <a:pPr algn="r"/>
              <a:t>35</a:t>
            </a:fld>
            <a:endParaRPr lang="en-US" altLang="en-US" sz="1200" dirty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8169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4FEA4BD3-34B5-41A4-AD0A-924F71A2839F}" type="slidenum">
              <a:rPr lang="en-US" altLang="en-US" sz="1200"/>
              <a:pPr algn="r"/>
              <a:t>36</a:t>
            </a:fld>
            <a:endParaRPr lang="en-US" altLang="en-US" sz="1200" dirty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332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04F48141-AC33-4BB4-B9B9-0E58D9A72CB1}" type="slidenum">
              <a:rPr lang="en-US" altLang="en-US" sz="1200"/>
              <a:pPr algn="r"/>
              <a:t>38</a:t>
            </a:fld>
            <a:endParaRPr lang="en-US" altLang="en-US" sz="1200" dirty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82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022" tIns="46511" rIns="93022" bIns="46511" anchor="b"/>
          <a:lstStyle/>
          <a:p>
            <a:pPr algn="r" defTabSz="928787"/>
            <a:fld id="{0D799AF1-7295-4E0B-8743-1CC5B98377B9}" type="slidenum">
              <a:rPr lang="en-US" sz="1200"/>
              <a:pPr algn="r" defTabSz="928787"/>
              <a:t>4</a:t>
            </a:fld>
            <a:endParaRPr lang="en-US" sz="1200" dirty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83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022" tIns="46511" rIns="93022" bIns="46511" anchor="b"/>
          <a:lstStyle/>
          <a:p>
            <a:pPr algn="r" defTabSz="928787"/>
            <a:fld id="{0D799AF1-7295-4E0B-8743-1CC5B98377B9}" type="slidenum">
              <a:rPr lang="en-US" sz="1200"/>
              <a:pPr algn="r" defTabSz="928787"/>
              <a:t>5</a:t>
            </a:fld>
            <a:endParaRPr lang="en-US" sz="1200" dirty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1809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4516B392-AB16-433E-A341-C08B2964F80A}" type="slidenum">
              <a:rPr lang="en-US" altLang="en-US" sz="1200"/>
              <a:pPr algn="r"/>
              <a:t>6</a:t>
            </a:fld>
            <a:endParaRPr lang="en-US" altLang="en-US" sz="1200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388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5E2E42CA-A09A-4793-8A18-57204D130B58}" type="slidenum">
              <a:rPr lang="en-US" altLang="en-US" sz="1200"/>
              <a:pPr algn="r"/>
              <a:t>7</a:t>
            </a:fld>
            <a:endParaRPr lang="en-US" altLang="en-US" sz="1200" dirty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211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E7E4010D-B469-485C-9478-EC8472477B61}" type="slidenum">
              <a:rPr lang="en-US" altLang="en-US" sz="1200"/>
              <a:pPr algn="r"/>
              <a:t>8</a:t>
            </a:fld>
            <a:endParaRPr lang="en-US" altLang="en-US" sz="1200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324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66315" y="8820783"/>
            <a:ext cx="3031385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2" tIns="46511" rIns="93022" bIns="46511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8F9A1746-BC92-49CA-A120-ACAD23E13744}" type="slidenum">
              <a:rPr lang="en-US" altLang="en-US" sz="1200"/>
              <a:pPr algn="r"/>
              <a:t>9</a:t>
            </a:fld>
            <a:endParaRPr lang="en-US" altLang="en-US" sz="1200" dirty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8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AB433D2-BE84-467A-82DB-DBFCF9F9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2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200" b="1" dirty="0">
                <a:solidFill>
                  <a:srgbClr val="002060"/>
                </a:solidFill>
              </a:rPr>
              <a:t>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1BECEEC-3BC9-4D4E-99DA-2E5AA45784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7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B7FE48-B4A0-4404-A94E-2D4837BDAD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12336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77026798-0827-482F-848C-054321BDF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Cover-6Ed">
            <a:extLst>
              <a:ext uri="{FF2B5EF4-FFF2-40B4-BE49-F238E27FC236}">
                <a16:creationId xmlns:a16="http://schemas.microsoft.com/office/drawing/2014/main" id="{0FE12F50-5ECF-4195-AC7B-E83C4FE0B96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15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77CD6D-A5E2-4543-81E0-D97745649CE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0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D4BD1A-4145-49C3-8D7D-1F956B76030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788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117475"/>
            <a:ext cx="8077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7C2D5D2-FFA8-4B97-9D6C-DF120847B51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9861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E2D77BB-A1E3-4E40-9A08-249BCF8B8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2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200" b="1" dirty="0">
                <a:solidFill>
                  <a:srgbClr val="002060"/>
                </a:solidFill>
              </a:rPr>
              <a:t>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53C40E-D8FC-4564-9F45-CF1A708734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7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D242F4-2B18-4F93-AF83-C0B3D39314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7768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487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81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24" y="1102497"/>
            <a:ext cx="8408126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20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/>
            </a:lvl3pPr>
            <a:lvl4pPr marL="1428750" indent="-228600">
              <a:buFont typeface="Arial" panose="020B0604020202020204" pitchFamily="34" charset="0"/>
              <a:buChar char="•"/>
              <a:defRPr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2D457B-4574-44A7-82F5-364A95AA25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0FF13-A7A4-47FE-9669-E2EFAD58ABE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22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474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863" y="4073662"/>
            <a:ext cx="7772400" cy="1500187"/>
          </a:xfrm>
        </p:spPr>
        <p:txBody>
          <a:bodyPr anchor="b"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33A2CD-6A4B-4240-88F1-B4D7FEB50A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67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4FAFEB-DA24-40E3-81A3-2C7117781D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86E211-15D2-459B-B331-A82FFB150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1102497"/>
            <a:ext cx="3985352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20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/>
            </a:lvl3pPr>
            <a:lvl4pPr marL="1428750" indent="-228600">
              <a:buFont typeface="Arial" panose="020B0604020202020204" pitchFamily="34" charset="0"/>
              <a:buChar char="•"/>
              <a:defRPr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2096E68-496F-4499-93E9-D10C62B93D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4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A17BCC-393D-48FB-8CCD-31D1E0C6FA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48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54EDB4F-7D4C-4F34-9AD3-169F9858A5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7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8DFBA5-2441-4C97-8340-430BD863557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40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B4ACE8-FA36-4C9A-B2D0-93D5FB40D3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99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0B05D94-0FBF-40E0-A0E2-9EC3FEAB3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A6119F77-21C9-4FBD-95D1-4884EA2BEF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B0C920A-6775-4600-AD1D-310553D67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0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000" b="1" dirty="0">
                <a:solidFill>
                  <a:srgbClr val="002060"/>
                </a:solidFill>
              </a:rPr>
              <a:t> and Sudarshan</a:t>
            </a:r>
          </a:p>
        </p:txBody>
      </p:sp>
      <p:sp>
        <p:nvSpPr>
          <p:cNvPr id="486405" name="Text Box 5">
            <a:extLst>
              <a:ext uri="{FF2B5EF4-FFF2-40B4-BE49-F238E27FC236}">
                <a16:creationId xmlns:a16="http://schemas.microsoft.com/office/drawing/2014/main" id="{7FED4366-B3D8-4635-90AF-59F6E59B9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84" y="6613525"/>
            <a:ext cx="44755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 smtClean="0">
                <a:solidFill>
                  <a:srgbClr val="002060"/>
                </a:solidFill>
              </a:rPr>
              <a:t>1.</a:t>
            </a:r>
            <a:fld id="{370CC2A8-7410-4F9E-B2CB-FCF9B3031B7B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486406" name="Rectangle 6">
            <a:extLst>
              <a:ext uri="{FF2B5EF4-FFF2-40B4-BE49-F238E27FC236}">
                <a16:creationId xmlns:a16="http://schemas.microsoft.com/office/drawing/2014/main" id="{0CE0643F-4358-4AEC-B259-E86C95F0E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00361987-037F-4498-968A-B3CB9D3A9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669EEB5-E1E1-4615-B40A-87AE23727066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35963902 h 61"/>
              <a:gd name="T2" fmla="*/ 1268878 w 285"/>
              <a:gd name="T3" fmla="*/ 29258145 h 61"/>
              <a:gd name="T4" fmla="*/ 5710347 w 285"/>
              <a:gd name="T5" fmla="*/ 20724682 h 61"/>
              <a:gd name="T6" fmla="*/ 10785858 w 285"/>
              <a:gd name="T7" fmla="*/ 15238439 h 61"/>
              <a:gd name="T8" fmla="*/ 19033961 w 285"/>
              <a:gd name="T9" fmla="*/ 10362732 h 61"/>
              <a:gd name="T10" fmla="*/ 28550941 w 285"/>
              <a:gd name="T11" fmla="*/ 6095219 h 61"/>
              <a:gd name="T12" fmla="*/ 36164206 w 285"/>
              <a:gd name="T13" fmla="*/ 3656975 h 61"/>
              <a:gd name="T14" fmla="*/ 44412309 w 285"/>
              <a:gd name="T15" fmla="*/ 1218732 h 61"/>
              <a:gd name="T16" fmla="*/ 53929289 w 285"/>
              <a:gd name="T17" fmla="*/ 0 h 61"/>
              <a:gd name="T18" fmla="*/ 63446270 w 285"/>
              <a:gd name="T19" fmla="*/ 0 h 61"/>
              <a:gd name="T20" fmla="*/ 74866965 w 285"/>
              <a:gd name="T21" fmla="*/ 0 h 61"/>
              <a:gd name="T22" fmla="*/ 86921700 w 285"/>
              <a:gd name="T23" fmla="*/ 0 h 61"/>
              <a:gd name="T24" fmla="*/ 97707558 w 285"/>
              <a:gd name="T25" fmla="*/ 1218732 h 61"/>
              <a:gd name="T26" fmla="*/ 109762293 w 285"/>
              <a:gd name="T27" fmla="*/ 3656975 h 61"/>
              <a:gd name="T28" fmla="*/ 121817029 w 285"/>
              <a:gd name="T29" fmla="*/ 4876488 h 61"/>
              <a:gd name="T30" fmla="*/ 132602887 w 285"/>
              <a:gd name="T31" fmla="*/ 7314732 h 61"/>
              <a:gd name="T32" fmla="*/ 142119867 w 285"/>
              <a:gd name="T33" fmla="*/ 9143219 h 61"/>
              <a:gd name="T34" fmla="*/ 151636847 w 285"/>
              <a:gd name="T35" fmla="*/ 11581463 h 61"/>
              <a:gd name="T36" fmla="*/ 161153827 w 285"/>
              <a:gd name="T37" fmla="*/ 14019707 h 61"/>
              <a:gd name="T38" fmla="*/ 168767890 w 285"/>
              <a:gd name="T39" fmla="*/ 15238439 h 61"/>
              <a:gd name="T40" fmla="*/ 173209359 w 285"/>
              <a:gd name="T41" fmla="*/ 16457951 h 61"/>
              <a:gd name="T42" fmla="*/ 179553747 w 285"/>
              <a:gd name="T43" fmla="*/ 18896195 h 61"/>
              <a:gd name="T44" fmla="*/ 177015992 w 285"/>
              <a:gd name="T45" fmla="*/ 26819902 h 61"/>
              <a:gd name="T46" fmla="*/ 173209359 w 285"/>
              <a:gd name="T47" fmla="*/ 25601170 h 61"/>
              <a:gd name="T48" fmla="*/ 164961257 w 285"/>
              <a:gd name="T49" fmla="*/ 24382439 h 61"/>
              <a:gd name="T50" fmla="*/ 152906521 w 285"/>
              <a:gd name="T51" fmla="*/ 21944195 h 61"/>
              <a:gd name="T52" fmla="*/ 145927296 w 285"/>
              <a:gd name="T53" fmla="*/ 20724682 h 61"/>
              <a:gd name="T54" fmla="*/ 138313234 w 285"/>
              <a:gd name="T55" fmla="*/ 19505951 h 61"/>
              <a:gd name="T56" fmla="*/ 131334009 w 285"/>
              <a:gd name="T57" fmla="*/ 18896195 h 61"/>
              <a:gd name="T58" fmla="*/ 124355581 w 285"/>
              <a:gd name="T59" fmla="*/ 17676682 h 61"/>
              <a:gd name="T60" fmla="*/ 115472641 w 285"/>
              <a:gd name="T61" fmla="*/ 16457951 h 61"/>
              <a:gd name="T62" fmla="*/ 109762293 w 285"/>
              <a:gd name="T63" fmla="*/ 15238439 h 61"/>
              <a:gd name="T64" fmla="*/ 103417905 w 285"/>
              <a:gd name="T65" fmla="*/ 14019707 h 61"/>
              <a:gd name="T66" fmla="*/ 97707558 w 285"/>
              <a:gd name="T67" fmla="*/ 12800195 h 61"/>
              <a:gd name="T68" fmla="*/ 90094292 w 285"/>
              <a:gd name="T69" fmla="*/ 11581463 h 61"/>
              <a:gd name="T70" fmla="*/ 69791454 w 285"/>
              <a:gd name="T71" fmla="*/ 9143219 h 61"/>
              <a:gd name="T72" fmla="*/ 52660412 w 285"/>
              <a:gd name="T73" fmla="*/ 12800195 h 61"/>
              <a:gd name="T74" fmla="*/ 37433084 w 285"/>
              <a:gd name="T75" fmla="*/ 17676682 h 61"/>
              <a:gd name="T76" fmla="*/ 33626451 w 285"/>
              <a:gd name="T77" fmla="*/ 18896195 h 61"/>
              <a:gd name="T78" fmla="*/ 27282063 w 285"/>
              <a:gd name="T79" fmla="*/ 20724682 h 61"/>
              <a:gd name="T80" fmla="*/ 20302838 w 285"/>
              <a:gd name="T81" fmla="*/ 23162926 h 61"/>
              <a:gd name="T82" fmla="*/ 14592491 w 285"/>
              <a:gd name="T83" fmla="*/ 26819902 h 61"/>
              <a:gd name="T84" fmla="*/ 4441470 w 285"/>
              <a:gd name="T85" fmla="*/ 33525658 h 61"/>
              <a:gd name="T86" fmla="*/ 1268878 w 285"/>
              <a:gd name="T87" fmla="*/ 37182633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1" name="Picture 10" descr="Cover-6Ed">
            <a:extLst>
              <a:ext uri="{FF2B5EF4-FFF2-40B4-BE49-F238E27FC236}">
                <a16:creationId xmlns:a16="http://schemas.microsoft.com/office/drawing/2014/main" id="{8415B884-A6BF-4E61-8F45-53870045B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Cover-6Ed">
            <a:extLst>
              <a:ext uri="{FF2B5EF4-FFF2-40B4-BE49-F238E27FC236}">
                <a16:creationId xmlns:a16="http://schemas.microsoft.com/office/drawing/2014/main" id="{B6D45995-B60E-4C37-9F6C-5121AB21A2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680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61" r:id="rId14"/>
    <p:sldLayoutId id="2147483776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charset="0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1" fontAlgn="base" hangingPunct="1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rtl="0" eaLnBrk="1" fontAlgn="base" hangingPunct="1">
        <a:spcBef>
          <a:spcPct val="35000"/>
        </a:spcBef>
        <a:spcAft>
          <a:spcPct val="0"/>
        </a:spcAft>
        <a:buClr>
          <a:srgbClr val="FF9933"/>
        </a:buClr>
        <a:buSzPct val="90000"/>
        <a:buFont typeface="Monotype Sorts" pitchFamily="-65" charset="2"/>
        <a:buChar char="l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085850" indent="-228600" algn="l" rtl="0" eaLnBrk="1" fontAlgn="base" hangingPunct="1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1" fontAlgn="base" hangingPunct="1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1CB68582-BBE2-4F64-8E5F-7C76410784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Chapter 1: Introduction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 Models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collection of tools for describing </a:t>
            </a:r>
          </a:p>
          <a:p>
            <a:pPr lvl="1"/>
            <a:r>
              <a:rPr lang="en-US" altLang="en-US" dirty="0"/>
              <a:t>Data </a:t>
            </a:r>
          </a:p>
          <a:p>
            <a:pPr lvl="1"/>
            <a:r>
              <a:rPr lang="en-US" altLang="en-US" dirty="0"/>
              <a:t>Data relationships</a:t>
            </a:r>
          </a:p>
          <a:p>
            <a:pPr lvl="1"/>
            <a:r>
              <a:rPr lang="en-US" altLang="en-US" dirty="0"/>
              <a:t>Data semantics</a:t>
            </a:r>
          </a:p>
          <a:p>
            <a:pPr lvl="1"/>
            <a:r>
              <a:rPr lang="en-US" altLang="en-US" dirty="0"/>
              <a:t>Data constraints</a:t>
            </a:r>
          </a:p>
          <a:p>
            <a:r>
              <a:rPr lang="en-US" altLang="en-US" dirty="0"/>
              <a:t>Relational model</a:t>
            </a:r>
          </a:p>
          <a:p>
            <a:r>
              <a:rPr lang="en-US" altLang="en-US" dirty="0"/>
              <a:t>Entity-Relationship data model (mainly for database design) </a:t>
            </a:r>
          </a:p>
          <a:p>
            <a:r>
              <a:rPr lang="en-US" altLang="en-US" dirty="0"/>
              <a:t>Object-based data models (Object-oriented and Object-relational)</a:t>
            </a:r>
          </a:p>
          <a:p>
            <a:r>
              <a:rPr lang="en-US" altLang="en-US" dirty="0"/>
              <a:t>Semi-structured data model  (XML)</a:t>
            </a:r>
          </a:p>
          <a:p>
            <a:r>
              <a:rPr lang="en-US" altLang="en-US" dirty="0"/>
              <a:t>Other older models:</a:t>
            </a:r>
          </a:p>
          <a:p>
            <a:pPr lvl="1"/>
            <a:r>
              <a:rPr lang="en-US" altLang="en-US" dirty="0"/>
              <a:t>Network model </a:t>
            </a:r>
          </a:p>
          <a:p>
            <a:pPr lvl="1"/>
            <a:r>
              <a:rPr lang="en-US" altLang="en-US" dirty="0"/>
              <a:t>Hierarchical model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Relational Model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All the data is stored in various tables.</a:t>
            </a:r>
          </a:p>
          <a:p>
            <a:r>
              <a:rPr lang="en-US" altLang="en-US" dirty="0"/>
              <a:t>Example of tabular data in the relational model</a:t>
            </a:r>
          </a:p>
        </p:txBody>
      </p:sp>
      <p:sp>
        <p:nvSpPr>
          <p:cNvPr id="25603" name="Line 31"/>
          <p:cNvSpPr>
            <a:spLocks noChangeShapeType="1"/>
          </p:cNvSpPr>
          <p:nvPr/>
        </p:nvSpPr>
        <p:spPr bwMode="auto">
          <a:xfrm flipH="1">
            <a:off x="5252983" y="2180101"/>
            <a:ext cx="642938" cy="4786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IN" sz="1200"/>
          </a:p>
        </p:txBody>
      </p:sp>
      <p:sp>
        <p:nvSpPr>
          <p:cNvPr id="25604" name="Text Box 32"/>
          <p:cNvSpPr txBox="1">
            <a:spLocks noChangeArrowheads="1"/>
          </p:cNvSpPr>
          <p:nvPr/>
        </p:nvSpPr>
        <p:spPr bwMode="auto">
          <a:xfrm>
            <a:off x="5481059" y="1903638"/>
            <a:ext cx="10951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/>
              <a:t>Columns</a:t>
            </a:r>
            <a:endParaRPr lang="en-US" altLang="en-US" sz="1200" dirty="0"/>
          </a:p>
        </p:txBody>
      </p:sp>
      <p:sp>
        <p:nvSpPr>
          <p:cNvPr id="25605" name="Line 33"/>
          <p:cNvSpPr>
            <a:spLocks noChangeShapeType="1"/>
          </p:cNvSpPr>
          <p:nvPr/>
        </p:nvSpPr>
        <p:spPr bwMode="auto">
          <a:xfrm flipH="1">
            <a:off x="4516653" y="2177147"/>
            <a:ext cx="1132285" cy="467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IN" sz="1200"/>
          </a:p>
        </p:txBody>
      </p:sp>
      <p:sp>
        <p:nvSpPr>
          <p:cNvPr id="25607" name="Text Box 38"/>
          <p:cNvSpPr txBox="1">
            <a:spLocks noChangeArrowheads="1"/>
          </p:cNvSpPr>
          <p:nvPr/>
        </p:nvSpPr>
        <p:spPr bwMode="auto">
          <a:xfrm>
            <a:off x="6428606" y="2938082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/>
              <a:t>Rows</a:t>
            </a:r>
          </a:p>
        </p:txBody>
      </p:sp>
      <p:sp>
        <p:nvSpPr>
          <p:cNvPr id="25608" name="Line 39"/>
          <p:cNvSpPr>
            <a:spLocks noChangeShapeType="1"/>
          </p:cNvSpPr>
          <p:nvPr/>
        </p:nvSpPr>
        <p:spPr bwMode="auto">
          <a:xfrm flipH="1">
            <a:off x="5995456" y="3159316"/>
            <a:ext cx="395288" cy="214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IN" sz="1200"/>
          </a:p>
        </p:txBody>
      </p:sp>
      <p:sp>
        <p:nvSpPr>
          <p:cNvPr id="25609" name="Line 40"/>
          <p:cNvSpPr>
            <a:spLocks noChangeShapeType="1"/>
          </p:cNvSpPr>
          <p:nvPr/>
        </p:nvSpPr>
        <p:spPr bwMode="auto">
          <a:xfrm flipH="1">
            <a:off x="5948535" y="3245040"/>
            <a:ext cx="627695" cy="17505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IN" sz="1200"/>
          </a:p>
        </p:txBody>
      </p:sp>
      <p:pic>
        <p:nvPicPr>
          <p:cNvPr id="11" name="Picture 2" descr="Edgar F. Cod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744" y="993387"/>
            <a:ext cx="905257" cy="85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560255" y="1959194"/>
            <a:ext cx="210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800" b="1" dirty="0"/>
              <a:t>Ted Codd</a:t>
            </a:r>
            <a:br>
              <a:rPr lang="en-IN" sz="1800" b="1" dirty="0"/>
            </a:br>
            <a:r>
              <a:rPr lang="en-IN" sz="1800" dirty="0"/>
              <a:t>Turing Award 1981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0C001C5-783D-4CF8-A596-2EB2E4097E9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t="1505" b="48166"/>
          <a:stretch/>
        </p:blipFill>
        <p:spPr>
          <a:xfrm>
            <a:off x="1760211" y="2604183"/>
            <a:ext cx="4241910" cy="367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592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A Sample Relational Database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0CC02D2-3A31-46A6-B69F-810D54F18A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07894" y="1072507"/>
            <a:ext cx="3123721" cy="524186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Levels of Abstraction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365647" algn="l"/>
                <a:tab pos="2744391" algn="l"/>
                <a:tab pos="2957513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Physical level: </a:t>
            </a:r>
            <a:r>
              <a:rPr lang="en-US" altLang="en-US" dirty="0"/>
              <a:t>describes how a record (e.g., instructor) is stored.</a:t>
            </a:r>
          </a:p>
          <a:p>
            <a:pPr>
              <a:tabLst>
                <a:tab pos="1365647" algn="l"/>
                <a:tab pos="2744391" algn="l"/>
                <a:tab pos="2957513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Logical level: </a:t>
            </a:r>
            <a:r>
              <a:rPr lang="en-US" altLang="en-US" dirty="0"/>
              <a:t>describes data stored in database, and the relationships among the data.</a:t>
            </a:r>
          </a:p>
          <a:p>
            <a:pPr lvl="1">
              <a:buNone/>
              <a:tabLst>
                <a:tab pos="1365647" algn="l"/>
                <a:tab pos="2744391" algn="l"/>
                <a:tab pos="2957513" algn="l"/>
              </a:tabLst>
            </a:pPr>
            <a:r>
              <a:rPr lang="en-US" altLang="en-US" sz="2000" b="1" dirty="0"/>
              <a:t>	type</a:t>
            </a:r>
            <a:r>
              <a:rPr lang="en-US" altLang="en-US" sz="2000" dirty="0"/>
              <a:t> </a:t>
            </a:r>
            <a:r>
              <a:rPr lang="en-US" altLang="en-US" sz="2000" i="1" dirty="0"/>
              <a:t>instructor</a:t>
            </a:r>
            <a:r>
              <a:rPr lang="en-US" altLang="en-US" sz="2000" dirty="0"/>
              <a:t> = </a:t>
            </a:r>
            <a:r>
              <a:rPr lang="en-US" altLang="en-US" sz="2000" b="1" dirty="0"/>
              <a:t>record</a:t>
            </a:r>
            <a:endParaRPr lang="en-US" altLang="en-US" sz="2000" dirty="0"/>
          </a:p>
          <a:p>
            <a:pPr lvl="1">
              <a:buNone/>
              <a:tabLst>
                <a:tab pos="1365647" algn="l"/>
                <a:tab pos="2744391" algn="l"/>
                <a:tab pos="2957513" algn="l"/>
              </a:tabLst>
            </a:pPr>
            <a:r>
              <a:rPr lang="en-US" altLang="en-US" sz="2000" dirty="0"/>
              <a:t>		</a:t>
            </a:r>
            <a:r>
              <a:rPr lang="en-US" altLang="en-US" sz="2000" i="1" dirty="0"/>
              <a:t>ID</a:t>
            </a:r>
            <a:r>
              <a:rPr lang="en-US" altLang="en-US" sz="2000" dirty="0"/>
              <a:t> : string; </a:t>
            </a:r>
            <a:br>
              <a:rPr lang="en-US" altLang="en-US" sz="2000" dirty="0"/>
            </a:br>
            <a:r>
              <a:rPr lang="en-US" altLang="en-US" sz="2000" dirty="0"/>
              <a:t>	</a:t>
            </a:r>
            <a:r>
              <a:rPr lang="en-US" altLang="en-US" sz="2000" i="1" dirty="0"/>
              <a:t>name</a:t>
            </a:r>
            <a:r>
              <a:rPr lang="en-US" altLang="en-US" sz="2000" dirty="0"/>
              <a:t> : string;</a:t>
            </a:r>
            <a:br>
              <a:rPr lang="en-US" altLang="en-US" sz="2000" dirty="0"/>
            </a:br>
            <a:r>
              <a:rPr lang="en-US" altLang="en-US" sz="2000" dirty="0"/>
              <a:t>	</a:t>
            </a:r>
            <a:r>
              <a:rPr lang="en-US" altLang="en-US" sz="2000" i="1" dirty="0" err="1"/>
              <a:t>dept_name</a:t>
            </a:r>
            <a:r>
              <a:rPr lang="en-US" altLang="en-US" sz="2000" dirty="0"/>
              <a:t> : string;</a:t>
            </a:r>
            <a:br>
              <a:rPr lang="en-US" altLang="en-US" sz="2000" dirty="0"/>
            </a:br>
            <a:r>
              <a:rPr lang="en-US" altLang="en-US" sz="2000" dirty="0"/>
              <a:t>	</a:t>
            </a:r>
            <a:r>
              <a:rPr lang="en-US" altLang="en-US" sz="2000" i="1" dirty="0"/>
              <a:t>salary</a:t>
            </a:r>
            <a:r>
              <a:rPr lang="en-US" altLang="en-US" sz="2000" dirty="0"/>
              <a:t> : integer;</a:t>
            </a:r>
          </a:p>
          <a:p>
            <a:pPr lvl="4">
              <a:buNone/>
              <a:tabLst>
                <a:tab pos="1365647" algn="l"/>
                <a:tab pos="2744391" algn="l"/>
                <a:tab pos="2957513" algn="l"/>
              </a:tabLst>
            </a:pPr>
            <a:r>
              <a:rPr lang="en-US" altLang="en-US" sz="2000" b="1" dirty="0"/>
              <a:t>end</a:t>
            </a:r>
            <a:r>
              <a:rPr lang="en-US" altLang="en-US" sz="2000" dirty="0"/>
              <a:t>;</a:t>
            </a:r>
          </a:p>
          <a:p>
            <a:pPr>
              <a:tabLst>
                <a:tab pos="1365647" algn="l"/>
                <a:tab pos="2744391" algn="l"/>
                <a:tab pos="2957513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View level: </a:t>
            </a:r>
            <a:r>
              <a:rPr lang="en-US" altLang="en-US" dirty="0"/>
              <a:t>application programs hide details of data types.  Views can also hide information (such as an employee</a:t>
            </a:r>
            <a:r>
              <a:rPr lang="ja-JP" altLang="en-US" dirty="0"/>
              <a:t>’</a:t>
            </a:r>
            <a:r>
              <a:rPr lang="en-US" altLang="ja-JP" dirty="0"/>
              <a:t>s salary) for security purposes. </a:t>
            </a:r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View of Data</a:t>
            </a:r>
          </a:p>
        </p:txBody>
      </p:sp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948690" y="1128888"/>
            <a:ext cx="45491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dirty="0"/>
              <a:t>An architecture for a database system </a:t>
            </a:r>
          </a:p>
        </p:txBody>
      </p:sp>
      <p:pic>
        <p:nvPicPr>
          <p:cNvPr id="1945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937" y="1799806"/>
            <a:ext cx="5634828" cy="3298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Instances and Schemas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Similar to types and variables in programming languages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Logical Schema </a:t>
            </a:r>
            <a:r>
              <a:rPr lang="en-US" altLang="en-US" dirty="0"/>
              <a:t>– the overall logical structure of the database </a:t>
            </a:r>
          </a:p>
          <a:p>
            <a:pPr lvl="1"/>
            <a:r>
              <a:rPr lang="en-US" altLang="en-US" sz="2000" dirty="0"/>
              <a:t>Example: The database consists of information about a set of customers and accounts in a bank and the relationship between them</a:t>
            </a:r>
          </a:p>
          <a:p>
            <a:pPr lvl="2"/>
            <a:r>
              <a:rPr lang="en-US" altLang="en-US" sz="2000" dirty="0"/>
              <a:t>Analogous to type information of a variable in a program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Physical schema</a:t>
            </a:r>
            <a:r>
              <a:rPr lang="en-US" altLang="en-US" dirty="0"/>
              <a:t>– the overall physical  structure of the database 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Instance</a:t>
            </a:r>
            <a:r>
              <a:rPr lang="en-US" altLang="en-US" dirty="0"/>
              <a:t> – the actual content of the database at a particular point in time </a:t>
            </a:r>
          </a:p>
          <a:p>
            <a:pPr lvl="1"/>
            <a:r>
              <a:rPr lang="en-US" altLang="en-US" sz="2000" dirty="0"/>
              <a:t>Analogous to the value of a variable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/>
              <a:t>Physical Data Independence </a:t>
            </a:r>
            <a:endParaRPr lang="en-US" altLang="en-US" sz="2800" dirty="0">
              <a:effectLst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Physical Data Independence </a:t>
            </a:r>
            <a:r>
              <a:rPr lang="en-US" altLang="en-US" dirty="0"/>
              <a:t>– the ability to modify the physical schema without changing the logical schema</a:t>
            </a:r>
          </a:p>
          <a:p>
            <a:pPr lvl="1"/>
            <a:r>
              <a:rPr lang="en-US" altLang="en-US" sz="2000" dirty="0"/>
              <a:t>Applications depend on the logical schema</a:t>
            </a:r>
          </a:p>
          <a:p>
            <a:pPr lvl="1"/>
            <a:r>
              <a:rPr lang="en-US" altLang="en-US" sz="2000" dirty="0"/>
              <a:t>In general, the interfaces between the various levels and components should be well defined so that changes in some parts do not seriously influence others.</a:t>
            </a:r>
          </a:p>
          <a:p>
            <a:endParaRPr lang="en-US" altLang="en-US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Data Definition Language (DDL)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Specification notation for defining the database schema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/>
              <a:t>Example:	</a:t>
            </a:r>
            <a:r>
              <a:rPr lang="en-US" altLang="en-US" sz="2000" b="1" dirty="0"/>
              <a:t>create table</a:t>
            </a:r>
            <a:r>
              <a:rPr lang="en-US" altLang="en-US" sz="2000" dirty="0"/>
              <a:t> </a:t>
            </a:r>
            <a:r>
              <a:rPr lang="en-US" altLang="en-US" sz="2000" i="1" dirty="0"/>
              <a:t>instructor</a:t>
            </a:r>
            <a:r>
              <a:rPr lang="en-US" altLang="en-US" sz="2000" dirty="0"/>
              <a:t> (</a:t>
            </a:r>
            <a:br>
              <a:rPr lang="en-US" altLang="en-US" sz="2000" dirty="0"/>
            </a:br>
            <a:r>
              <a:rPr lang="en-US" altLang="en-US" sz="2000" dirty="0"/>
              <a:t>                             </a:t>
            </a:r>
            <a:r>
              <a:rPr lang="en-US" altLang="en-US" sz="2000" i="1" dirty="0"/>
              <a:t>ID</a:t>
            </a:r>
            <a:r>
              <a:rPr lang="en-US" altLang="en-US" sz="2000" dirty="0"/>
              <a:t>                </a:t>
            </a:r>
            <a:r>
              <a:rPr lang="en-US" altLang="en-US" sz="2000" b="1" dirty="0"/>
              <a:t>char</a:t>
            </a:r>
            <a:r>
              <a:rPr lang="en-US" altLang="en-US" sz="2000" dirty="0"/>
              <a:t>(5),</a:t>
            </a:r>
            <a:br>
              <a:rPr lang="en-US" altLang="en-US" sz="2000" dirty="0"/>
            </a:br>
            <a:r>
              <a:rPr lang="en-US" altLang="en-US" sz="2000" dirty="0"/>
              <a:t>                             </a:t>
            </a:r>
            <a:r>
              <a:rPr lang="en-US" altLang="en-US" sz="2000" i="1" dirty="0"/>
              <a:t>name           </a:t>
            </a:r>
            <a:r>
              <a:rPr lang="en-US" altLang="en-US" sz="2000" b="1" dirty="0"/>
              <a:t>varchar</a:t>
            </a:r>
            <a:r>
              <a:rPr lang="en-US" altLang="en-US" sz="2000" dirty="0"/>
              <a:t>(20)</a:t>
            </a:r>
            <a:r>
              <a:rPr lang="en-US" altLang="en-US" sz="2000" b="1" dirty="0"/>
              <a:t>,</a:t>
            </a:r>
            <a:r>
              <a:rPr lang="en-US" altLang="en-US" sz="2000" b="1" i="1" dirty="0"/>
              <a:t/>
            </a:r>
            <a:br>
              <a:rPr lang="en-US" altLang="en-US" sz="2000" b="1" i="1" dirty="0"/>
            </a:br>
            <a:r>
              <a:rPr lang="en-US" altLang="en-US" sz="2000" b="1" i="1" dirty="0"/>
              <a:t>                             </a:t>
            </a:r>
            <a:r>
              <a:rPr lang="en-US" altLang="en-US" sz="2000" i="1" dirty="0" err="1"/>
              <a:t>dept_name</a:t>
            </a:r>
            <a:r>
              <a:rPr lang="en-US" altLang="en-US" sz="2000" i="1" dirty="0"/>
              <a:t>  </a:t>
            </a:r>
            <a:r>
              <a:rPr lang="en-US" altLang="en-US" sz="2000" b="1" dirty="0"/>
              <a:t>varchar</a:t>
            </a:r>
            <a:r>
              <a:rPr lang="en-US" altLang="en-US" sz="2000" dirty="0"/>
              <a:t>(20),</a:t>
            </a:r>
            <a:br>
              <a:rPr lang="en-US" altLang="en-US" sz="2000" dirty="0"/>
            </a:br>
            <a:r>
              <a:rPr lang="en-US" altLang="en-US" sz="2000" dirty="0"/>
              <a:t>                             </a:t>
            </a:r>
            <a:r>
              <a:rPr lang="en-US" altLang="en-US" sz="2000" i="1" dirty="0"/>
              <a:t>salary</a:t>
            </a:r>
            <a:r>
              <a:rPr lang="en-US" altLang="en-US" sz="2000" dirty="0"/>
              <a:t>           </a:t>
            </a:r>
            <a:r>
              <a:rPr lang="en-US" altLang="en-US" sz="2000" b="1" dirty="0"/>
              <a:t>numeric</a:t>
            </a:r>
            <a:r>
              <a:rPr lang="en-US" altLang="en-US" sz="2000" dirty="0"/>
              <a:t>(8,2))</a:t>
            </a:r>
          </a:p>
          <a:p>
            <a:r>
              <a:rPr lang="en-US" altLang="en-US" dirty="0"/>
              <a:t>DDL compiler generates a set of table templates stored in a </a:t>
            </a:r>
            <a:r>
              <a:rPr lang="en-US" altLang="en-US" b="1" i="1" dirty="0">
                <a:solidFill>
                  <a:srgbClr val="002060"/>
                </a:solidFill>
              </a:rPr>
              <a:t>data dictionary</a:t>
            </a:r>
          </a:p>
          <a:p>
            <a:r>
              <a:rPr lang="en-US" altLang="en-US" dirty="0"/>
              <a:t>Data dictionary contains metadata (i.e., data about data)</a:t>
            </a:r>
          </a:p>
          <a:p>
            <a:pPr lvl="1"/>
            <a:r>
              <a:rPr lang="en-US" altLang="en-US" sz="2000" dirty="0"/>
              <a:t>Database schema </a:t>
            </a:r>
          </a:p>
          <a:p>
            <a:pPr lvl="1"/>
            <a:r>
              <a:rPr lang="en-US" altLang="en-US" sz="2000" dirty="0"/>
              <a:t>Integrity constraints</a:t>
            </a:r>
          </a:p>
          <a:p>
            <a:pPr lvl="2"/>
            <a:r>
              <a:rPr lang="en-US" altLang="en-US" sz="2000" dirty="0"/>
              <a:t>Primary key (ID uniquely identifies instructors)</a:t>
            </a:r>
          </a:p>
          <a:p>
            <a:pPr lvl="1"/>
            <a:r>
              <a:rPr lang="en-US" altLang="en-US" sz="2000" dirty="0"/>
              <a:t>Authorization</a:t>
            </a:r>
          </a:p>
          <a:p>
            <a:pPr lvl="2"/>
            <a:r>
              <a:rPr lang="en-US" altLang="en-US" sz="2000" dirty="0"/>
              <a:t>Who can access what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Data Manipulation Language (DML)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Language for accessing and updating the data organized by the appropriate data model</a:t>
            </a:r>
          </a:p>
          <a:p>
            <a:pPr lvl="1"/>
            <a:r>
              <a:rPr lang="en-US" altLang="en-US" sz="2000" dirty="0"/>
              <a:t>DML also known as query language</a:t>
            </a:r>
          </a:p>
          <a:p>
            <a:r>
              <a:rPr lang="en-US" altLang="en-US" dirty="0"/>
              <a:t>Two classes of languages </a:t>
            </a:r>
          </a:p>
          <a:p>
            <a:pPr lvl="1"/>
            <a:r>
              <a:rPr lang="en-US" altLang="en-US" sz="2000" b="1" dirty="0">
                <a:solidFill>
                  <a:srgbClr val="002060"/>
                </a:solidFill>
                <a:latin typeface="+mj-lt"/>
                <a:cs typeface="ＭＳ Ｐゴシック" charset="0"/>
              </a:rPr>
              <a:t>Pure </a:t>
            </a:r>
            <a:r>
              <a:rPr lang="en-US" altLang="en-US" sz="2000" dirty="0"/>
              <a:t>– used for proving properties about computational     power and for optimization</a:t>
            </a:r>
          </a:p>
          <a:p>
            <a:pPr lvl="2"/>
            <a:r>
              <a:rPr lang="en-US" altLang="en-US" sz="2000" dirty="0"/>
              <a:t>Relational Algebra</a:t>
            </a:r>
          </a:p>
          <a:p>
            <a:pPr lvl="2"/>
            <a:r>
              <a:rPr lang="en-US" altLang="en-US" sz="2000" dirty="0"/>
              <a:t>Tuple relational calculus</a:t>
            </a:r>
          </a:p>
          <a:p>
            <a:pPr lvl="2"/>
            <a:r>
              <a:rPr lang="en-US" altLang="en-US" sz="2000" dirty="0"/>
              <a:t>Domain relational calculus</a:t>
            </a:r>
          </a:p>
          <a:p>
            <a:pPr lvl="1"/>
            <a:r>
              <a:rPr lang="en-US" altLang="en-US" sz="2000" b="1" dirty="0">
                <a:solidFill>
                  <a:srgbClr val="002060"/>
                </a:solidFill>
                <a:latin typeface="+mj-lt"/>
                <a:cs typeface="ＭＳ Ｐゴシック" charset="0"/>
              </a:rPr>
              <a:t>Commercial </a:t>
            </a:r>
            <a:r>
              <a:rPr lang="en-US" altLang="en-US" sz="2000" dirty="0"/>
              <a:t>– used in commercial systems</a:t>
            </a:r>
          </a:p>
          <a:p>
            <a:pPr lvl="2"/>
            <a:r>
              <a:rPr lang="en-US" altLang="en-US" sz="2000" dirty="0"/>
              <a:t>SQL is the most widely used commercial language</a:t>
            </a:r>
          </a:p>
          <a:p>
            <a:pPr lvl="1">
              <a:buFont typeface="Monotype Sorts" charset="2"/>
              <a:buNone/>
            </a:pPr>
            <a:endParaRPr lang="en-US" altLang="en-US" sz="17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Data Manipulation Language (Cont.)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There are basically two types of data-manipulation language</a:t>
            </a:r>
          </a:p>
          <a:p>
            <a:pPr lvl="1"/>
            <a:r>
              <a:rPr lang="en-US" altLang="en-US" sz="2000" b="1" dirty="0">
                <a:solidFill>
                  <a:srgbClr val="002060"/>
                </a:solidFill>
                <a:cs typeface="ＭＳ Ｐゴシック" charset="0"/>
              </a:rPr>
              <a:t>Procedural DML </a:t>
            </a:r>
            <a:r>
              <a:rPr lang="en-US" altLang="en-US" sz="2000" dirty="0">
                <a:cs typeface="ＭＳ Ｐゴシック" charset="0"/>
              </a:rPr>
              <a:t>--  require a user to specify what data are needed and how to get those data.</a:t>
            </a:r>
          </a:p>
          <a:p>
            <a:pPr lvl="1"/>
            <a:r>
              <a:rPr lang="en-US" altLang="en-US" sz="2000" b="1" dirty="0">
                <a:solidFill>
                  <a:srgbClr val="002060"/>
                </a:solidFill>
                <a:cs typeface="ＭＳ Ｐゴシック" charset="0"/>
              </a:rPr>
              <a:t>Declarative DML  </a:t>
            </a:r>
            <a:r>
              <a:rPr lang="en-US" altLang="en-US" sz="2000" dirty="0">
                <a:cs typeface="ＭＳ Ｐゴシック" charset="0"/>
              </a:rPr>
              <a:t>-- require a user to specify what data are needed without specifying how to get those data. </a:t>
            </a:r>
          </a:p>
          <a:p>
            <a:r>
              <a:rPr lang="en-US" altLang="en-US" dirty="0"/>
              <a:t>Declarative DMLs are usually easier to learn and use than are procedural DMLs.  </a:t>
            </a:r>
          </a:p>
          <a:p>
            <a:r>
              <a:rPr lang="en-US" altLang="en-US" dirty="0"/>
              <a:t>Declarative DMLs are also referred to as non-procedural DMLs</a:t>
            </a:r>
          </a:p>
          <a:p>
            <a:r>
              <a:rPr lang="en-US" altLang="en-US" dirty="0"/>
              <a:t>The portion of a DML that involves information retrieval is called a </a:t>
            </a:r>
            <a:r>
              <a:rPr lang="en-US" altLang="en-US" b="1" dirty="0">
                <a:solidFill>
                  <a:srgbClr val="002060"/>
                </a:solidFill>
              </a:rPr>
              <a:t>query</a:t>
            </a:r>
            <a:r>
              <a:rPr lang="en-US" altLang="en-US" dirty="0"/>
              <a:t> language.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Database-System Applications</a:t>
            </a:r>
          </a:p>
          <a:p>
            <a:r>
              <a:rPr lang="en-US" altLang="en-US" dirty="0"/>
              <a:t>Purpose of Database Systems</a:t>
            </a:r>
          </a:p>
          <a:p>
            <a:r>
              <a:rPr lang="en-US" altLang="en-US" dirty="0"/>
              <a:t>View of Data</a:t>
            </a:r>
          </a:p>
          <a:p>
            <a:r>
              <a:rPr lang="en-US" altLang="en-US" dirty="0"/>
              <a:t>Database Languages</a:t>
            </a:r>
          </a:p>
          <a:p>
            <a:r>
              <a:rPr lang="en-US" altLang="en-US" dirty="0"/>
              <a:t>Database Design</a:t>
            </a:r>
          </a:p>
          <a:p>
            <a:r>
              <a:rPr lang="en-US" altLang="en-US" dirty="0"/>
              <a:t>Database Engine</a:t>
            </a:r>
          </a:p>
          <a:p>
            <a:r>
              <a:rPr lang="en-US" altLang="en-US" dirty="0"/>
              <a:t>Database Architecture</a:t>
            </a:r>
          </a:p>
          <a:p>
            <a:r>
              <a:rPr lang="en-US" altLang="en-US" dirty="0"/>
              <a:t>Database Users and Administrators</a:t>
            </a:r>
          </a:p>
          <a:p>
            <a:r>
              <a:rPr lang="en-US" altLang="en-US" dirty="0"/>
              <a:t>History of Database Systems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SQL Query Language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SQL  query language is nonprocedural. A query takes as input several tables (possibly only one) and always returns a single table.</a:t>
            </a:r>
          </a:p>
          <a:p>
            <a:pPr>
              <a:tabLst>
                <a:tab pos="983456" algn="l"/>
              </a:tabLst>
            </a:pPr>
            <a:r>
              <a:rPr lang="en-US" altLang="en-US" dirty="0"/>
              <a:t>Example to find all instructors in Comp. Sci. dept</a:t>
            </a:r>
          </a:p>
          <a:p>
            <a:pPr>
              <a:buNone/>
              <a:tabLst>
                <a:tab pos="983456" algn="l"/>
              </a:tabLst>
            </a:pPr>
            <a:r>
              <a:rPr lang="en-US" altLang="en-US" b="1" dirty="0"/>
              <a:t>		select </a:t>
            </a:r>
            <a:r>
              <a:rPr lang="en-US" altLang="en-US" i="1" dirty="0"/>
              <a:t>name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where </a:t>
            </a:r>
            <a:r>
              <a:rPr lang="en-US" altLang="en-US" i="1" dirty="0"/>
              <a:t>dept_name =</a:t>
            </a:r>
            <a:r>
              <a:rPr lang="en-US" altLang="en-US" dirty="0"/>
              <a:t> </a:t>
            </a:r>
            <a:r>
              <a:rPr lang="en-US" altLang="ja-JP" dirty="0"/>
              <a:t>'Comp. Sci.'</a:t>
            </a:r>
            <a:endParaRPr lang="en-US" altLang="en-US" dirty="0"/>
          </a:p>
          <a:p>
            <a:r>
              <a:rPr lang="en-US" altLang="en-US" dirty="0"/>
              <a:t>SQL is </a:t>
            </a:r>
            <a:r>
              <a:rPr lang="en-US" altLang="en-US" dirty="0">
                <a:solidFill>
                  <a:srgbClr val="FF0000"/>
                </a:solidFill>
              </a:rPr>
              <a:t>NOT</a:t>
            </a:r>
            <a:r>
              <a:rPr lang="en-US" altLang="en-US" dirty="0"/>
              <a:t> a Turing machine equivalent language</a:t>
            </a:r>
          </a:p>
          <a:p>
            <a:r>
              <a:rPr lang="en-US" altLang="en-US" dirty="0"/>
              <a:t>To be able to compute complex functions SQL is usually embedded in some higher-level language</a:t>
            </a:r>
          </a:p>
          <a:p>
            <a:r>
              <a:rPr lang="en-US" altLang="en-US" dirty="0"/>
              <a:t>Application programs generally access databases through one of</a:t>
            </a:r>
          </a:p>
          <a:p>
            <a:pPr lvl="1"/>
            <a:r>
              <a:rPr lang="en-US" altLang="en-US" sz="2000" dirty="0"/>
              <a:t>Language extensions to allow embedded SQL</a:t>
            </a:r>
          </a:p>
          <a:p>
            <a:pPr lvl="1"/>
            <a:r>
              <a:rPr lang="en-US" altLang="en-US" sz="2000" dirty="0"/>
              <a:t>Application program interface (e.g., ODBC/JD</a:t>
            </a:r>
            <a:r>
              <a:rPr lang="en-US" altLang="en-US" sz="2400" dirty="0"/>
              <a:t>BC) which allow SQL queries to be sent to a database</a:t>
            </a:r>
          </a:p>
          <a:p>
            <a:pPr>
              <a:buFont typeface="Monotype Sorts" charset="2"/>
              <a:buNone/>
            </a:pPr>
            <a:endParaRPr lang="en-US" alt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117475"/>
            <a:ext cx="8077200" cy="985022"/>
          </a:xfrm>
        </p:spPr>
        <p:txBody>
          <a:bodyPr/>
          <a:lstStyle/>
          <a:p>
            <a:r>
              <a:rPr lang="en-US" altLang="en-US" dirty="0"/>
              <a:t>Database Access from Application Program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437424" y="1282147"/>
            <a:ext cx="8408126" cy="5188321"/>
          </a:xfrm>
        </p:spPr>
        <p:txBody>
          <a:bodyPr/>
          <a:lstStyle/>
          <a:p>
            <a:r>
              <a:rPr lang="en-US" altLang="en-US" dirty="0"/>
              <a:t>Non-procedural query languages such as SQL are not as powerful as a universal Turing machine.</a:t>
            </a:r>
            <a:r>
              <a:rPr lang="en-US" altLang="en-US" dirty="0">
                <a:sym typeface="Symbol" panose="05050102010706020507" pitchFamily="18" charset="2"/>
              </a:rPr>
              <a:t>    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SQL does not support actions such as input from users, output to displays, or communication over the network.  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Such computations and actions must be written in a </a:t>
            </a:r>
            <a: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host language</a:t>
            </a:r>
            <a:r>
              <a:rPr lang="en-US" altLang="en-US" dirty="0">
                <a:sym typeface="Symbol" panose="05050102010706020507" pitchFamily="18" charset="2"/>
              </a:rPr>
              <a:t>, such as C/C++, Java or Python, with embedded SQL queries that access the data in the database.</a:t>
            </a:r>
          </a:p>
          <a:p>
            <a: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Application programs </a:t>
            </a:r>
            <a:r>
              <a:rPr lang="en-US" altLang="en-US" dirty="0">
                <a:sym typeface="Symbol" panose="05050102010706020507" pitchFamily="18" charset="2"/>
              </a:rPr>
              <a:t>-- are programs that are used to interact with the database in this fashion.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Database Design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The process of designing the general structure of the database:</a:t>
            </a:r>
          </a:p>
          <a:p>
            <a:r>
              <a:rPr lang="en-US" altLang="en-US" dirty="0"/>
              <a:t>Logical Design –  Deciding on the database schema. Database design requires that we find a </a:t>
            </a:r>
            <a:r>
              <a:rPr lang="ja-JP" altLang="en-US" dirty="0"/>
              <a:t>“</a:t>
            </a:r>
            <a:r>
              <a:rPr lang="en-US" altLang="ja-JP" dirty="0"/>
              <a:t>good</a:t>
            </a:r>
            <a:r>
              <a:rPr lang="ja-JP" altLang="en-US" dirty="0"/>
              <a:t>”</a:t>
            </a:r>
            <a:r>
              <a:rPr lang="en-US" altLang="ja-JP" dirty="0"/>
              <a:t> collection of relation schemas.</a:t>
            </a:r>
          </a:p>
          <a:p>
            <a:pPr lvl="1"/>
            <a:r>
              <a:rPr lang="en-US" altLang="en-US" dirty="0"/>
              <a:t>Business decision – What attributes should we record in the database?</a:t>
            </a:r>
          </a:p>
          <a:p>
            <a:pPr lvl="1"/>
            <a:r>
              <a:rPr lang="en-US" altLang="en-US" dirty="0"/>
              <a:t>Computer Science decision –  What relation schemas should we have and how should the attributes be distributed among the various relation schemas?</a:t>
            </a:r>
          </a:p>
          <a:p>
            <a:r>
              <a:rPr lang="en-US" altLang="en-US" dirty="0"/>
              <a:t>Physical Design – Deciding on the physical layout of the database              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Database Engine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database system is partitioned into modules that deal with each of the responsibilities of the overall system.  </a:t>
            </a:r>
          </a:p>
          <a:p>
            <a:r>
              <a:rPr lang="en-US" altLang="en-US" dirty="0"/>
              <a:t>The functional components of a database system can be divided into</a:t>
            </a:r>
          </a:p>
          <a:p>
            <a:pPr lvl="1"/>
            <a:r>
              <a:rPr lang="en-US" altLang="en-US" dirty="0"/>
              <a:t>The storage manager,</a:t>
            </a:r>
          </a:p>
          <a:p>
            <a:pPr lvl="1"/>
            <a:r>
              <a:rPr lang="en-US" altLang="en-US" dirty="0"/>
              <a:t>The  query processor component, </a:t>
            </a:r>
          </a:p>
          <a:p>
            <a:pPr lvl="1"/>
            <a:r>
              <a:rPr lang="en-US" altLang="en-US" dirty="0"/>
              <a:t>The transaction management component.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Storage Manager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program module that provides the interface between the low-level data stored in the database and the application programs and queries submitted to the system.</a:t>
            </a:r>
          </a:p>
          <a:p>
            <a:r>
              <a:rPr lang="en-US" altLang="en-US" dirty="0"/>
              <a:t>The storage manager is responsible to the following tasks: </a:t>
            </a:r>
          </a:p>
          <a:p>
            <a:pPr lvl="1"/>
            <a:r>
              <a:rPr lang="en-US" altLang="en-US" dirty="0"/>
              <a:t>Interaction with the OS file manager </a:t>
            </a:r>
          </a:p>
          <a:p>
            <a:pPr lvl="1"/>
            <a:r>
              <a:rPr lang="en-US" altLang="en-US" dirty="0"/>
              <a:t>Efficient storing, retrieving and updating of data\</a:t>
            </a:r>
          </a:p>
          <a:p>
            <a:r>
              <a:rPr lang="en-US" altLang="en-US" dirty="0"/>
              <a:t>The storage manager components include:</a:t>
            </a:r>
          </a:p>
          <a:p>
            <a:pPr lvl="1"/>
            <a:r>
              <a:rPr lang="en-US" altLang="en-US" dirty="0"/>
              <a:t>Authorization and integrity manager</a:t>
            </a:r>
          </a:p>
          <a:p>
            <a:pPr lvl="1"/>
            <a:r>
              <a:rPr lang="en-US" altLang="en-US" dirty="0"/>
              <a:t>Transaction manager</a:t>
            </a:r>
          </a:p>
          <a:p>
            <a:pPr lvl="1"/>
            <a:r>
              <a:rPr lang="en-US" altLang="en-US" dirty="0"/>
              <a:t>File manager</a:t>
            </a:r>
          </a:p>
          <a:p>
            <a:pPr lvl="1"/>
            <a:r>
              <a:rPr lang="en-US" altLang="en-US" dirty="0"/>
              <a:t>Buffer manager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Storage Manager (Cont.)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storage manager implements several data structures as part of the physical system implementation:</a:t>
            </a:r>
          </a:p>
          <a:p>
            <a:pPr lvl="1"/>
            <a:r>
              <a:rPr lang="en-US" altLang="en-US" dirty="0"/>
              <a:t>Data files -- store the database itself</a:t>
            </a:r>
          </a:p>
          <a:p>
            <a:pPr lvl="1"/>
            <a:r>
              <a:rPr lang="en-US" altLang="en-US" dirty="0"/>
              <a:t>Data dictionary --  stores metadata about the structure of the database, in particular the schema of the database.</a:t>
            </a:r>
          </a:p>
          <a:p>
            <a:pPr lvl="1"/>
            <a:r>
              <a:rPr lang="en-US" altLang="en-US" dirty="0"/>
              <a:t>Indices --  can provide fast access to data items.  A database index provides pointers to those data items that hold a particular value.  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Query Processor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query processor components include:</a:t>
            </a:r>
          </a:p>
          <a:p>
            <a:pPr lvl="1"/>
            <a:r>
              <a:rPr lang="en-US" altLang="en-US" dirty="0"/>
              <a:t>DDL  interpreter --  interprets DDL statements and records the definitions in the data dictionary.</a:t>
            </a:r>
          </a:p>
          <a:p>
            <a:pPr lvl="1"/>
            <a:r>
              <a:rPr lang="en-US" altLang="en-US" dirty="0"/>
              <a:t>DML compiler -- translates DML statements in a query language into an evaluation plan consisting of low-level instructions that the query evaluation engine understands.</a:t>
            </a:r>
          </a:p>
          <a:p>
            <a:pPr lvl="2"/>
            <a:r>
              <a:rPr lang="en-US" altLang="en-US" dirty="0"/>
              <a:t>The DML compiler performs query optimization; that is, it picks the lowest cost evaluation plan from among the various alternatives.</a:t>
            </a:r>
          </a:p>
          <a:p>
            <a:pPr lvl="1"/>
            <a:r>
              <a:rPr lang="en-US" altLang="en-US" dirty="0"/>
              <a:t>Query evaluation engine -- executes low-level instructions generated by the DML compiler.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Query Processing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1094805" y="1093789"/>
            <a:ext cx="7000684" cy="1100771"/>
          </a:xfrm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altLang="en-US" sz="1700" dirty="0"/>
              <a:t>1.	Parsing and translation</a:t>
            </a:r>
          </a:p>
          <a:p>
            <a:pPr>
              <a:buFont typeface="Monotype Sorts" charset="2"/>
              <a:buNone/>
            </a:pPr>
            <a:r>
              <a:rPr lang="en-US" altLang="en-US" sz="1700" dirty="0"/>
              <a:t>2.	Optimization</a:t>
            </a:r>
          </a:p>
          <a:p>
            <a:pPr>
              <a:buFont typeface="Monotype Sorts" charset="2"/>
              <a:buNone/>
            </a:pPr>
            <a:r>
              <a:rPr lang="en-US" altLang="en-US" sz="1700" dirty="0"/>
              <a:t>3.	Evaluation</a:t>
            </a:r>
          </a:p>
        </p:txBody>
      </p:sp>
      <p:pic>
        <p:nvPicPr>
          <p:cNvPr id="5120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843" y="2368476"/>
            <a:ext cx="6300349" cy="378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52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Transaction Management</a:t>
            </a:r>
            <a:r>
              <a:rPr lang="en-US" altLang="en-US" dirty="0">
                <a:effectLst/>
              </a:rPr>
              <a:t>	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ym typeface="Symbol" panose="05050102010706020507" pitchFamily="18" charset="2"/>
              </a:rPr>
              <a:t>A</a:t>
            </a:r>
            <a: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 transaction </a:t>
            </a:r>
            <a:r>
              <a:rPr lang="en-US" altLang="en-US" dirty="0"/>
              <a:t>is a collection of operations that performs a single logical function in a database application</a:t>
            </a:r>
          </a:p>
          <a:p>
            <a: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Transaction-management component </a:t>
            </a:r>
            <a:r>
              <a:rPr lang="en-US" altLang="en-US" dirty="0"/>
              <a:t>ensures that the database remains in a consistent (correct) state despite system failures (e.g., power failures and operating system crashes) and transaction failures.</a:t>
            </a:r>
          </a:p>
          <a:p>
            <a: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Concurrency-control manager </a:t>
            </a:r>
            <a:r>
              <a:rPr lang="en-US" altLang="en-US" dirty="0"/>
              <a:t>controls the interaction among the concurrent transactions, to ensure the consistency of the database.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</a:p>
          <a:p>
            <a:endParaRPr lang="en-US" alt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Database Architecture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Centralized databases</a:t>
            </a:r>
          </a:p>
          <a:p>
            <a:pPr lvl="1"/>
            <a:r>
              <a:rPr lang="en-US" altLang="en-US" dirty="0"/>
              <a:t>One to a few cores, shared memory</a:t>
            </a:r>
          </a:p>
          <a:p>
            <a:r>
              <a:rPr lang="en-US" altLang="en-US" dirty="0"/>
              <a:t>Client-server, </a:t>
            </a:r>
          </a:p>
          <a:p>
            <a:pPr lvl="1"/>
            <a:r>
              <a:rPr lang="en-US" altLang="en-US" dirty="0"/>
              <a:t>One server machine executes work on behalf of multiple client machines.</a:t>
            </a:r>
          </a:p>
          <a:p>
            <a:r>
              <a:rPr lang="en-US" altLang="en-US" dirty="0"/>
              <a:t>Parallel databases</a:t>
            </a:r>
          </a:p>
          <a:p>
            <a:pPr lvl="1"/>
            <a:r>
              <a:rPr lang="en-US" altLang="en-US" dirty="0"/>
              <a:t>Many core shared memory</a:t>
            </a:r>
          </a:p>
          <a:p>
            <a:pPr lvl="1"/>
            <a:r>
              <a:rPr lang="en-US" altLang="en-US" dirty="0"/>
              <a:t>Shared disk</a:t>
            </a:r>
          </a:p>
          <a:p>
            <a:pPr lvl="1"/>
            <a:r>
              <a:rPr lang="en-US" altLang="en-US" dirty="0"/>
              <a:t>Shared nothing</a:t>
            </a:r>
          </a:p>
          <a:p>
            <a:r>
              <a:rPr lang="en-US" altLang="en-US" dirty="0"/>
              <a:t>Distributed databases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Geographical distribution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Schema/data heterogeneity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Database-System Applications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DBMS contains information about a particular enterprise</a:t>
            </a:r>
          </a:p>
          <a:p>
            <a:pPr lvl="1"/>
            <a:r>
              <a:rPr lang="en-US" altLang="en-US" dirty="0"/>
              <a:t>Collection of interrelated data</a:t>
            </a:r>
          </a:p>
          <a:p>
            <a:pPr lvl="1"/>
            <a:r>
              <a:rPr lang="en-US" altLang="en-US" dirty="0"/>
              <a:t>Set of programs to access the data </a:t>
            </a:r>
          </a:p>
          <a:p>
            <a:pPr lvl="1"/>
            <a:r>
              <a:rPr lang="en-US" altLang="en-US" dirty="0"/>
              <a:t>An environment that is both convenient and efficient to use</a:t>
            </a:r>
          </a:p>
          <a:p>
            <a:r>
              <a:rPr lang="en-US" altLang="en-US" dirty="0"/>
              <a:t>Database systems are used to manage collections of data that are:</a:t>
            </a:r>
          </a:p>
          <a:p>
            <a:pPr lvl="1"/>
            <a:r>
              <a:rPr lang="en-US" altLang="en-US" dirty="0"/>
              <a:t>Highly valuable</a:t>
            </a:r>
          </a:p>
          <a:p>
            <a:pPr lvl="1"/>
            <a:r>
              <a:rPr lang="en-US" altLang="en-US" dirty="0"/>
              <a:t>Relatively large</a:t>
            </a:r>
          </a:p>
          <a:p>
            <a:pPr lvl="1"/>
            <a:r>
              <a:rPr lang="en-US" altLang="en-US" dirty="0"/>
              <a:t>Accessed by multiple users and applications, often at the same time.</a:t>
            </a:r>
          </a:p>
          <a:p>
            <a:r>
              <a:rPr lang="en-US" altLang="en-US" dirty="0"/>
              <a:t>A modern database system is a complex software system whose task is to manage a large, complex collection of data.</a:t>
            </a:r>
          </a:p>
          <a:p>
            <a:r>
              <a:rPr lang="en-US" dirty="0"/>
              <a:t>Databases touch all aspects of our lives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Database Applications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Database applications are usually partitioned into two or three parts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Two-tier architecture </a:t>
            </a:r>
            <a:r>
              <a:rPr lang="en-US" altLang="en-US" dirty="0"/>
              <a:t>--  the application resides at the client machine, where it invokes database system functionality at the server machine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Three-tier architecture </a:t>
            </a:r>
            <a:r>
              <a:rPr lang="en-US" altLang="en-US" dirty="0"/>
              <a:t>-- the client machine acts as a front end and does not contain any direct database calls.  </a:t>
            </a:r>
          </a:p>
          <a:p>
            <a:pPr lvl="1"/>
            <a:r>
              <a:rPr lang="en-US" altLang="en-US" dirty="0"/>
              <a:t>The client end communicates with an application server, usually through a forms interface.  </a:t>
            </a:r>
          </a:p>
          <a:p>
            <a:pPr lvl="1"/>
            <a:r>
              <a:rPr lang="en-US" altLang="en-US" dirty="0"/>
              <a:t>The application server in turn communicates with a database system to access data.  </a:t>
            </a:r>
          </a:p>
        </p:txBody>
      </p:sp>
    </p:spTree>
    <p:extLst>
      <p:ext uri="{BB962C8B-B14F-4D97-AF65-F5344CB8AC3E}">
        <p14:creationId xmlns:p14="http://schemas.microsoft.com/office/powerpoint/2010/main" val="3708817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dirty="0">
                <a:effectLst/>
              </a:rPr>
              <a:t>Two-tier and three-tier architectures</a:t>
            </a:r>
          </a:p>
        </p:txBody>
      </p:sp>
      <p:sp>
        <p:nvSpPr>
          <p:cNvPr id="59394" name="Rectangle 10"/>
          <p:cNvSpPr>
            <a:spLocks noChangeArrowheads="1"/>
          </p:cNvSpPr>
          <p:nvPr/>
        </p:nvSpPr>
        <p:spPr bwMode="auto">
          <a:xfrm>
            <a:off x="5934075" y="2765823"/>
            <a:ext cx="923925" cy="15835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200"/>
          </a:p>
        </p:txBody>
      </p:sp>
      <p:sp>
        <p:nvSpPr>
          <p:cNvPr id="59395" name="Rectangle 11"/>
          <p:cNvSpPr>
            <a:spLocks noChangeArrowheads="1"/>
          </p:cNvSpPr>
          <p:nvPr/>
        </p:nvSpPr>
        <p:spPr bwMode="auto">
          <a:xfrm>
            <a:off x="6038850" y="3965973"/>
            <a:ext cx="923925" cy="15835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200"/>
          </a:p>
        </p:txBody>
      </p:sp>
      <p:sp>
        <p:nvSpPr>
          <p:cNvPr id="59396" name="Rectangle 12"/>
          <p:cNvSpPr>
            <a:spLocks noChangeArrowheads="1"/>
          </p:cNvSpPr>
          <p:nvPr/>
        </p:nvSpPr>
        <p:spPr bwMode="auto">
          <a:xfrm>
            <a:off x="6000750" y="4670823"/>
            <a:ext cx="923925" cy="15835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200"/>
          </a:p>
        </p:txBody>
      </p:sp>
      <p:pic>
        <p:nvPicPr>
          <p:cNvPr id="2051" name="Picture 3" descr="C:\Users\as668\Desktop\1_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9665" y="1410578"/>
            <a:ext cx="6939233" cy="4443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Database Users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There are four different types of database-system users</a:t>
            </a:r>
            <a:endParaRPr lang="en-US" dirty="0"/>
          </a:p>
          <a:p>
            <a:r>
              <a:rPr lang="en-US" altLang="en-US" dirty="0"/>
              <a:t>Naive users -- unsophisticated users who interact with the system by invoking one of the application programs that have been written previously. </a:t>
            </a:r>
          </a:p>
          <a:p>
            <a:r>
              <a:rPr lang="en-US" altLang="en-US" dirty="0"/>
              <a:t>Application programmers -- are computer professionals who write application programs. </a:t>
            </a:r>
          </a:p>
          <a:p>
            <a:r>
              <a:rPr lang="en-US" altLang="en-US" dirty="0"/>
              <a:t>Sophisticated users -- interact with the system without writing programs</a:t>
            </a:r>
          </a:p>
          <a:p>
            <a:pPr lvl="1"/>
            <a:r>
              <a:rPr lang="en-US" altLang="en-US" dirty="0"/>
              <a:t>using a database query language or by </a:t>
            </a:r>
          </a:p>
          <a:p>
            <a:pPr lvl="1"/>
            <a:r>
              <a:rPr lang="en-US" altLang="en-US" dirty="0"/>
              <a:t>using tools such as data analysis software.</a:t>
            </a:r>
          </a:p>
          <a:p>
            <a:r>
              <a:rPr lang="en-US" altLang="en-US" dirty="0"/>
              <a:t>Specialized users --write specialized database applications that do not fit into the traditional data-processing framework. For example, CAD,  graphic data, audio, video.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Database Administrator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person who has central control over the system is called a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database administrator </a:t>
            </a:r>
            <a:r>
              <a:rPr lang="en-US" b="1" dirty="0"/>
              <a:t>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DBA</a:t>
            </a:r>
            <a:r>
              <a:rPr lang="en-US" b="1" dirty="0"/>
              <a:t>)</a:t>
            </a:r>
            <a:r>
              <a:rPr lang="en-US" dirty="0"/>
              <a:t>, whose functions are:</a:t>
            </a:r>
          </a:p>
          <a:p>
            <a:r>
              <a:rPr lang="en-US" altLang="en-US" dirty="0"/>
              <a:t>Schema definition</a:t>
            </a:r>
          </a:p>
          <a:p>
            <a:r>
              <a:rPr lang="en-US" altLang="en-US" dirty="0"/>
              <a:t>Storage structure and access-method definition</a:t>
            </a:r>
          </a:p>
          <a:p>
            <a:r>
              <a:rPr lang="en-US" altLang="en-US" dirty="0"/>
              <a:t>Schema and physical-organization modification</a:t>
            </a:r>
          </a:p>
          <a:p>
            <a:r>
              <a:rPr lang="en-US" altLang="en-US" dirty="0"/>
              <a:t>Granting of authorization for data access</a:t>
            </a:r>
          </a:p>
          <a:p>
            <a:r>
              <a:rPr lang="en-US" altLang="en-US" dirty="0"/>
              <a:t>Routine maintenance</a:t>
            </a:r>
          </a:p>
          <a:p>
            <a:r>
              <a:rPr lang="en-US" altLang="en-US" dirty="0"/>
              <a:t>Periodically backing up the database</a:t>
            </a:r>
          </a:p>
          <a:p>
            <a:r>
              <a:rPr lang="en-US" altLang="en-US" dirty="0"/>
              <a:t>Ensuring that enough free disk space is available for normal operations, and upgrading disk space as required</a:t>
            </a:r>
          </a:p>
          <a:p>
            <a:r>
              <a:rPr lang="en-US" altLang="en-US" dirty="0"/>
              <a:t>Monitoring jobs running on the database and ensuring that performance is not degraded by very expensive tasks submitted by some users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History of Database Systems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1950s and early 1960s:</a:t>
            </a:r>
          </a:p>
          <a:p>
            <a:pPr lvl="1"/>
            <a:r>
              <a:rPr lang="en-US" altLang="en-US" dirty="0"/>
              <a:t>Data processing using magnetic tapes for storage</a:t>
            </a:r>
          </a:p>
          <a:p>
            <a:pPr lvl="2"/>
            <a:r>
              <a:rPr lang="en-US" altLang="en-US" dirty="0"/>
              <a:t>Tapes provided only sequential access</a:t>
            </a:r>
          </a:p>
          <a:p>
            <a:pPr lvl="1"/>
            <a:r>
              <a:rPr lang="en-US" altLang="en-US" dirty="0"/>
              <a:t>Punched cards for input</a:t>
            </a:r>
          </a:p>
          <a:p>
            <a:r>
              <a:rPr lang="en-US" altLang="en-US" dirty="0"/>
              <a:t>Late 1960s and 1970s:</a:t>
            </a:r>
          </a:p>
          <a:p>
            <a:pPr lvl="1"/>
            <a:r>
              <a:rPr lang="en-US" altLang="en-US" dirty="0"/>
              <a:t>Hard disks allowed direct access to data</a:t>
            </a:r>
          </a:p>
          <a:p>
            <a:pPr lvl="1"/>
            <a:r>
              <a:rPr lang="en-US" altLang="en-US" dirty="0"/>
              <a:t>Network and hierarchical data models in widespread use</a:t>
            </a:r>
          </a:p>
          <a:p>
            <a:pPr lvl="1"/>
            <a:r>
              <a:rPr lang="en-US" altLang="en-US" dirty="0"/>
              <a:t>Ted </a:t>
            </a:r>
            <a:r>
              <a:rPr lang="en-US" altLang="en-US" dirty="0" err="1"/>
              <a:t>Codd</a:t>
            </a:r>
            <a:r>
              <a:rPr lang="en-US" altLang="en-US" dirty="0"/>
              <a:t> defines the relational data model</a:t>
            </a:r>
          </a:p>
          <a:p>
            <a:pPr lvl="2"/>
            <a:r>
              <a:rPr lang="en-US" altLang="en-US" dirty="0"/>
              <a:t>Would win the ACM Turing Award for this work</a:t>
            </a:r>
          </a:p>
          <a:p>
            <a:pPr lvl="2"/>
            <a:r>
              <a:rPr lang="en-US" altLang="en-US" dirty="0"/>
              <a:t>IBM Research begins System R prototype</a:t>
            </a:r>
          </a:p>
          <a:p>
            <a:pPr lvl="2"/>
            <a:r>
              <a:rPr lang="en-US" altLang="en-US" dirty="0"/>
              <a:t>UC Berkeley (Michael </a:t>
            </a:r>
            <a:r>
              <a:rPr lang="en-US" altLang="en-US" dirty="0" err="1"/>
              <a:t>Stonebraker</a:t>
            </a:r>
            <a:r>
              <a:rPr lang="en-US" altLang="en-US" dirty="0"/>
              <a:t>) begins Ingres prototype</a:t>
            </a:r>
          </a:p>
          <a:p>
            <a:pPr lvl="2"/>
            <a:r>
              <a:rPr lang="en-US" altLang="en-US" dirty="0"/>
              <a:t>Oracle releases first commercial relational database</a:t>
            </a:r>
          </a:p>
          <a:p>
            <a:pPr lvl="1"/>
            <a:r>
              <a:rPr lang="en-US" altLang="en-US" dirty="0"/>
              <a:t>High-performance (for the era) transaction processing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History of Database Systems (Cont.)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1980s:</a:t>
            </a:r>
          </a:p>
          <a:p>
            <a:pPr lvl="1"/>
            <a:r>
              <a:rPr lang="en-US" altLang="en-US" dirty="0"/>
              <a:t>Research relational prototypes evolve into commercial systems</a:t>
            </a:r>
          </a:p>
          <a:p>
            <a:pPr lvl="2"/>
            <a:r>
              <a:rPr lang="en-US" altLang="en-US" dirty="0"/>
              <a:t>SQL becomes industrial standard</a:t>
            </a:r>
          </a:p>
          <a:p>
            <a:pPr lvl="1"/>
            <a:r>
              <a:rPr lang="en-US" altLang="en-US" dirty="0"/>
              <a:t>Parallel and distributed database systems</a:t>
            </a:r>
          </a:p>
          <a:p>
            <a:pPr lvl="2"/>
            <a:r>
              <a:rPr lang="en-US" altLang="en-US" dirty="0"/>
              <a:t>Wisconsin, IBM, Teradata</a:t>
            </a:r>
          </a:p>
          <a:p>
            <a:pPr lvl="1"/>
            <a:r>
              <a:rPr lang="en-US" altLang="en-US" dirty="0"/>
              <a:t>Object-oriented database systems</a:t>
            </a:r>
          </a:p>
          <a:p>
            <a:r>
              <a:rPr lang="en-US" altLang="en-US" dirty="0"/>
              <a:t>1990s:</a:t>
            </a:r>
          </a:p>
          <a:p>
            <a:pPr lvl="1"/>
            <a:r>
              <a:rPr lang="en-US" altLang="en-US" dirty="0"/>
              <a:t>Large decision support and data-mining applications</a:t>
            </a:r>
          </a:p>
          <a:p>
            <a:pPr lvl="1"/>
            <a:r>
              <a:rPr lang="en-US" altLang="en-US" dirty="0"/>
              <a:t>Large multi-terabyte data warehouses</a:t>
            </a:r>
          </a:p>
          <a:p>
            <a:pPr lvl="1"/>
            <a:r>
              <a:rPr lang="en-US" altLang="en-US" dirty="0"/>
              <a:t>Emergence of Web commerce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History of Database Systems (Cont.)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2000s</a:t>
            </a:r>
          </a:p>
          <a:p>
            <a:pPr lvl="1"/>
            <a:r>
              <a:rPr lang="en-US" altLang="en-US" dirty="0"/>
              <a:t>Big data storage systems</a:t>
            </a:r>
          </a:p>
          <a:p>
            <a:pPr lvl="2"/>
            <a:r>
              <a:rPr lang="en-US" altLang="en-US" dirty="0"/>
              <a:t>Google </a:t>
            </a:r>
            <a:r>
              <a:rPr lang="en-US" altLang="en-US" dirty="0" err="1"/>
              <a:t>BigTable</a:t>
            </a:r>
            <a:r>
              <a:rPr lang="en-US" altLang="en-US" dirty="0"/>
              <a:t>, Yahoo </a:t>
            </a:r>
            <a:r>
              <a:rPr lang="en-US" altLang="en-US" dirty="0" err="1"/>
              <a:t>PNuts</a:t>
            </a:r>
            <a:r>
              <a:rPr lang="en-US" altLang="en-US" dirty="0"/>
              <a:t>, Amazon, </a:t>
            </a:r>
          </a:p>
          <a:p>
            <a:pPr lvl="2"/>
            <a:r>
              <a:rPr lang="en-US" altLang="en-US" dirty="0"/>
              <a:t>“</a:t>
            </a:r>
            <a:r>
              <a:rPr lang="en-US" altLang="ja-JP" dirty="0"/>
              <a:t>NoSQL</a:t>
            </a:r>
            <a:r>
              <a:rPr lang="en-US" altLang="en-US" dirty="0"/>
              <a:t>”</a:t>
            </a:r>
            <a:r>
              <a:rPr lang="en-US" altLang="ja-JP" dirty="0"/>
              <a:t> systems.</a:t>
            </a:r>
          </a:p>
          <a:p>
            <a:pPr lvl="1"/>
            <a:r>
              <a:rPr lang="en-US" altLang="en-US" dirty="0"/>
              <a:t>Big data analysis: beyond SQL</a:t>
            </a:r>
          </a:p>
          <a:p>
            <a:pPr lvl="2"/>
            <a:r>
              <a:rPr lang="en-US" altLang="en-US" dirty="0"/>
              <a:t>Map reduce and friends</a:t>
            </a:r>
          </a:p>
          <a:p>
            <a:r>
              <a:rPr lang="en-US" altLang="en-US" dirty="0"/>
              <a:t>2010s</a:t>
            </a:r>
          </a:p>
          <a:p>
            <a:pPr lvl="1"/>
            <a:r>
              <a:rPr lang="en-US" altLang="en-US" dirty="0"/>
              <a:t>SQL reloaded</a:t>
            </a:r>
          </a:p>
          <a:p>
            <a:pPr lvl="2"/>
            <a:r>
              <a:rPr lang="en-US" altLang="en-US" dirty="0"/>
              <a:t>SQL front end to Map Reduce systems</a:t>
            </a:r>
          </a:p>
          <a:p>
            <a:pPr lvl="2"/>
            <a:r>
              <a:rPr lang="en-US" altLang="en-US" dirty="0"/>
              <a:t>Massively parallel database systems</a:t>
            </a:r>
          </a:p>
          <a:p>
            <a:pPr lvl="2"/>
            <a:r>
              <a:rPr lang="en-US" altLang="en-US" dirty="0"/>
              <a:t>Multi-core main-memory databases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End of Chapter </a:t>
            </a:r>
            <a:r>
              <a:rPr lang="en-US" altLang="en-US" dirty="0" smtClean="0"/>
              <a:t>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50743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200" dirty="0">
                <a:effectLst/>
              </a:rPr>
              <a:t>End of Chapter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Applications Examples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Enterprise Information</a:t>
            </a:r>
          </a:p>
          <a:p>
            <a:pPr lvl="1"/>
            <a:r>
              <a:rPr lang="en-US" dirty="0"/>
              <a:t>Sales: customers, products, purchases</a:t>
            </a:r>
          </a:p>
          <a:p>
            <a:pPr lvl="1"/>
            <a:r>
              <a:rPr lang="en-US" dirty="0"/>
              <a:t>Accounting: payments, receipts, assets</a:t>
            </a:r>
          </a:p>
          <a:p>
            <a:pPr lvl="1"/>
            <a:r>
              <a:rPr lang="en-US" dirty="0"/>
              <a:t>Human Resources: Information about employees, salaries, payroll taxes.</a:t>
            </a:r>
          </a:p>
          <a:p>
            <a:r>
              <a:rPr lang="en-US" dirty="0"/>
              <a:t>Manufacturing: management of production, inventory, orders, supply chain.</a:t>
            </a:r>
          </a:p>
          <a:p>
            <a:r>
              <a:rPr lang="en-US" dirty="0"/>
              <a:t>Banking and finance</a:t>
            </a:r>
          </a:p>
          <a:p>
            <a:pPr lvl="1"/>
            <a:r>
              <a:rPr lang="en-US" dirty="0"/>
              <a:t>customer information, accounts, loans, and banking transactions.</a:t>
            </a:r>
          </a:p>
          <a:p>
            <a:pPr lvl="1"/>
            <a:r>
              <a:rPr lang="en-US" dirty="0"/>
              <a:t>Credit card transactions</a:t>
            </a:r>
          </a:p>
          <a:p>
            <a:pPr lvl="1"/>
            <a:r>
              <a:rPr lang="en-US" dirty="0"/>
              <a:t>Finance:  sales and purchases of financial instruments (e.g., stocks and bonds; storing real-time market data</a:t>
            </a:r>
          </a:p>
          <a:p>
            <a:r>
              <a:rPr lang="en-US" dirty="0"/>
              <a:t>Universities:  registration, grades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Applications Examples (Cont.)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Airlines: reservations, schedules</a:t>
            </a:r>
          </a:p>
          <a:p>
            <a:r>
              <a:rPr lang="en-US" dirty="0"/>
              <a:t>Telecommunication: records of calls, texts, and data usage, generating monthly bills, maintaining balances on prepaid calling cards</a:t>
            </a:r>
          </a:p>
          <a:p>
            <a:r>
              <a:rPr lang="en-US" dirty="0"/>
              <a:t>Web-based services</a:t>
            </a:r>
          </a:p>
          <a:p>
            <a:pPr lvl="1"/>
            <a:r>
              <a:rPr lang="en-US" dirty="0"/>
              <a:t>Online retailers: order tracking, customized recommendations</a:t>
            </a:r>
          </a:p>
          <a:p>
            <a:pPr lvl="1"/>
            <a:r>
              <a:rPr lang="en-US" dirty="0"/>
              <a:t>Online advertisements</a:t>
            </a:r>
          </a:p>
          <a:p>
            <a:r>
              <a:rPr lang="en-US" dirty="0"/>
              <a:t>Document databases</a:t>
            </a:r>
          </a:p>
          <a:p>
            <a:r>
              <a:rPr lang="en-US" dirty="0"/>
              <a:t>Navigation systems: For maintaining the locations of varies places of interest along with the exact routes of roads, train systems, buses, etc.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Purpose of Database Systems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>
                <a:cs typeface="ＭＳ Ｐゴシック" charset="0"/>
              </a:rPr>
              <a:t>In the early days, database applications were built directly on top of file systems, which leads to:</a:t>
            </a:r>
          </a:p>
          <a:p>
            <a:r>
              <a:rPr lang="en-US" altLang="en-US" dirty="0"/>
              <a:t>Data redundancy and inconsistency: data is stored  in multiple file formats resulting induplication of information in different files</a:t>
            </a:r>
          </a:p>
          <a:p>
            <a:r>
              <a:rPr lang="en-US" altLang="en-US" dirty="0"/>
              <a:t>Difficulty in accessing data </a:t>
            </a:r>
          </a:p>
          <a:p>
            <a:pPr lvl="1"/>
            <a:r>
              <a:rPr lang="en-US" altLang="en-US" dirty="0"/>
              <a:t>Need to write a new program to carry out each new task</a:t>
            </a:r>
          </a:p>
          <a:p>
            <a:r>
              <a:rPr lang="en-US" altLang="en-US" dirty="0"/>
              <a:t>Data isolation </a:t>
            </a:r>
          </a:p>
          <a:p>
            <a:pPr lvl="1"/>
            <a:r>
              <a:rPr lang="en-US" altLang="en-US" dirty="0"/>
              <a:t>Multiple files and formats</a:t>
            </a:r>
          </a:p>
          <a:p>
            <a:r>
              <a:rPr lang="en-US" altLang="en-US" dirty="0"/>
              <a:t>Integrity problems</a:t>
            </a:r>
          </a:p>
          <a:p>
            <a:pPr lvl="1"/>
            <a:r>
              <a:rPr lang="en-US" altLang="en-US" dirty="0"/>
              <a:t>Integrity constraints  (e.g., account balance &gt; 0) become </a:t>
            </a:r>
            <a:r>
              <a:rPr lang="ja-JP" altLang="en-US" dirty="0"/>
              <a:t>“</a:t>
            </a:r>
            <a:r>
              <a:rPr lang="en-US" altLang="ja-JP" dirty="0"/>
              <a:t>buried</a:t>
            </a:r>
            <a:r>
              <a:rPr lang="ja-JP" altLang="en-US" dirty="0"/>
              <a:t>”</a:t>
            </a:r>
            <a:r>
              <a:rPr lang="en-US" altLang="ja-JP" dirty="0"/>
              <a:t> in program code rather than being stated explicitly</a:t>
            </a:r>
          </a:p>
          <a:p>
            <a:pPr lvl="1"/>
            <a:r>
              <a:rPr lang="en-US" altLang="en-US" dirty="0"/>
              <a:t>Hard to add new constraints or change existing ones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Purpose of Database Systems (Cont.)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Atomicity of updates</a:t>
            </a:r>
          </a:p>
          <a:p>
            <a:pPr lvl="1"/>
            <a:r>
              <a:rPr lang="en-US" altLang="en-US" dirty="0"/>
              <a:t>Failures may leave database in an inconsistent state with partial updates carried out</a:t>
            </a:r>
          </a:p>
          <a:p>
            <a:pPr lvl="1"/>
            <a:r>
              <a:rPr lang="en-US" altLang="en-US" dirty="0"/>
              <a:t>Example: Transfer of funds from one account to another should either complete or not happen at all</a:t>
            </a:r>
          </a:p>
          <a:p>
            <a:r>
              <a:rPr lang="en-US" altLang="en-US" dirty="0"/>
              <a:t>Concurrent access by multiple users</a:t>
            </a:r>
          </a:p>
          <a:p>
            <a:pPr lvl="1"/>
            <a:r>
              <a:rPr lang="en-US" altLang="en-US" dirty="0"/>
              <a:t>Concurrent access needed for performance</a:t>
            </a:r>
          </a:p>
          <a:p>
            <a:pPr lvl="1"/>
            <a:r>
              <a:rPr lang="en-US" altLang="en-US" dirty="0"/>
              <a:t>Uncontrolled concurrent accesses can lead to inconsistencies</a:t>
            </a:r>
          </a:p>
          <a:p>
            <a:pPr lvl="2"/>
            <a:r>
              <a:rPr lang="en-US" altLang="en-US" dirty="0"/>
              <a:t>Ex: Two people reading a balance (say 100) and updating it by withdrawing money (say 50 each) at the same time</a:t>
            </a:r>
          </a:p>
          <a:p>
            <a:r>
              <a:rPr lang="en-US" altLang="en-US" dirty="0"/>
              <a:t>Security problems</a:t>
            </a:r>
          </a:p>
          <a:p>
            <a:pPr lvl="1"/>
            <a:r>
              <a:rPr lang="en-US" altLang="en-US" dirty="0"/>
              <a:t>Hard to provide user access to some, but not all, data</a:t>
            </a:r>
          </a:p>
          <a:p>
            <a:pPr lvl="1"/>
            <a:endParaRPr lang="en-US" altLang="en-US" dirty="0"/>
          </a:p>
          <a:p>
            <a:pPr marL="0" indent="0">
              <a:buNone/>
            </a:pPr>
            <a:r>
              <a:rPr lang="en-US" altLang="en-US" b="1" dirty="0">
                <a:solidFill>
                  <a:srgbClr val="002060"/>
                </a:solidFill>
              </a:rPr>
              <a:t> Database systems offer solutions to all the above problems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University Database Example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this text we will be using a university database to illustrate all the concepts</a:t>
            </a:r>
          </a:p>
          <a:p>
            <a:r>
              <a:rPr lang="en-US" altLang="en-US" dirty="0"/>
              <a:t>Data consists of information about:</a:t>
            </a:r>
          </a:p>
          <a:p>
            <a:pPr lvl="1"/>
            <a:r>
              <a:rPr lang="en-US" altLang="en-US" dirty="0"/>
              <a:t>Students</a:t>
            </a:r>
          </a:p>
          <a:p>
            <a:pPr lvl="1"/>
            <a:r>
              <a:rPr lang="en-US" altLang="en-US" dirty="0"/>
              <a:t>Instructors</a:t>
            </a:r>
          </a:p>
          <a:p>
            <a:pPr lvl="1"/>
            <a:r>
              <a:rPr lang="en-US" altLang="en-US" dirty="0"/>
              <a:t>Classes</a:t>
            </a:r>
          </a:p>
          <a:p>
            <a:r>
              <a:rPr lang="en-US" altLang="en-US" dirty="0"/>
              <a:t>Application program examples:</a:t>
            </a:r>
          </a:p>
          <a:p>
            <a:pPr lvl="1"/>
            <a:r>
              <a:rPr lang="en-US" altLang="en-US" dirty="0"/>
              <a:t>Add new students, instructors, and courses</a:t>
            </a:r>
          </a:p>
          <a:p>
            <a:pPr lvl="1"/>
            <a:r>
              <a:rPr lang="en-US" altLang="en-US" dirty="0"/>
              <a:t>Register students for courses, and generate class rosters</a:t>
            </a:r>
          </a:p>
          <a:p>
            <a:pPr lvl="1"/>
            <a:r>
              <a:rPr lang="en-US" altLang="en-US" dirty="0"/>
              <a:t>Assign grades to students, compute grade point averages (GPA) and generate transcripts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View of Data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database system is a collection of interrelated data and a set of programs that allow users to access and modify these data. </a:t>
            </a:r>
          </a:p>
          <a:p>
            <a:r>
              <a:rPr lang="en-US" altLang="en-US" dirty="0"/>
              <a:t>A major purpose of a database system is to provide users with an abstract view of the data.</a:t>
            </a:r>
          </a:p>
          <a:p>
            <a:pPr lvl="1"/>
            <a:r>
              <a:rPr lang="en-US" altLang="en-US" dirty="0"/>
              <a:t>Data models</a:t>
            </a:r>
          </a:p>
          <a:p>
            <a:pPr lvl="2"/>
            <a:r>
              <a:rPr lang="en-US" altLang="en-US" dirty="0"/>
              <a:t>A collection of conceptual tools for describing data, data relationships, data semantics, and consistency constraints.</a:t>
            </a:r>
          </a:p>
          <a:p>
            <a:pPr lvl="1"/>
            <a:r>
              <a:rPr lang="en-US" altLang="en-US" dirty="0"/>
              <a:t>Data abstraction</a:t>
            </a:r>
          </a:p>
          <a:p>
            <a:pPr lvl="2"/>
            <a:r>
              <a:rPr lang="en-US" altLang="en-US" dirty="0"/>
              <a:t>Hide the complexity  of data structures to represent data in the database from users through several levels of data abstraction.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b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1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b" id="{854B61EF-CFBF-4F4D-90C6-BAB015E35D01}" vid="{BC3EFCCA-7EC7-446B-8189-3ECEF79E32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</Template>
  <TotalTime>92704</TotalTime>
  <Words>2164</Words>
  <Application>Microsoft Office PowerPoint</Application>
  <PresentationFormat>On-screen Show (4:3)</PresentationFormat>
  <Paragraphs>318</Paragraphs>
  <Slides>38</Slides>
  <Notes>37</Notes>
  <HiddenSlides>5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  <vt:variant>
        <vt:lpstr>Custom Shows</vt:lpstr>
      </vt:variant>
      <vt:variant>
        <vt:i4>1</vt:i4>
      </vt:variant>
    </vt:vector>
  </HeadingPairs>
  <TitlesOfParts>
    <vt:vector size="49" baseType="lpstr">
      <vt:lpstr>MS PGothic</vt:lpstr>
      <vt:lpstr>MS PGothic</vt:lpstr>
      <vt:lpstr>Arial</vt:lpstr>
      <vt:lpstr>Helvetica</vt:lpstr>
      <vt:lpstr>Monotype Sorts</vt:lpstr>
      <vt:lpstr>Symbol</vt:lpstr>
      <vt:lpstr>Times New Roman</vt:lpstr>
      <vt:lpstr>Webdings</vt:lpstr>
      <vt:lpstr>Wingdings</vt:lpstr>
      <vt:lpstr>db</vt:lpstr>
      <vt:lpstr>Chapter 1: Introduction</vt:lpstr>
      <vt:lpstr>Outline</vt:lpstr>
      <vt:lpstr>Database-System Applications</vt:lpstr>
      <vt:lpstr>Database Applications Examples</vt:lpstr>
      <vt:lpstr>Database Applications Examples (Cont.)</vt:lpstr>
      <vt:lpstr>Purpose of Database Systems</vt:lpstr>
      <vt:lpstr>Purpose of Database Systems (Cont.)</vt:lpstr>
      <vt:lpstr>University Database Example</vt:lpstr>
      <vt:lpstr>View of Data</vt:lpstr>
      <vt:lpstr>Data Models</vt:lpstr>
      <vt:lpstr>Relational Model</vt:lpstr>
      <vt:lpstr>A Sample Relational Database</vt:lpstr>
      <vt:lpstr>Levels of Abstraction</vt:lpstr>
      <vt:lpstr>View of Data</vt:lpstr>
      <vt:lpstr>Instances and Schemas</vt:lpstr>
      <vt:lpstr>Physical Data Independence </vt:lpstr>
      <vt:lpstr>Data Definition Language (DDL)</vt:lpstr>
      <vt:lpstr>Data Manipulation Language (DML)</vt:lpstr>
      <vt:lpstr>Data Manipulation Language (Cont.)</vt:lpstr>
      <vt:lpstr>SQL Query Language</vt:lpstr>
      <vt:lpstr>Database Access from Application Program</vt:lpstr>
      <vt:lpstr>Database Design</vt:lpstr>
      <vt:lpstr>Database Engine</vt:lpstr>
      <vt:lpstr>Storage Manager</vt:lpstr>
      <vt:lpstr>Storage Manager (Cont.)</vt:lpstr>
      <vt:lpstr>Query Processor</vt:lpstr>
      <vt:lpstr>Query Processing</vt:lpstr>
      <vt:lpstr>Transaction Management </vt:lpstr>
      <vt:lpstr>Database Architecture</vt:lpstr>
      <vt:lpstr>Database Applications</vt:lpstr>
      <vt:lpstr>Two-tier and three-tier architectures</vt:lpstr>
      <vt:lpstr>Database Users</vt:lpstr>
      <vt:lpstr>Database Administrator</vt:lpstr>
      <vt:lpstr>History of Database Systems</vt:lpstr>
      <vt:lpstr>History of Database Systems (Cont.)</vt:lpstr>
      <vt:lpstr>History of Database Systems (Cont.)</vt:lpstr>
      <vt:lpstr>End of Chapter 1</vt:lpstr>
      <vt:lpstr>End of Chapter 1</vt:lpstr>
      <vt:lpstr>Custom Show 1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Silberschatz, Avi</cp:lastModifiedBy>
  <cp:revision>451</cp:revision>
  <cp:lastPrinted>1999-06-28T19:27:31Z</cp:lastPrinted>
  <dcterms:created xsi:type="dcterms:W3CDTF">2009-12-21T15:40:22Z</dcterms:created>
  <dcterms:modified xsi:type="dcterms:W3CDTF">2019-06-28T09:02:44Z</dcterms:modified>
</cp:coreProperties>
</file>