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335" r:id="rId2"/>
    <p:sldId id="336" r:id="rId3"/>
    <p:sldId id="337" r:id="rId4"/>
    <p:sldId id="338" r:id="rId5"/>
    <p:sldId id="364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756" y="8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2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200" b="1" dirty="0">
                <a:solidFill>
                  <a:srgbClr val="002060"/>
                </a:solidFill>
              </a:rPr>
              <a:t>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C6F45F-FF9D-4CDF-A1C0-8CB1B712E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9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/>
            </a:lvl2pPr>
            <a:lvl3pPr marL="1085850" indent="-228600">
              <a:buFont typeface="Wingdings" panose="05000000000000000000" pitchFamily="2" charset="2"/>
              <a:buChar char="§"/>
              <a:defRPr/>
            </a:lvl3pPr>
            <a:lvl4pPr marL="1428750" indent="-228600">
              <a:buFont typeface="Arial" panose="020B0604020202020204" pitchFamily="34" charset="0"/>
              <a:buChar char="•"/>
              <a:defRPr/>
            </a:lvl4pPr>
            <a:lvl5pPr marL="177165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</a:t>
            </a:r>
            <a:r>
              <a:rPr lang="en-US" altLang="en-US" sz="1000" b="1" dirty="0" err="1">
                <a:solidFill>
                  <a:srgbClr val="002060"/>
                </a:solidFill>
              </a:rPr>
              <a:t>Korth</a:t>
            </a:r>
            <a:r>
              <a:rPr lang="en-US" altLang="en-US" sz="1000" b="1" dirty="0">
                <a:solidFill>
                  <a:srgbClr val="002060"/>
                </a:solidFill>
              </a:rPr>
              <a:t>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2060"/>
                </a:solidFill>
              </a:rPr>
              <a:t>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2: Intro to Relational Model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615237" cy="4876800"/>
          </a:xfrm>
        </p:spPr>
        <p:txBody>
          <a:bodyPr/>
          <a:lstStyle/>
          <a:p>
            <a:r>
              <a:rPr lang="en-US" altLang="en-US" dirty="0"/>
              <a:t>A  procedural language consisting  of a set of operations that take one or two relations as input and produce a new relation as their result. </a:t>
            </a:r>
          </a:p>
          <a:p>
            <a:r>
              <a:rPr lang="en-US" altLang="en-US" dirty="0"/>
              <a:t>Six basic operators</a:t>
            </a:r>
          </a:p>
          <a:p>
            <a:pPr lvl="1"/>
            <a:r>
              <a:rPr lang="en-US" altLang="en-US" dirty="0"/>
              <a:t>select: </a:t>
            </a:r>
            <a:r>
              <a:rPr kumimoji="0" lang="en-US" altLang="en-US" sz="2400" dirty="0">
                <a:sym typeface="Symbol" panose="05050102010706020507" pitchFamily="18" charset="2"/>
              </a:rPr>
              <a:t></a:t>
            </a:r>
            <a:endParaRPr lang="en-US" altLang="en-US" dirty="0"/>
          </a:p>
          <a:p>
            <a:pPr lvl="1"/>
            <a:r>
              <a:rPr lang="en-US" altLang="en-US" dirty="0"/>
              <a:t>project: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endParaRPr lang="en-US" altLang="en-US" dirty="0"/>
          </a:p>
          <a:p>
            <a:pPr lvl="1"/>
            <a:r>
              <a:rPr lang="en-US" altLang="en-US" dirty="0"/>
              <a:t>union: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endParaRPr lang="en-US" altLang="en-US" dirty="0"/>
          </a:p>
          <a:p>
            <a:pPr lvl="1"/>
            <a:r>
              <a:rPr lang="en-US" altLang="en-US" dirty="0"/>
              <a:t>set difference: </a:t>
            </a:r>
            <a:r>
              <a:rPr lang="en-US" altLang="en-US" i="1" dirty="0"/>
              <a:t>–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Cartesian product: x</a:t>
            </a:r>
          </a:p>
          <a:p>
            <a:pPr lvl="1"/>
            <a:r>
              <a:rPr lang="en-US" altLang="en-US" dirty="0"/>
              <a:t>rename: </a:t>
            </a:r>
            <a:r>
              <a:rPr lang="en-US" altLang="en-US" sz="20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374" y="1124806"/>
            <a:ext cx="6856658" cy="466606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/>
              <a:t>The  </a:t>
            </a:r>
            <a:r>
              <a:rPr lang="en-US" altLang="en-US" sz="1600" b="1" dirty="0"/>
              <a:t>selec</a:t>
            </a:r>
            <a:r>
              <a:rPr lang="en-US" altLang="en-US" sz="1600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/>
              <a:t>Notation:  </a:t>
            </a:r>
            <a:r>
              <a:rPr lang="en-US" altLang="en-US" sz="1600" i="1" dirty="0">
                <a:sym typeface="Symbol" panose="05050102010706020507" pitchFamily="18" charset="2"/>
              </a:rPr>
              <a:t>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p</a:t>
            </a:r>
            <a:r>
              <a:rPr lang="en-US" altLang="en-US" sz="1600" dirty="0">
                <a:sym typeface="Symbol" panose="05050102010706020507" pitchFamily="18" charset="2"/>
              </a:rPr>
              <a:t>(</a:t>
            </a:r>
            <a:r>
              <a:rPr lang="en-US" altLang="en-US" sz="1600" i="1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i="1" dirty="0">
                <a:sym typeface="Symbol" panose="05050102010706020507" pitchFamily="18" charset="2"/>
              </a:rPr>
              <a:t>p</a:t>
            </a:r>
            <a:r>
              <a:rPr lang="en-US" altLang="en-US" sz="1600" dirty="0">
                <a:sym typeface="Symbol" panose="05050102010706020507" pitchFamily="18" charset="2"/>
              </a:rPr>
              <a:t> is called the </a:t>
            </a:r>
            <a:r>
              <a:rPr lang="en-US" altLang="en-US" sz="1600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600" i="1" dirty="0">
                <a:sym typeface="Symbol" panose="05050102010706020507" pitchFamily="18" charset="2"/>
              </a:rPr>
              <a:t>instructor</a:t>
            </a:r>
            <a:r>
              <a:rPr lang="en-US" altLang="en-US" sz="1600" dirty="0">
                <a:sym typeface="Symbol" panose="05050102010706020507" pitchFamily="18" charset="2"/>
              </a:rPr>
              <a:t>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	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1746" name="Picture 2" descr="C:\Users\as668\Desktop\2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910" y="4375513"/>
            <a:ext cx="4652008" cy="97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40" y="1077913"/>
            <a:ext cx="7006083" cy="479485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600" b="1" dirty="0">
                <a:sym typeface="Symbol" panose="05050102010706020507" pitchFamily="18" charset="2"/>
              </a:rPr>
              <a:t>and</a:t>
            </a:r>
            <a:r>
              <a:rPr lang="en-US" altLang="en-US" sz="1600" dirty="0">
                <a:sym typeface="Symbol" panose="05050102010706020507" pitchFamily="18" charset="2"/>
              </a:rPr>
              <a:t>),  (</a:t>
            </a:r>
            <a:r>
              <a:rPr lang="en-US" altLang="en-US" sz="1600" b="1" dirty="0">
                <a:sym typeface="Symbol" panose="05050102010706020507" pitchFamily="18" charset="2"/>
              </a:rPr>
              <a:t>or</a:t>
            </a:r>
            <a:r>
              <a:rPr lang="en-US" altLang="en-US" sz="1600" dirty="0">
                <a:sym typeface="Symbol" panose="05050102010706020507" pitchFamily="18" charset="2"/>
              </a:rPr>
              <a:t>),  (</a:t>
            </a:r>
            <a:r>
              <a:rPr lang="en-US" altLang="en-US" sz="1600" b="1" dirty="0">
                <a:sym typeface="Symbol" panose="05050102010706020507" pitchFamily="18" charset="2"/>
              </a:rPr>
              <a:t>not</a:t>
            </a:r>
            <a:r>
              <a:rPr lang="en-US" altLang="en-US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salary </a:t>
            </a:r>
            <a:r>
              <a:rPr lang="en-US" altLang="ja-JP" sz="2000" i="1" dirty="0">
                <a:sym typeface="Symbol" panose="05050102010706020507" pitchFamily="18" charset="2"/>
              </a:rPr>
              <a:t>&gt; </a:t>
            </a:r>
            <a:r>
              <a:rPr lang="en-US" altLang="ja-JP" sz="1600" i="1" dirty="0">
                <a:sym typeface="Symbol" panose="05050102010706020507" pitchFamily="18" charset="2"/>
              </a:rPr>
              <a:t>90,000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ja-JP" sz="1600" i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Then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600" i="1" dirty="0"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dept_name=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1600" i="1" dirty="0">
                <a:sym typeface="Symbol" panose="05050102010706020507" pitchFamily="18" charset="2"/>
              </a:rPr>
              <a:t> </a:t>
            </a:r>
            <a:r>
              <a:rPr lang="ja-JP" altLang="en-US" sz="16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1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department</a:t>
            </a:r>
            <a:r>
              <a:rPr lang="en-US" altLang="ja-JP" sz="1100" dirty="0">
                <a:sym typeface="Symbol" panose="05050102010706020507" pitchFamily="18" charset="2"/>
              </a:rPr>
              <a:t>)</a:t>
            </a:r>
            <a:endParaRPr lang="en-US" altLang="en-US" sz="16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40" y="1077913"/>
            <a:ext cx="6864415" cy="48768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A unary operation that returns its argument relation, with certain attributes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ym typeface="Symbol" panose="05050102010706020507" pitchFamily="18" charset="2"/>
              </a:rPr>
              <a:t>1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2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3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sz="2400" baseline="-250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/>
              <a:t>r</a:t>
            </a:r>
            <a:r>
              <a:rPr lang="en-US" altLang="ja-JP" sz="2000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dirty="0"/>
              <a:t>	where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A</a:t>
            </a:r>
            <a:r>
              <a:rPr lang="en-US" altLang="en-US" i="1" baseline="-25000" dirty="0"/>
              <a:t>2</a:t>
            </a:r>
            <a:r>
              <a:rPr lang="en-US" altLang="en-US" dirty="0"/>
              <a:t> are attribute names and </a:t>
            </a:r>
            <a:r>
              <a:rPr lang="en-US" altLang="en-US" i="1" dirty="0"/>
              <a:t>r</a:t>
            </a:r>
            <a:r>
              <a:rPr lang="en-US" altLang="en-US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The result is defined as the relation of </a:t>
            </a:r>
            <a:r>
              <a:rPr lang="en-US" altLang="en-US" i="1" dirty="0"/>
              <a:t>k</a:t>
            </a:r>
            <a:r>
              <a:rPr lang="en-US" altLang="en-US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Operation (Cont.)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848600" cy="4876800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dirty="0"/>
              <a:t>Example: eliminate the </a:t>
            </a:r>
            <a:r>
              <a:rPr lang="en-US" altLang="en-US" i="1" dirty="0"/>
              <a:t>dept_name</a:t>
            </a:r>
            <a:r>
              <a:rPr lang="en-US" altLang="en-US" dirty="0"/>
              <a:t> attribute of </a:t>
            </a:r>
            <a:r>
              <a:rPr lang="en-US" altLang="en-US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Query</a:t>
            </a:r>
            <a:r>
              <a:rPr lang="en-US" altLang="en-US" i="1" dirty="0"/>
              <a:t>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  	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/>
              <a:t>ID, name, salary</a:t>
            </a:r>
            <a:r>
              <a:rPr lang="en-US" altLang="en-US" dirty="0"/>
              <a:t> </a:t>
            </a:r>
            <a:r>
              <a:rPr lang="en-US" altLang="en-US" sz="1600" dirty="0"/>
              <a:t>(</a:t>
            </a:r>
            <a:r>
              <a:rPr lang="en-US" altLang="en-US" sz="1600" i="1" dirty="0"/>
              <a:t>instructor</a:t>
            </a:r>
            <a:r>
              <a:rPr lang="en-US" altLang="en-US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dirty="0"/>
              <a:t>Result: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5843" name="Picture 3" descr="C:\Users\as668\Desktop\Figures-for-slides\2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713" y="2957296"/>
            <a:ext cx="2609469" cy="322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696" y="1242035"/>
            <a:ext cx="7276541" cy="4876800"/>
          </a:xfrm>
        </p:spPr>
        <p:txBody>
          <a:bodyPr/>
          <a:lstStyle/>
          <a:p>
            <a:r>
              <a:rPr lang="en-US" altLang="en-US" dirty="0"/>
              <a:t>The result of a relational-algebra operation is relation  and therefore of relational-algebra operations can be composed together into a </a:t>
            </a:r>
            <a:r>
              <a:rPr lang="en-US" altLang="en-US" b="1" dirty="0"/>
              <a:t>relational-algebra expression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Consider  the query -- Find the names of all instructors in the Physics department.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name</a:t>
            </a:r>
            <a:r>
              <a:rPr lang="en-US" altLang="en-US" sz="16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dept_name</a:t>
            </a:r>
            <a:r>
              <a:rPr lang="en-US" altLang="en-US" sz="2000" i="1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=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0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sz="1600" dirty="0">
                <a:sym typeface="Symbol" panose="05050102010706020507" pitchFamily="18" charset="2"/>
              </a:rPr>
              <a:t>(</a:t>
            </a:r>
            <a:r>
              <a:rPr lang="en-US" altLang="ja-JP" sz="1600" i="1" dirty="0">
                <a:sym typeface="Symbol" panose="05050102010706020507" pitchFamily="18" charset="2"/>
              </a:rPr>
              <a:t>instructor</a:t>
            </a:r>
            <a:r>
              <a:rPr lang="en-US" altLang="ja-JP" sz="16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408" y="1077913"/>
            <a:ext cx="6944373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Example: the Cartesian product of the relations </a:t>
            </a:r>
            <a:r>
              <a:rPr lang="en-US" altLang="en-US" i="1" dirty="0"/>
              <a:t>instructor</a:t>
            </a:r>
            <a:r>
              <a:rPr lang="en-US" altLang="en-US" dirty="0"/>
              <a:t> and t</a:t>
            </a:r>
            <a:r>
              <a:rPr lang="en-US" altLang="en-US" i="1" dirty="0"/>
              <a:t>eaches</a:t>
            </a:r>
            <a:r>
              <a:rPr lang="en-US" altLang="en-US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We construct a tuple of the result out of each possible pair of tuples: one from the </a:t>
            </a:r>
            <a:r>
              <a:rPr lang="en-US" altLang="en-US" i="1" dirty="0"/>
              <a:t>instructor</a:t>
            </a:r>
            <a:r>
              <a:rPr lang="en-US" altLang="en-US" dirty="0"/>
              <a:t> relation and one from the </a:t>
            </a:r>
            <a:r>
              <a:rPr lang="en-US" altLang="en-US" i="1" dirty="0"/>
              <a:t>teaches</a:t>
            </a:r>
            <a:r>
              <a:rPr lang="en-US" altLang="en-US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dirty="0"/>
              <a:t>Since the instructor</a:t>
            </a:r>
            <a:r>
              <a:rPr lang="en-US" altLang="en-US" i="1" dirty="0"/>
              <a:t> ID </a:t>
            </a:r>
            <a:r>
              <a:rPr lang="en-US" altLang="en-US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</a:t>
            </a:r>
            <a:r>
              <a:rPr lang="en-US" altLang="en-US" i="1" dirty="0"/>
              <a:t>  instructor</a:t>
            </a:r>
            <a:r>
              <a:rPr lang="en-US" altLang="en-US" dirty="0"/>
              <a:t>  </a:t>
            </a:r>
            <a:r>
              <a:rPr lang="en-US" altLang="en-US" sz="2400" dirty="0"/>
              <a:t>X</a:t>
            </a:r>
            <a:r>
              <a:rPr lang="en-US" altLang="en-US" dirty="0"/>
              <a:t>  </a:t>
            </a:r>
            <a:r>
              <a:rPr lang="en-US" altLang="en-US" i="1" dirty="0"/>
              <a:t>teaches  table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62" y="1049316"/>
            <a:ext cx="4466020" cy="52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69" y="1077913"/>
            <a:ext cx="7339647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i="1" dirty="0"/>
              <a:t>                    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dirty="0"/>
              <a:t>      associates every  tuple of  instructor with every tuple of teaches.</a:t>
            </a:r>
          </a:p>
          <a:p>
            <a:pPr lvl="1"/>
            <a:r>
              <a:rPr lang="en-US" altLang="en-US" dirty="0"/>
              <a:t>Most of the resulting rows have information about instructors who did NOT teach a particular course. </a:t>
            </a:r>
          </a:p>
          <a:p>
            <a:r>
              <a:rPr lang="en-US" altLang="en-US" dirty="0"/>
              <a:t>To get only those tuples of  “</a:t>
            </a:r>
            <a:r>
              <a:rPr lang="en-US" altLang="en-US" i="1" dirty="0"/>
              <a:t>instructor</a:t>
            </a:r>
            <a:r>
              <a:rPr lang="en-US" altLang="en-US" dirty="0"/>
              <a:t>  X  </a:t>
            </a:r>
            <a:r>
              <a:rPr lang="en-US" altLang="en-US" i="1" dirty="0"/>
              <a:t>teaches</a:t>
            </a:r>
            <a:r>
              <a:rPr lang="en-US" altLang="en-US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0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2000" i="1" dirty="0">
                <a:sym typeface="Symbol" panose="05050102010706020507" pitchFamily="18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  </a:t>
            </a:r>
            <a:r>
              <a:rPr lang="en-US" altLang="ja-JP" dirty="0">
                <a:sym typeface="Symbol" panose="05050102010706020507" pitchFamily="18" charset="2"/>
              </a:rPr>
              <a:t>x</a:t>
            </a:r>
            <a:r>
              <a:rPr lang="en-US" altLang="ja-JP" i="1" dirty="0">
                <a:sym typeface="Symbol" panose="05050102010706020507" pitchFamily="18" charset="2"/>
              </a:rPr>
              <a:t> teaches 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sz="1000" dirty="0">
              <a:sym typeface="Symbol" panose="05050102010706020507" pitchFamily="18" charset="2"/>
            </a:endParaRP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i="1" dirty="0"/>
              <a:t>instructor</a:t>
            </a:r>
            <a:r>
              <a:rPr lang="en-US" altLang="en-US" dirty="0"/>
              <a:t>  X  </a:t>
            </a:r>
            <a:r>
              <a:rPr lang="en-US" altLang="en-US" i="1" dirty="0"/>
              <a:t>teaches” </a:t>
            </a:r>
            <a:r>
              <a:rPr lang="en-US" altLang="ja-JP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615237" cy="4876800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 </a:t>
            </a:r>
            <a:r>
              <a:rPr lang="en-US" altLang="ja-JP" dirty="0">
                <a:sym typeface="Symbol" panose="05050102010706020507" pitchFamily="18" charset="2"/>
              </a:rPr>
              <a:t>x</a:t>
            </a:r>
            <a:r>
              <a:rPr lang="en-US" altLang="ja-JP" i="1" dirty="0">
                <a:sym typeface="Symbol" panose="05050102010706020507" pitchFamily="18" charset="2"/>
              </a:rPr>
              <a:t> teaches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  <a:r>
              <a:rPr lang="en-US" altLang="en-US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8" y="2196132"/>
            <a:ext cx="6103646" cy="347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104900"/>
            <a:ext cx="7413625" cy="4732338"/>
          </a:xfrm>
        </p:spPr>
        <p:txBody>
          <a:bodyPr lIns="90488" tIns="44450" rIns="90488" bIns="44450"/>
          <a:lstStyle/>
          <a:p>
            <a:r>
              <a:rPr lang="en-US" altLang="en-US" dirty="0"/>
              <a:t>Structure of Relational Databases</a:t>
            </a:r>
          </a:p>
          <a:p>
            <a:r>
              <a:rPr lang="en-US" altLang="en-US" dirty="0"/>
              <a:t>Database Schema</a:t>
            </a:r>
          </a:p>
          <a:p>
            <a:r>
              <a:rPr lang="en-US" altLang="en-US" dirty="0"/>
              <a:t>Keys</a:t>
            </a:r>
          </a:p>
          <a:p>
            <a:r>
              <a:rPr lang="en-US" altLang="en-US" dirty="0"/>
              <a:t>Schema Diagrams</a:t>
            </a:r>
          </a:p>
          <a:p>
            <a:r>
              <a:rPr lang="en-US" altLang="en-US" dirty="0"/>
              <a:t>Relational Query Languages</a:t>
            </a:r>
          </a:p>
          <a:p>
            <a:r>
              <a:rPr lang="en-US" altLang="en-US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Join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55269" y="1077913"/>
                <a:ext cx="7339647" cy="4876800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join </a:t>
                </a:r>
                <a:r>
                  <a:rPr lang="en-US" altLang="en-US" dirty="0"/>
                  <a:t>operation allows us to combine  a select operation and a  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Cartesian-Product 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dirty="0"/>
                  <a:t>Consider relations </a:t>
                </a:r>
                <a:r>
                  <a:rPr lang="en-US" altLang="en-US" i="1" dirty="0"/>
                  <a:t>r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) and </a:t>
                </a:r>
                <a:r>
                  <a:rPr lang="en-US" altLang="en-US" i="1" dirty="0"/>
                  <a:t> s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)</a:t>
                </a:r>
              </a:p>
              <a:p>
                <a:r>
                  <a:rPr lang="en-US" altLang="en-US" dirty="0"/>
                  <a:t>Let  “theta” be a predicate on attributes in the schema R “union” S.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sz="20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2000" dirty="0"/>
                  <a:t>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endParaRPr lang="en-US" altLang="ja-JP" sz="1000" dirty="0">
                  <a:sym typeface="Symbol" panose="05050102010706020507" pitchFamily="18" charset="2"/>
                </a:endParaRP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 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 </a:t>
                </a:r>
                <a:r>
                  <a:rPr lang="en-US" altLang="ja-JP" dirty="0">
                    <a:sym typeface="Symbol" panose="05050102010706020507" pitchFamily="18" charset="2"/>
                  </a:rPr>
                  <a:t>(</a:t>
                </a:r>
                <a:r>
                  <a:rPr lang="en-US" altLang="ja-JP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dirty="0">
                    <a:sym typeface="Symbol" panose="05050102010706020507" pitchFamily="18" charset="2"/>
                  </a:rPr>
                  <a:t>x</a:t>
                </a:r>
                <a:r>
                  <a:rPr lang="en-US" altLang="ja-JP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r>
                  <a:rPr lang="en-US" altLang="ja-JP" dirty="0">
                    <a:sym typeface="Symbol" panose="05050102010706020507" pitchFamily="18" charset="2"/>
                  </a:rPr>
                  <a:t>Can equivalently be written as</a:t>
                </a:r>
              </a:p>
              <a:p>
                <a:endParaRPr lang="en-US" altLang="ja-JP" sz="9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i="1" dirty="0"/>
                  <a:t>teaches</a:t>
                </a:r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5269" y="1077913"/>
                <a:ext cx="7339647" cy="4876800"/>
              </a:xfrm>
              <a:blipFill>
                <a:blip r:embed="rId3"/>
                <a:stretch>
                  <a:fillRect l="-415" t="-750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300458" cy="4876800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dirty="0"/>
              <a:t>The union operation </a:t>
            </a:r>
            <a:r>
              <a:rPr lang="en-US" altLang="en-US" dirty="0">
                <a:sym typeface="Symbol" panose="05050102010706020507" pitchFamily="18" charset="2"/>
              </a:rPr>
              <a:t>allows us to combine two relations </a:t>
            </a:r>
            <a:endParaRPr lang="en-US" altLang="en-US" dirty="0"/>
          </a:p>
          <a:p>
            <a:pPr>
              <a:tabLst>
                <a:tab pos="2965450" algn="ctr"/>
              </a:tabLst>
            </a:pPr>
            <a:r>
              <a:rPr lang="en-US" altLang="en-US" dirty="0"/>
              <a:t>Notation:  </a:t>
            </a:r>
            <a:r>
              <a:rPr lang="en-US" altLang="en-US" i="1" dirty="0"/>
              <a:t>r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For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dirty="0">
                <a:sym typeface="Symbol" panose="05050102010706020507" pitchFamily="18" charset="2"/>
              </a:rPr>
              <a:t>1.  </a:t>
            </a:r>
            <a:r>
              <a:rPr lang="en-US" altLang="en-US" i="1" dirty="0">
                <a:sym typeface="Symbol" panose="05050102010706020507" pitchFamily="18" charset="2"/>
              </a:rPr>
              <a:t>r,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must have the </a:t>
            </a:r>
            <a:r>
              <a:rPr lang="en-US" altLang="en-US" i="1" dirty="0">
                <a:sym typeface="Symbol" panose="05050102010706020507" pitchFamily="18" charset="2"/>
              </a:rPr>
              <a:t>same </a:t>
            </a:r>
            <a:r>
              <a:rPr lang="en-US" altLang="en-US" b="1" dirty="0" err="1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2.  The attribute domains must be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dirty="0">
                <a:sym typeface="Symbol" panose="05050102010706020507" pitchFamily="18" charset="2"/>
              </a:rPr>
              <a:t> (example: 2</a:t>
            </a:r>
            <a:r>
              <a:rPr lang="en-US" altLang="en-US" baseline="30000" dirty="0">
                <a:sym typeface="Symbol" panose="05050102010706020507" pitchFamily="18" charset="2"/>
              </a:rPr>
              <a:t>nd</a:t>
            </a:r>
            <a:r>
              <a:rPr lang="en-US" altLang="en-US" dirty="0">
                <a:sym typeface="Symbol" panose="05050102010706020507" pitchFamily="18" charset="2"/>
              </a:rPr>
              <a:t> column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	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deals with the same type of values as does the 2</a:t>
            </a:r>
            <a:r>
              <a:rPr lang="en-US" altLang="en-US" baseline="30000" dirty="0">
                <a:sym typeface="Symbol" panose="05050102010706020507" pitchFamily="18" charset="2"/>
              </a:rPr>
              <a:t>nd </a:t>
            </a: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column of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dirty="0"/>
              <a:t>Example: to find all courses taught in the Fall 2017 semester, or in the Spring 2018 semester, or in both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dirty="0"/>
              <a:t> </a:t>
            </a:r>
            <a:r>
              <a:rPr lang="en-US" altLang="en-US" sz="2000" dirty="0"/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</a:t>
            </a:r>
            <a:r>
              <a:rPr lang="en-US" altLang="ja-JP" dirty="0">
                <a:sym typeface="Symbol" panose="05050102010706020507" pitchFamily="18" charset="2"/>
              </a:rPr>
              <a:t>  </a:t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dirty="0"/>
              <a:t> </a:t>
            </a:r>
            <a:r>
              <a:rPr lang="en-US" altLang="ja-JP" sz="2000" dirty="0"/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2" y="1077914"/>
            <a:ext cx="7679282" cy="1835104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dirty="0"/>
              <a:t>Result of: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dirty="0"/>
              <a:t> </a:t>
            </a:r>
            <a:r>
              <a:rPr lang="en-US" altLang="en-US" sz="2400" dirty="0"/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  <a:r>
              <a:rPr lang="en-US" altLang="ja-JP" sz="2400" dirty="0">
                <a:sym typeface="Symbol" panose="05050102010706020507" pitchFamily="18" charset="2"/>
              </a:rPr>
              <a:t>  </a:t>
            </a:r>
            <a:r>
              <a:rPr lang="en-US" altLang="ja-JP" dirty="0">
                <a:sym typeface="Symbol" panose="05050102010706020507" pitchFamily="18" charset="2"/>
              </a:rPr>
              <a:t>  </a:t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dirty="0"/>
              <a:t> </a:t>
            </a:r>
            <a:r>
              <a:rPr lang="en-US" altLang="ja-JP" sz="2400" dirty="0"/>
              <a:t>(</a:t>
            </a:r>
            <a:r>
              <a:rPr lang="en-US" altLang="ja-JP" sz="2400" i="1" dirty="0">
                <a:sym typeface="Symbol" panose="05050102010706020507" pitchFamily="18" charset="2"/>
              </a:rPr>
              <a:t></a:t>
            </a:r>
            <a:r>
              <a:rPr lang="en-US" altLang="ja-JP" sz="24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54273" name="Picture 1" descr="W:\db-book\db7\slide-dir\KEEP\Tables-ch2\2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594" y="2998694"/>
            <a:ext cx="1176352" cy="285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69" y="1077913"/>
            <a:ext cx="7261270" cy="4876800"/>
          </a:xfrm>
        </p:spPr>
        <p:txBody>
          <a:bodyPr/>
          <a:lstStyle/>
          <a:p>
            <a:r>
              <a:rPr lang="en-US" altLang="en-US" dirty="0"/>
              <a:t>The  set-intersection  operation </a:t>
            </a:r>
            <a:r>
              <a:rPr lang="en-US" altLang="en-US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dirty="0"/>
          </a:p>
          <a:p>
            <a:r>
              <a:rPr lang="en-US" altLang="en-US" dirty="0"/>
              <a:t>Notation: 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/>
              <a:t>s</a:t>
            </a:r>
            <a:endParaRPr lang="en-US" altLang="en-US" dirty="0"/>
          </a:p>
          <a:p>
            <a:r>
              <a:rPr lang="en-US" altLang="en-US" dirty="0"/>
              <a:t>Assume: 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, </a:t>
            </a:r>
            <a:r>
              <a:rPr lang="en-US" altLang="en-US" i="1" dirty="0"/>
              <a:t>s</a:t>
            </a:r>
            <a:r>
              <a:rPr lang="en-US" altLang="en-US" dirty="0"/>
              <a:t> have the </a:t>
            </a:r>
            <a:r>
              <a:rPr lang="en-US" altLang="en-US" i="1" dirty="0"/>
              <a:t>same </a:t>
            </a:r>
            <a:r>
              <a:rPr lang="en-US" altLang="en-US" i="1" dirty="0" err="1"/>
              <a:t>arity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attributes of </a:t>
            </a:r>
            <a:r>
              <a:rPr lang="en-US" altLang="en-US" i="1" dirty="0"/>
              <a:t>r</a:t>
            </a:r>
            <a:r>
              <a:rPr lang="en-US" altLang="en-US" dirty="0"/>
              <a:t> and </a:t>
            </a:r>
            <a:r>
              <a:rPr lang="en-US" altLang="en-US" i="1" dirty="0"/>
              <a:t>s</a:t>
            </a:r>
            <a:r>
              <a:rPr lang="en-US" altLang="en-US" dirty="0"/>
              <a:t> are compatible</a:t>
            </a:r>
          </a:p>
          <a:p>
            <a:r>
              <a:rPr lang="en-US" altLang="en-US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400" dirty="0">
                <a:sym typeface="Symbol" panose="05050102010706020507" pitchFamily="18" charset="2"/>
              </a:rPr>
              <a:t>        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24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</a:t>
            </a:r>
            <a:r>
              <a:rPr lang="en-US" altLang="en-US" sz="2000" dirty="0">
                <a:sym typeface="Symbol" panose="05050102010706020507" pitchFamily="18" charset="2"/>
              </a:rPr>
              <a:t> </a:t>
            </a:r>
            <a:r>
              <a:rPr lang="en-US" altLang="ja-JP" dirty="0">
                <a:sym typeface="Symbol" panose="05050102010706020507" pitchFamily="18" charset="2"/>
              </a:rPr>
              <a:t/>
            </a:r>
            <a:br>
              <a:rPr lang="en-US" altLang="ja-JP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sz="2400" dirty="0"/>
              <a:t> </a:t>
            </a:r>
            <a:r>
              <a:rPr lang="en-US" altLang="ja-JP" sz="2000" dirty="0"/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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Result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98306" name="Picture 2" descr="W:\db-book\db7\slide-dir\KEEP\Tables-ch2\2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318" y="5391555"/>
            <a:ext cx="1000083" cy="607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104516" cy="4016601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rgbClr val="002060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700" dirty="0">
                <a:solidFill>
                  <a:srgbClr val="002060"/>
                </a:solidFill>
              </a:rPr>
              <a:t>same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arity</a:t>
            </a:r>
            <a:endParaRPr lang="en-US" altLang="en-US" sz="1700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all courses taught in the Fall 2017 semester, but not in the Spring 2018 semester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   </a:t>
            </a:r>
            <a:r>
              <a:rPr lang="en-US" altLang="en-US" sz="2000" dirty="0">
                <a:sym typeface="Symbol" panose="05050102010706020507" pitchFamily="18" charset="2"/>
              </a:rPr>
              <a:t></a:t>
            </a:r>
            <a:r>
              <a:rPr lang="en-US" altLang="en-US" sz="2400" i="1" baseline="-25000" dirty="0" err="1"/>
              <a:t>course_id</a:t>
            </a:r>
            <a:r>
              <a:rPr lang="en-US" altLang="en-US" sz="16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  −</a:t>
            </a:r>
            <a:r>
              <a:rPr lang="en-US" altLang="ja-JP" sz="1600" dirty="0">
                <a:sym typeface="Symbol" panose="05050102010706020507" pitchFamily="18" charset="2"/>
              </a:rPr>
              <a:t>  </a:t>
            </a:r>
            <a:br>
              <a:rPr lang="en-US" altLang="ja-JP" sz="1600" dirty="0">
                <a:sym typeface="Symbol" panose="05050102010706020507" pitchFamily="18" charset="2"/>
              </a:rPr>
            </a:br>
            <a:r>
              <a:rPr lang="en-US" altLang="ja-JP" sz="1600" dirty="0">
                <a:sym typeface="Symbol" panose="05050102010706020507" pitchFamily="18" charset="2"/>
              </a:rPr>
              <a:t>   </a:t>
            </a:r>
            <a:r>
              <a:rPr lang="en-US" altLang="ja-JP" sz="2000" dirty="0">
                <a:sym typeface="Symbol" panose="05050102010706020507" pitchFamily="18" charset="2"/>
              </a:rPr>
              <a:t></a:t>
            </a:r>
            <a:r>
              <a:rPr lang="en-US" altLang="ja-JP" sz="2400" i="1" baseline="-25000" dirty="0" err="1"/>
              <a:t>course_id</a:t>
            </a:r>
            <a:r>
              <a:rPr lang="en-US" altLang="ja-JP" sz="1600" dirty="0"/>
              <a:t> </a:t>
            </a:r>
            <a:r>
              <a:rPr lang="en-US" altLang="ja-JP" sz="2000" dirty="0"/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</a:t>
            </a:r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24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24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24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2000" dirty="0">
                <a:sym typeface="Symbol" panose="05050102010706020507" pitchFamily="18" charset="2"/>
              </a:rPr>
              <a:t>(</a:t>
            </a:r>
            <a:r>
              <a:rPr lang="en-US" altLang="ja-JP" sz="2000" i="1" dirty="0">
                <a:sym typeface="Symbol" panose="05050102010706020507" pitchFamily="18" charset="2"/>
              </a:rPr>
              <a:t>section</a:t>
            </a:r>
            <a:r>
              <a:rPr lang="en-US" altLang="ja-JP" sz="20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4" name="Picture 1" descr="C:\Users\as668\Desktop\Figures-for-slides\2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948" y="5056094"/>
            <a:ext cx="1074480" cy="92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214" y="1077913"/>
            <a:ext cx="7443964" cy="4876800"/>
          </a:xfrm>
        </p:spPr>
        <p:txBody>
          <a:bodyPr/>
          <a:lstStyle/>
          <a:p>
            <a:r>
              <a:rPr lang="en-US" altLang="en-US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dirty="0"/>
              <a:t>The assignment  operation is  denoted by </a:t>
            </a:r>
            <a:r>
              <a:rPr lang="en-US" altLang="en-US" dirty="0">
                <a:sym typeface="Symbol" panose="05050102010706020507" pitchFamily="18" charset="2"/>
              </a:rPr>
              <a:t></a:t>
            </a:r>
            <a:r>
              <a:rPr lang="en-US" altLang="en-US" dirty="0">
                <a:sym typeface="Wingdings" pitchFamily="2" charset="2"/>
              </a:rPr>
              <a:t> and </a:t>
            </a:r>
            <a:r>
              <a:rPr lang="en-US" altLang="en-US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/>
              <a:t>Example: Find all </a:t>
            </a:r>
            <a:r>
              <a:rPr lang="en-US" altLang="en-US" dirty="0">
                <a:sym typeface="Symbol" panose="05050102010706020507" pitchFamily="18" charset="2"/>
              </a:rPr>
              <a:t>instructor in the “Physics” and Music department.</a:t>
            </a: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sz="2000" dirty="0">
                <a:sym typeface="Symbol" panose="05050102010706020507" pitchFamily="18" charset="2"/>
              </a:rPr>
              <a:t> </a:t>
            </a:r>
            <a:r>
              <a:rPr lang="en-US" altLang="en-US" sz="2000" b="1" dirty="0">
                <a:sym typeface="Wingdings" pitchFamily="2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  <a:r>
              <a:rPr lang="en-US" altLang="en-US" sz="2000" dirty="0">
                <a:sym typeface="Symbol" panose="05050102010706020507" pitchFamily="18" charset="2"/>
              </a:rPr>
              <a:t> </a:t>
            </a:r>
            <a:r>
              <a:rPr lang="en-US" altLang="en-US" sz="2000" b="1" dirty="0">
                <a:sym typeface="Wingdings" pitchFamily="2" charset="2"/>
              </a:rPr>
              <a:t> </a:t>
            </a:r>
            <a:r>
              <a:rPr lang="en-US" altLang="en-US" sz="2000" i="1" dirty="0">
                <a:sym typeface="Symbol" panose="05050102010706020507" pitchFamily="18" charset="2"/>
              </a:rPr>
              <a:t>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2000" dirty="0">
                <a:sym typeface="Symbol" panose="05050102010706020507" pitchFamily="18" charset="2"/>
              </a:rPr>
              <a:t>       </a:t>
            </a:r>
            <a:r>
              <a:rPr lang="en-US" altLang="en-US" i="1" dirty="0">
                <a:sym typeface="Symbol" panose="05050102010706020507" pitchFamily="18" charset="2"/>
              </a:rPr>
              <a:t>Physics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r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315177" cy="4876800"/>
          </a:xfrm>
        </p:spPr>
        <p:txBody>
          <a:bodyPr/>
          <a:lstStyle/>
          <a:p>
            <a:r>
              <a:rPr lang="en-US" altLang="en-US" dirty="0"/>
              <a:t>The results of relational-algebra expressions do not have a name that we can use to refer to them.  The  rename operator,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000" i="1" dirty="0">
                <a:sym typeface="Symbol" panose="05050102010706020507" pitchFamily="18" charset="2"/>
              </a:rPr>
              <a:t> ,</a:t>
            </a:r>
            <a:r>
              <a:rPr lang="en-US" altLang="en-US" sz="2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is provided 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dirty="0"/>
              <a:t>The expression:</a:t>
            </a:r>
          </a:p>
          <a:p>
            <a:pPr>
              <a:buNone/>
            </a:pPr>
            <a:r>
              <a:rPr lang="en-US" altLang="en-US" dirty="0"/>
              <a:t>                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x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 under the name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endParaRPr lang="en-US" altLang="en-US" i="1" dirty="0"/>
          </a:p>
          <a:p>
            <a:r>
              <a:rPr lang="en-US" altLang="en-US" dirty="0"/>
              <a:t>Another form of the rename operation:</a:t>
            </a:r>
          </a:p>
          <a:p>
            <a:pPr>
              <a:buNone/>
            </a:pPr>
            <a:r>
              <a:rPr lang="en-US" altLang="en-US" dirty="0"/>
              <a:t>                 </a:t>
            </a:r>
            <a:r>
              <a:rPr lang="en-US" altLang="en-US" sz="2400" i="1" dirty="0">
                <a:sym typeface="Symbol" panose="05050102010706020507" pitchFamily="18" charset="2"/>
              </a:rPr>
              <a:t>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E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077913"/>
            <a:ext cx="7740180" cy="4876800"/>
          </a:xfrm>
        </p:spPr>
        <p:txBody>
          <a:bodyPr/>
          <a:lstStyle/>
          <a:p>
            <a:r>
              <a:rPr lang="en-US" altLang="en-US" dirty="0"/>
              <a:t>There is more than one way to write a query in relational algebra. </a:t>
            </a:r>
          </a:p>
          <a:p>
            <a:r>
              <a:rPr lang="en-US" altLang="en-US" dirty="0"/>
              <a:t>Example:  Find information about courses taught by instructors in the Physics department </a:t>
            </a:r>
            <a:r>
              <a:rPr lang="en-US" altLang="en-US"/>
              <a:t>with salary </a:t>
            </a:r>
            <a:r>
              <a:rPr lang="en-US" altLang="en-US" dirty="0"/>
              <a:t>greater than 90,000</a:t>
            </a:r>
          </a:p>
          <a:p>
            <a:r>
              <a:rPr lang="en-US" altLang="en-US" dirty="0"/>
              <a:t>Query 1</a:t>
            </a:r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” </a:t>
            </a:r>
            <a:r>
              <a:rPr lang="en-US" altLang="en-US" sz="2200" dirty="0">
                <a:sym typeface="Symbol" panose="05050102010706020507" pitchFamily="18" charset="2"/>
              </a:rPr>
              <a:t></a:t>
            </a:r>
            <a:r>
              <a:rPr lang="ja-JP" altLang="en-US" sz="2200" i="1" baseline="-25000">
                <a:sym typeface="Symbol" panose="05050102010706020507" pitchFamily="18" charset="2"/>
              </a:rPr>
              <a:t> 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sz="2200" baseline="-25000" dirty="0">
                <a:sym typeface="Symbol" panose="05050102010706020507" pitchFamily="18" charset="2"/>
              </a:rPr>
              <a:t>90,000</a:t>
            </a:r>
            <a:r>
              <a:rPr lang="en-US" altLang="ja-JP" dirty="0">
                <a:sym typeface="Symbol" panose="05050102010706020507" pitchFamily="18" charset="2"/>
              </a:rPr>
              <a:t> 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Query 2</a:t>
            </a:r>
            <a:endParaRPr lang="en-US" altLang="en-US" dirty="0"/>
          </a:p>
          <a:p>
            <a:pPr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  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2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22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2200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sz="2200" i="1" baseline="-2500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</a:t>
            </a:r>
            <a:r>
              <a:rPr lang="en-US" altLang="ja-JP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ja-JP" i="1" dirty="0">
                <a:sym typeface="Symbol" panose="05050102010706020507" pitchFamily="18" charset="2"/>
              </a:rPr>
              <a:t>instructor</a:t>
            </a:r>
            <a:r>
              <a:rPr lang="en-US" altLang="ja-JP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endParaRPr lang="en-US" altLang="ja-JP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98513" y="1077913"/>
                <a:ext cx="7740180" cy="4876800"/>
              </a:xfrm>
            </p:spPr>
            <p:txBody>
              <a:bodyPr/>
              <a:lstStyle/>
              <a:p>
                <a:r>
                  <a:rPr lang="en-US" altLang="en-US" dirty="0"/>
                  <a:t>There is more than one way to write a query in relational algebra. </a:t>
                </a:r>
              </a:p>
              <a:p>
                <a:r>
                  <a:rPr lang="en-US" altLang="en-US" dirty="0"/>
                  <a:t>Example:  Find information about courses taught by instructors in the Physics department</a:t>
                </a:r>
              </a:p>
              <a:p>
                <a:r>
                  <a:rPr lang="en-US" altLang="en-US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i="1" dirty="0"/>
                  <a:t>teaches)</a:t>
                </a:r>
                <a:endParaRPr lang="en-US" altLang="en-US" dirty="0"/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r>
                  <a:rPr lang="en-US" altLang="en-US" dirty="0">
                    <a:sym typeface="Symbol" panose="05050102010706020507" pitchFamily="18" charset="2"/>
                  </a:rPr>
                  <a:t>Query 2</a:t>
                </a:r>
                <a:endParaRPr lang="en-US" altLang="en-US" dirty="0"/>
              </a:p>
              <a:p>
                <a:pPr>
                  <a:buNone/>
                </a:pPr>
                <a:r>
                  <a:rPr lang="en-US" altLang="en-US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i="1" dirty="0"/>
                  <a:t>teaches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8513" y="1077913"/>
                <a:ext cx="7740180" cy="4876800"/>
              </a:xfrm>
              <a:blipFill>
                <a:blip r:embed="rId3"/>
                <a:stretch>
                  <a:fillRect l="-394" t="-750" r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pic>
        <p:nvPicPr>
          <p:cNvPr id="5122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27225"/>
            <a:ext cx="529113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500" y="1538288"/>
            <a:ext cx="38893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92263"/>
            <a:ext cx="25574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219200"/>
            <a:ext cx="7126287" cy="4876800"/>
          </a:xfrm>
        </p:spPr>
        <p:txBody>
          <a:bodyPr/>
          <a:lstStyle/>
          <a:p>
            <a:r>
              <a:rPr lang="en-US" altLang="en-US" dirty="0"/>
              <a:t>The set of allowed values for each attribute is called the </a:t>
            </a:r>
            <a:r>
              <a:rPr lang="en-US" altLang="en-US" b="1" dirty="0">
                <a:solidFill>
                  <a:srgbClr val="002060"/>
                </a:solidFill>
              </a:rPr>
              <a:t>domain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of the attribute</a:t>
            </a:r>
          </a:p>
          <a:p>
            <a:r>
              <a:rPr lang="en-US" altLang="en-US" dirty="0"/>
              <a:t>Attribute values are (normally) required to be </a:t>
            </a:r>
            <a:r>
              <a:rPr lang="en-US" altLang="en-US" b="1" dirty="0">
                <a:solidFill>
                  <a:srgbClr val="002060"/>
                </a:solidFill>
              </a:rPr>
              <a:t>atomic</a:t>
            </a:r>
            <a:r>
              <a:rPr lang="en-US" altLang="en-US" dirty="0"/>
              <a:t>; that is, indivisible</a:t>
            </a:r>
          </a:p>
          <a:p>
            <a:r>
              <a:rPr lang="en-US" altLang="en-US" dirty="0"/>
              <a:t>The special value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</a:rPr>
              <a:t>null</a:t>
            </a:r>
            <a:r>
              <a:rPr lang="en-US" altLang="en-US" dirty="0"/>
              <a:t>  is a member of every domain. Indicated that the value is “unknown”</a:t>
            </a:r>
          </a:p>
          <a:p>
            <a:r>
              <a:rPr lang="en-US" altLang="en-US" dirty="0"/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219200"/>
            <a:ext cx="7126287" cy="4876800"/>
          </a:xfrm>
        </p:spPr>
        <p:txBody>
          <a:bodyPr/>
          <a:lstStyle/>
          <a:p>
            <a:r>
              <a:rPr lang="en-US" altLang="en-US" sz="1800" dirty="0" smtClean="0"/>
              <a:t>Order of tuples is irrelevant (tuples may be stored in an arbitrary order)</a:t>
            </a:r>
          </a:p>
          <a:p>
            <a:r>
              <a:rPr lang="en-US" altLang="en-US" sz="1800" dirty="0" smtClean="0"/>
              <a:t>Example: </a:t>
            </a:r>
            <a:r>
              <a:rPr lang="en-US" altLang="en-US" sz="1800" i="1" dirty="0" smtClean="0"/>
              <a:t>instructor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 relation </a:t>
            </a:r>
            <a:r>
              <a:rPr lang="en-US" altLang="en-US" sz="1800" dirty="0" smtClean="0"/>
              <a:t>with unordered tuples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32" y="2429296"/>
            <a:ext cx="4569367" cy="34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077913"/>
            <a:ext cx="7021445" cy="53117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schema:   i</a:t>
            </a:r>
            <a:r>
              <a:rPr lang="en-US" altLang="en-US" i="1" dirty="0">
                <a:sym typeface="Symbol" panose="05050102010706020507" pitchFamily="18" charset="2"/>
              </a:rPr>
              <a:t>nstructor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48" y="3374255"/>
            <a:ext cx="3680085" cy="27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425" y="1077913"/>
            <a:ext cx="7978775" cy="5311775"/>
          </a:xfrm>
        </p:spPr>
        <p:txBody>
          <a:bodyPr/>
          <a:lstStyle/>
          <a:p>
            <a:r>
              <a:rPr lang="en-US" altLang="en-US" dirty="0"/>
              <a:t>Let K </a:t>
            </a:r>
            <a:r>
              <a:rPr lang="en-US" altLang="en-US" dirty="0">
                <a:sym typeface="Symbol" panose="05050102010706020507" pitchFamily="18" charset="2"/>
              </a:rPr>
              <a:t> R</a:t>
            </a:r>
          </a:p>
          <a:p>
            <a:r>
              <a:rPr lang="en-US" altLang="en-US" i="1" dirty="0">
                <a:sym typeface="Symbol" panose="05050102010706020507" pitchFamily="18" charset="2"/>
              </a:rPr>
              <a:t>K </a:t>
            </a:r>
            <a:r>
              <a:rPr lang="en-US" altLang="en-US" dirty="0">
                <a:sym typeface="Symbol" panose="05050102010706020507" pitchFamily="18" charset="2"/>
              </a:rPr>
              <a:t>is a </a:t>
            </a:r>
            <a:r>
              <a:rPr lang="en-US" altLang="en-US" b="1" dirty="0" err="1">
                <a:solidFill>
                  <a:srgbClr val="002060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if values for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i="1" dirty="0">
                <a:sym typeface="Symbol" panose="05050102010706020507" pitchFamily="18" charset="2"/>
              </a:rPr>
              <a:t>r(R)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ym typeface="Symbol" panose="05050102010706020507" pitchFamily="18" charset="2"/>
              </a:rPr>
              <a:t>Example:  {</a:t>
            </a:r>
            <a:r>
              <a:rPr lang="en-US" altLang="en-US" i="1" dirty="0">
                <a:sym typeface="Symbol" panose="05050102010706020507" pitchFamily="18" charset="2"/>
              </a:rPr>
              <a:t>ID</a:t>
            </a:r>
            <a:r>
              <a:rPr lang="en-US" altLang="en-US" dirty="0">
                <a:sym typeface="Symbol" panose="05050102010706020507" pitchFamily="18" charset="2"/>
              </a:rPr>
              <a:t>} and {</a:t>
            </a:r>
            <a:r>
              <a:rPr lang="en-US" altLang="en-US" dirty="0" err="1">
                <a:sym typeface="Symbol" panose="05050102010706020507" pitchFamily="18" charset="2"/>
              </a:rPr>
              <a:t>ID,name</a:t>
            </a:r>
            <a:r>
              <a:rPr lang="en-US" altLang="en-US" dirty="0">
                <a:sym typeface="Symbol" panose="05050102010706020507" pitchFamily="18" charset="2"/>
              </a:rPr>
              <a:t>} are both </a:t>
            </a:r>
            <a:r>
              <a:rPr lang="en-US" altLang="en-US" dirty="0" err="1">
                <a:sym typeface="Symbol" panose="05050102010706020507" pitchFamily="18" charset="2"/>
              </a:rPr>
              <a:t>superkeys</a:t>
            </a:r>
            <a:r>
              <a:rPr lang="en-US" altLang="en-US" dirty="0">
                <a:sym typeface="Symbol" panose="05050102010706020507" pitchFamily="18" charset="2"/>
              </a:rPr>
              <a:t> of </a:t>
            </a:r>
            <a:r>
              <a:rPr lang="en-US" altLang="en-US" i="1" dirty="0">
                <a:sym typeface="Symbol" panose="05050102010706020507" pitchFamily="18" charset="2"/>
              </a:rPr>
              <a:t>instructor.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dirty="0" err="1">
                <a:sym typeface="Symbol" panose="05050102010706020507" pitchFamily="18" charset="2"/>
              </a:rPr>
              <a:t>Superkey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is a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 dirty="0">
                <a:sym typeface="Symbol" panose="05050102010706020507" pitchFamily="18" charset="2"/>
              </a:rPr>
              <a:t> if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is minimal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Example:  {</a:t>
            </a:r>
            <a:r>
              <a:rPr lang="en-US" altLang="en-US" i="1" dirty="0">
                <a:sym typeface="Symbol" panose="05050102010706020507" pitchFamily="18" charset="2"/>
              </a:rPr>
              <a:t>ID</a:t>
            </a:r>
            <a:r>
              <a:rPr lang="en-US" altLang="en-US" dirty="0">
                <a:sym typeface="Symbol" panose="05050102010706020507" pitchFamily="18" charset="2"/>
              </a:rPr>
              <a:t>} is a candidate key for </a:t>
            </a:r>
            <a:r>
              <a:rPr lang="en-US" altLang="en-US" i="1" dirty="0">
                <a:sym typeface="Symbol" panose="05050102010706020507" pitchFamily="18" charset="2"/>
              </a:rPr>
              <a:t>Instructor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which one?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Foreign key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constraint: Value in one relation must appear in another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Referencing</a:t>
            </a:r>
            <a:r>
              <a:rPr lang="en-US" altLang="en-US" dirty="0"/>
              <a:t> relation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</a:rPr>
              <a:t>Referenced</a:t>
            </a:r>
            <a:r>
              <a:rPr lang="en-US" altLang="en-US" dirty="0"/>
              <a:t> relation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Example – </a:t>
            </a:r>
            <a:r>
              <a:rPr lang="en-US" altLang="en-US" i="1" dirty="0" err="1">
                <a:sym typeface="Symbol" panose="05050102010706020507" pitchFamily="18" charset="2"/>
              </a:rPr>
              <a:t>dept_name</a:t>
            </a:r>
            <a:r>
              <a:rPr lang="en-US" altLang="en-US" dirty="0">
                <a:sym typeface="Symbol" panose="05050102010706020507" pitchFamily="18" charset="2"/>
              </a:rPr>
              <a:t> in i</a:t>
            </a:r>
            <a:r>
              <a:rPr lang="en-US" altLang="en-US" i="1" dirty="0">
                <a:sym typeface="Symbol" panose="05050102010706020507" pitchFamily="18" charset="2"/>
              </a:rPr>
              <a:t>nstructor</a:t>
            </a:r>
            <a:r>
              <a:rPr lang="en-US" altLang="en-US" dirty="0">
                <a:sym typeface="Symbol" panose="05050102010706020507" pitchFamily="18" charset="2"/>
              </a:rPr>
              <a:t> is a foreign key from </a:t>
            </a:r>
            <a:r>
              <a:rPr lang="en-US" altLang="en-US" i="1" dirty="0">
                <a:sym typeface="Symbol" panose="05050102010706020507" pitchFamily="18" charset="2"/>
              </a:rPr>
              <a:t>instructor</a:t>
            </a:r>
            <a:r>
              <a:rPr lang="en-US" altLang="en-US" dirty="0">
                <a:sym typeface="Symbol" panose="05050102010706020507" pitchFamily="18" charset="2"/>
              </a:rPr>
              <a:t> referencing </a:t>
            </a:r>
            <a:r>
              <a:rPr lang="en-US" altLang="en-US" i="1" dirty="0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21505" name="Picture 1" descr="C:\Users\as668\Desktop\2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406" y="1378038"/>
            <a:ext cx="7133366" cy="427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98" y="1077913"/>
            <a:ext cx="7086600" cy="4876800"/>
          </a:xfrm>
        </p:spPr>
        <p:txBody>
          <a:bodyPr/>
          <a:lstStyle/>
          <a:p>
            <a:r>
              <a:rPr lang="en-US" altLang="en-US" dirty="0"/>
              <a:t>Procedural versus non-procedural, or declarative</a:t>
            </a:r>
          </a:p>
          <a:p>
            <a:r>
              <a:rPr lang="en-US" altLang="en-US" dirty="0"/>
              <a:t>“Pure” languages:</a:t>
            </a:r>
          </a:p>
          <a:p>
            <a:pPr lvl="1"/>
            <a:r>
              <a:rPr lang="en-US" altLang="en-US" dirty="0"/>
              <a:t>Relational algebra</a:t>
            </a:r>
          </a:p>
          <a:p>
            <a:pPr lvl="1"/>
            <a:r>
              <a:rPr lang="en-US" altLang="en-US" dirty="0"/>
              <a:t>Tuple relational calculus</a:t>
            </a:r>
          </a:p>
          <a:p>
            <a:pPr lvl="1"/>
            <a:r>
              <a:rPr lang="en-US" altLang="en-US" dirty="0"/>
              <a:t>Domain relational calculus</a:t>
            </a:r>
          </a:p>
          <a:p>
            <a:r>
              <a:rPr lang="en-US" altLang="en-US" dirty="0"/>
              <a:t>The above 3 pure languages are equivalent in computing power</a:t>
            </a:r>
          </a:p>
          <a:p>
            <a:r>
              <a:rPr lang="en-US" altLang="en-US" dirty="0"/>
              <a:t>We will concentrate in this chapter on relational algebra</a:t>
            </a:r>
          </a:p>
          <a:p>
            <a:pPr lvl="1"/>
            <a:r>
              <a:rPr lang="en-US" altLang="en-US" dirty="0"/>
              <a:t>Not turning-machine equivalent</a:t>
            </a:r>
          </a:p>
          <a:p>
            <a:pPr lvl="1"/>
            <a:r>
              <a:rPr lang="en-US" altLang="en-US" dirty="0"/>
              <a:t>Consists of 6 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92534</TotalTime>
  <Words>1318</Words>
  <Application>Microsoft Office PowerPoint</Application>
  <PresentationFormat>On-screen Show (4:3)</PresentationFormat>
  <Paragraphs>223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MS PGothic</vt:lpstr>
      <vt:lpstr>MS PGothic</vt:lpstr>
      <vt:lpstr>Arial</vt:lpstr>
      <vt:lpstr>Cambria Math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2: Intro to Relational Model</vt:lpstr>
      <vt:lpstr>Outline</vt:lpstr>
      <vt:lpstr>Example of a Instructor  Relation</vt:lpstr>
      <vt:lpstr>Attribute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(Cont.)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434</cp:revision>
  <cp:lastPrinted>1999-06-28T19:27:31Z</cp:lastPrinted>
  <dcterms:created xsi:type="dcterms:W3CDTF">2009-12-21T15:40:22Z</dcterms:created>
  <dcterms:modified xsi:type="dcterms:W3CDTF">2019-06-28T09:09:33Z</dcterms:modified>
</cp:coreProperties>
</file>