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7"/>
  </p:notesMasterIdLst>
  <p:handoutMasterIdLst>
    <p:handoutMasterId r:id="rId68"/>
  </p:handoutMasterIdLst>
  <p:sldIdLst>
    <p:sldId id="335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400" r:id="rId22"/>
    <p:sldId id="399" r:id="rId23"/>
    <p:sldId id="356" r:id="rId24"/>
    <p:sldId id="357" r:id="rId25"/>
    <p:sldId id="358" r:id="rId26"/>
    <p:sldId id="359" r:id="rId27"/>
    <p:sldId id="360" r:id="rId28"/>
    <p:sldId id="401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  <p:sldId id="402" r:id="rId41"/>
    <p:sldId id="373" r:id="rId42"/>
    <p:sldId id="374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2" r:id="rId51"/>
    <p:sldId id="383" r:id="rId52"/>
    <p:sldId id="384" r:id="rId53"/>
    <p:sldId id="385" r:id="rId54"/>
    <p:sldId id="386" r:id="rId55"/>
    <p:sldId id="387" r:id="rId56"/>
    <p:sldId id="388" r:id="rId57"/>
    <p:sldId id="389" r:id="rId58"/>
    <p:sldId id="390" r:id="rId59"/>
    <p:sldId id="391" r:id="rId60"/>
    <p:sldId id="392" r:id="rId61"/>
    <p:sldId id="393" r:id="rId62"/>
    <p:sldId id="394" r:id="rId63"/>
    <p:sldId id="395" r:id="rId64"/>
    <p:sldId id="396" r:id="rId65"/>
    <p:sldId id="397" r:id="rId66"/>
  </p:sldIdLst>
  <p:sldSz cx="9144000" cy="6858000" type="screen4x3"/>
  <p:notesSz cx="6997700" cy="9283700"/>
  <p:custShowLst>
    <p:custShow name="Custom Show 1" id="0">
      <p:sldLst>
        <p:sld r:id="rId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72" d="100"/>
          <a:sy n="72" d="100"/>
        </p:scale>
        <p:origin x="-288" y="-102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xmlns="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xmlns="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xmlns="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xmlns="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xmlns="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xmlns="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xmlns="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xmlns="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xmlns="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1DE2DCE1-2EFC-4C42-8DFC-CBA6F332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637794-A468-4EC6-9DD2-8F932E639220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607B12F9-7FC5-42D0-9964-0865785D1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2BC6D4DE-B9DA-4FD2-A997-14A566E8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F20BED2-5EAE-4848-8443-B0063BF5F6F2}" type="slidenum">
              <a:rPr lang="en-US" altLang="en-US" sz="1200"/>
              <a:pPr/>
              <a:t>10</a:t>
            </a:fld>
            <a:endParaRPr lang="en-US" altLang="en-US" sz="1200" dirty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B0D9D7-5294-4E39-8BC0-4C255919E226}" type="slidenum">
              <a:rPr lang="en-US" altLang="en-US" sz="1200"/>
              <a:pPr/>
              <a:t>11</a:t>
            </a:fld>
            <a:endParaRPr lang="en-US" altLang="en-US" sz="1200" dirty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BF508FA-5199-4AA3-8922-94158B684B67}" type="slidenum">
              <a:rPr lang="en-US" altLang="en-US" sz="1200"/>
              <a:pPr/>
              <a:t>12</a:t>
            </a:fld>
            <a:endParaRPr lang="en-US" altLang="en-US" sz="1200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19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19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0D8CA25-AE75-4191-8B01-FE9755FBC192}" type="slidenum">
              <a:rPr lang="en-US" altLang="en-US" sz="1200"/>
              <a:pPr/>
              <a:t>13</a:t>
            </a:fld>
            <a:endParaRPr lang="en-US" altLang="en-US" sz="1200" dirty="0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2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41C928F-F266-4AE9-9955-5DF263458FBB}" type="slidenum">
              <a:rPr lang="en-US" altLang="en-US" sz="1200"/>
              <a:pPr/>
              <a:t>14</a:t>
            </a:fld>
            <a:endParaRPr lang="en-US" altLang="en-US" sz="1200" dirty="0"/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39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39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FB4B8FB-1017-465D-AFBF-5BF5BCE81005}" type="slidenum">
              <a:rPr lang="en-US" altLang="en-US" sz="1200"/>
              <a:pPr/>
              <a:t>15</a:t>
            </a:fld>
            <a:endParaRPr lang="en-US" altLang="en-US" sz="1200" dirty="0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49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49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E7B9E48-CE28-477B-AF14-CB4F875872B7}" type="slidenum">
              <a:rPr lang="en-US" altLang="en-US" sz="1200"/>
              <a:pPr/>
              <a:t>16</a:t>
            </a:fld>
            <a:endParaRPr lang="en-US" altLang="en-US" sz="1200" dirty="0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60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6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E067567-7C0E-4623-97F7-3AB1CFA84628}" type="slidenum">
              <a:rPr lang="en-US" altLang="en-US" sz="1200"/>
              <a:pPr/>
              <a:t>17</a:t>
            </a:fld>
            <a:endParaRPr lang="en-US" altLang="en-US" sz="1200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70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70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6D0189D-E517-438B-9693-2812E02CF692}" type="slidenum">
              <a:rPr lang="en-US" altLang="en-US" sz="1200"/>
              <a:pPr/>
              <a:t>18</a:t>
            </a:fld>
            <a:endParaRPr lang="en-US" altLang="en-US" sz="1200" dirty="0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880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880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6B19D27-1D9D-4EFF-A2A6-3367138C3034}" type="slidenum">
              <a:rPr lang="en-US" altLang="en-US" sz="1200"/>
              <a:pPr/>
              <a:t>19</a:t>
            </a:fld>
            <a:endParaRPr lang="en-US" altLang="en-US" sz="1200" dirty="0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01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901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5814F0E-33C5-4FFC-97A8-A1EDBAA0258F}" type="slidenum">
              <a:rPr lang="en-US" altLang="en-US" sz="1200"/>
              <a:pPr/>
              <a:t>2</a:t>
            </a:fld>
            <a:endParaRPr lang="en-US" altLang="en-US" sz="1200" dirty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727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0F971D5-882D-4233-A30D-FAEDE4CA6E84}" type="slidenum">
              <a:rPr lang="en-US" altLang="en-US" sz="1200"/>
              <a:pPr/>
              <a:t>20</a:t>
            </a:fld>
            <a:endParaRPr lang="en-US" altLang="en-US" sz="1200" dirty="0"/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911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0F971D5-882D-4233-A30D-FAEDE4CA6E84}" type="slidenum">
              <a:rPr lang="en-US" altLang="en-US" sz="1200"/>
              <a:pPr/>
              <a:t>21</a:t>
            </a:fld>
            <a:endParaRPr lang="en-US" altLang="en-US" sz="1200" dirty="0"/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11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911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7937040-6A33-417E-BE07-394A28FEF8D1}" type="slidenum">
              <a:rPr lang="en-US" altLang="en-US" sz="1200"/>
              <a:pPr/>
              <a:t>22</a:t>
            </a:fld>
            <a:endParaRPr lang="en-US" altLang="en-US" sz="1200" dirty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5B1299F-03B5-4909-AEBA-DE9BE8116957}" type="slidenum">
              <a:rPr lang="en-US" altLang="en-US" sz="1200"/>
              <a:pPr/>
              <a:t>23</a:t>
            </a:fld>
            <a:endParaRPr lang="en-US" altLang="en-US" sz="1200" dirty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27041A6-355E-4FC9-8067-194DB47AE9FB}" type="slidenum">
              <a:rPr lang="en-US" altLang="en-US" sz="1200"/>
              <a:pPr/>
              <a:t>24</a:t>
            </a:fld>
            <a:endParaRPr lang="en-US" altLang="en-US" sz="1200" dirty="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64CC0D-9515-4095-81D0-8024523D9047}" type="slidenum">
              <a:rPr lang="en-US" altLang="en-US" sz="1200"/>
              <a:pPr/>
              <a:t>25</a:t>
            </a:fld>
            <a:endParaRPr lang="en-US" altLang="en-US" sz="1200" dirty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8E32C01-92A2-42F0-A723-C22E35C9436D}" type="slidenum">
              <a:rPr lang="en-US" altLang="en-US" sz="1200"/>
              <a:pPr/>
              <a:t>26</a:t>
            </a:fld>
            <a:endParaRPr lang="en-US" altLang="en-US" sz="1200" dirty="0"/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3965991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965991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903" tIns="45146" rIns="91903" bIns="45146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300" dirty="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8821402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1"/>
            <a:ext cx="3031710" cy="46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6" tIns="45643" rIns="91286" bIns="45643" anchor="ctr"/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sp>
        <p:nvSpPr>
          <p:cNvPr id="962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 w="12700" cap="flat"/>
        </p:spPr>
      </p:sp>
      <p:sp>
        <p:nvSpPr>
          <p:cNvPr id="962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03" tIns="45146" rIns="91903" bIns="45146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5CB8A7-5385-4269-822F-81DEB4C659CE}" type="slidenum">
              <a:rPr lang="en-US" altLang="en-US" sz="1200"/>
              <a:pPr/>
              <a:t>27</a:t>
            </a:fld>
            <a:endParaRPr lang="en-US" altLang="en-US" sz="1200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5CB8A7-5385-4269-822F-81DEB4C659CE}" type="slidenum">
              <a:rPr lang="en-US" altLang="en-US" sz="1200"/>
              <a:pPr/>
              <a:t>28</a:t>
            </a:fld>
            <a:endParaRPr lang="en-US" altLang="en-US" sz="1200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7AE236B-D748-4441-B842-77E0AEB2470B}" type="slidenum">
              <a:rPr lang="en-US" altLang="en-US" sz="1200"/>
              <a:pPr/>
              <a:t>29</a:t>
            </a:fld>
            <a:endParaRPr lang="en-US" altLang="en-US" sz="1200" dirty="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3C87EDE-116A-4691-A4DF-061EA00B6C18}" type="slidenum">
              <a:rPr lang="en-US" altLang="en-US" sz="1200"/>
              <a:pPr/>
              <a:t>3</a:t>
            </a:fld>
            <a:endParaRPr lang="en-US" altLang="en-US" sz="1200" dirty="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6591C42-4AD5-4528-9EC3-61D5E9BDFCDD}" type="slidenum">
              <a:rPr lang="en-US" altLang="en-US" sz="1200"/>
              <a:pPr/>
              <a:t>30</a:t>
            </a:fld>
            <a:endParaRPr lang="en-US" altLang="en-US" sz="1200" dirty="0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9DCB16A-F829-4527-A43B-C46817CDE356}" type="slidenum">
              <a:rPr lang="en-US" altLang="en-US" sz="1200"/>
              <a:pPr/>
              <a:t>31</a:t>
            </a:fld>
            <a:endParaRPr lang="en-US" altLang="en-US" sz="1200" dirty="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A527C20-D984-443D-9364-8D80E7D14902}" type="slidenum">
              <a:rPr lang="en-US" altLang="en-US" sz="1200"/>
              <a:pPr/>
              <a:t>32</a:t>
            </a:fld>
            <a:endParaRPr lang="en-US" altLang="en-US" sz="1200" dirty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43D6E09-C3BD-4C9F-8640-BDE33C2397BD}" type="slidenum">
              <a:rPr lang="en-US" altLang="en-US" sz="1200"/>
              <a:pPr/>
              <a:t>33</a:t>
            </a:fld>
            <a:endParaRPr lang="en-US" altLang="en-US" sz="1200" dirty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8E38463-D7D2-48E0-9845-AEDC12745945}" type="slidenum">
              <a:rPr lang="en-US" altLang="en-US" sz="1200"/>
              <a:pPr/>
              <a:t>34</a:t>
            </a:fld>
            <a:endParaRPr lang="en-US" altLang="en-US" sz="1200" dirty="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E36DD89-DA79-48DA-B783-0C850F9C3712}" type="slidenum">
              <a:rPr lang="en-US" altLang="en-US" sz="1200"/>
              <a:pPr/>
              <a:t>35</a:t>
            </a:fld>
            <a:endParaRPr lang="en-US" altLang="en-US" sz="1200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79FF149-63CC-4DDD-8621-E03FD326541C}" type="slidenum">
              <a:rPr lang="en-US" altLang="en-US" sz="1200"/>
              <a:pPr/>
              <a:t>36</a:t>
            </a:fld>
            <a:endParaRPr lang="en-US" altLang="en-US" sz="1200" dirty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9E30213-7F10-4D6D-BCA9-20A471152F11}" type="slidenum">
              <a:rPr lang="en-US" altLang="en-US" sz="1200"/>
              <a:pPr/>
              <a:t>37</a:t>
            </a:fld>
            <a:endParaRPr lang="en-US" altLang="en-US" sz="1200" dirty="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619AA53-6FBE-47B1-A5A9-D4F7E2EB9003}" type="slidenum">
              <a:rPr lang="en-US" altLang="en-US" sz="1200"/>
              <a:pPr/>
              <a:t>38</a:t>
            </a:fld>
            <a:endParaRPr lang="en-US" altLang="en-US" sz="1200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DD8DAD5-EFE6-4531-83B5-A1D07989AD0D}" type="slidenum">
              <a:rPr lang="en-US" altLang="en-US" sz="1200"/>
              <a:pPr/>
              <a:t>39</a:t>
            </a:fld>
            <a:endParaRPr lang="en-US" altLang="en-US" sz="1200" dirty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9A28225-7E5D-4105-AF50-B66487E7EB00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02F3513-D1FE-453A-9D62-AB228D88B68A}" type="slidenum">
              <a:rPr lang="en-US" altLang="en-US" sz="1200"/>
              <a:pPr/>
              <a:t>40</a:t>
            </a:fld>
            <a:endParaRPr lang="en-US" altLang="en-US" sz="1200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FB0A469-9660-4019-8347-528B1BA28310}" type="slidenum">
              <a:rPr lang="en-US" altLang="en-US" sz="1200"/>
              <a:pPr/>
              <a:t>41</a:t>
            </a:fld>
            <a:endParaRPr lang="en-US" altLang="en-US" sz="1200" dirty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DD8DAD5-EFE6-4531-83B5-A1D07989AD0D}" type="slidenum">
              <a:rPr lang="en-US" altLang="en-US" sz="1200"/>
              <a:pPr/>
              <a:t>42</a:t>
            </a:fld>
            <a:endParaRPr lang="en-US" altLang="en-US" sz="1200" dirty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1EC66B5-496A-4DFA-A4FD-C9C9DB749726}" type="slidenum">
              <a:rPr lang="en-US" altLang="en-US" sz="1200"/>
              <a:pPr/>
              <a:t>43</a:t>
            </a:fld>
            <a:endParaRPr lang="en-US" altLang="en-US" sz="1200" dirty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28A594-5C4C-4CC5-9AFF-729E174611A7}" type="slidenum">
              <a:rPr lang="en-US" altLang="en-US" sz="1200"/>
              <a:pPr/>
              <a:t>44</a:t>
            </a:fld>
            <a:endParaRPr lang="en-US" altLang="en-US" sz="1200" dirty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587C772-E716-48B1-8B14-2B8B491527E1}" type="slidenum">
              <a:rPr lang="en-US" altLang="en-US" sz="1200"/>
              <a:pPr/>
              <a:t>45</a:t>
            </a:fld>
            <a:endParaRPr lang="en-US" altLang="en-US" sz="1200" dirty="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73D505-32CE-4342-9FBB-4D733E4A306A}" type="slidenum">
              <a:rPr lang="en-US" altLang="en-US" sz="1200"/>
              <a:pPr/>
              <a:t>46</a:t>
            </a:fld>
            <a:endParaRPr lang="en-US" altLang="en-US" sz="1200" dirty="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9F72C28-435E-48F3-8A89-FA84DE6D50F0}" type="slidenum">
              <a:rPr lang="en-US" altLang="en-US" sz="1200"/>
              <a:pPr/>
              <a:t>47</a:t>
            </a:fld>
            <a:endParaRPr lang="en-US" altLang="en-US" sz="1200" dirty="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277F58-77E1-4C2D-AA8D-E0F71D072D2F}" type="slidenum">
              <a:rPr lang="en-US" altLang="en-US" sz="1200"/>
              <a:pPr/>
              <a:t>48</a:t>
            </a:fld>
            <a:endParaRPr lang="en-US" altLang="en-US" sz="1200" dirty="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410D3E1-634F-440C-A0CF-65534204DEA9}" type="slidenum">
              <a:rPr lang="en-US" altLang="en-US" sz="1200"/>
              <a:pPr/>
              <a:t>49</a:t>
            </a:fld>
            <a:endParaRPr lang="en-US" altLang="en-US" sz="1200" dirty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9A28225-7E5D-4105-AF50-B66487E7EB00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44FBF46-7A78-4FD0-B340-062C348F6B65}" type="slidenum">
              <a:rPr lang="en-US" altLang="en-US" sz="1200"/>
              <a:pPr/>
              <a:t>50</a:t>
            </a:fld>
            <a:endParaRPr lang="en-US" altLang="en-US" sz="1200" dirty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DD8DAD5-EFE6-4531-83B5-A1D07989AD0D}" type="slidenum">
              <a:rPr lang="en-US" altLang="en-US" sz="1200"/>
              <a:pPr/>
              <a:t>51</a:t>
            </a:fld>
            <a:endParaRPr lang="en-US" altLang="en-US" sz="1200" dirty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F5A96B-D536-4BD1-BFE1-FD6DBF117D8A}" type="slidenum">
              <a:rPr lang="en-US" altLang="en-US" sz="1200"/>
              <a:pPr/>
              <a:t>52</a:t>
            </a:fld>
            <a:endParaRPr lang="en-US" altLang="en-US" sz="1200" dirty="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C40216D-0A9E-4598-BBBD-B7C39318A82C}" type="slidenum">
              <a:rPr lang="en-US" altLang="en-US" sz="1200"/>
              <a:pPr/>
              <a:t>53</a:t>
            </a:fld>
            <a:endParaRPr lang="en-US" altLang="en-US" sz="1200" dirty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28C80B3-281C-47A9-A6F3-980AD41E77DF}" type="slidenum">
              <a:rPr lang="en-US" altLang="en-US" sz="1200"/>
              <a:pPr/>
              <a:t>54</a:t>
            </a:fld>
            <a:endParaRPr lang="en-US" altLang="en-US" sz="1200" dirty="0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BD73B76-F558-45CE-871C-8466EA0D0DF2}" type="slidenum">
              <a:rPr lang="en-US" altLang="en-US" sz="1200"/>
              <a:pPr/>
              <a:t>56</a:t>
            </a:fld>
            <a:endParaRPr lang="en-US" altLang="en-US" sz="1200" dirty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85CE7E0-7666-4352-A4C1-28EF06861AC9}" type="slidenum">
              <a:rPr lang="en-US" altLang="en-US" sz="1200"/>
              <a:pPr/>
              <a:t>57</a:t>
            </a:fld>
            <a:endParaRPr lang="en-US" altLang="en-US" sz="1200" dirty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DA57BBC-3DEF-4030-90C9-4A7A7E87C33E}" type="slidenum">
              <a:rPr lang="en-US" altLang="en-US" sz="1200"/>
              <a:pPr/>
              <a:t>58</a:t>
            </a:fld>
            <a:endParaRPr lang="en-US" altLang="en-US" sz="1200" dirty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C1FEC76-0B84-458E-8A4E-B7ECCB6E1DCF}" type="slidenum">
              <a:rPr lang="en-US" altLang="en-US" sz="1200"/>
              <a:pPr/>
              <a:t>59</a:t>
            </a:fld>
            <a:endParaRPr lang="en-US" altLang="en-US" sz="1200" dirty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5F31BFB-CE80-49DF-B5B2-8D11C75DEDAB}" type="slidenum">
              <a:rPr lang="en-US" altLang="en-US" sz="1200"/>
              <a:pPr/>
              <a:t>60</a:t>
            </a:fld>
            <a:endParaRPr lang="en-US" altLang="en-US" sz="1200" dirty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20C9E32-697E-489A-B64D-FE4953CC062F}" type="slidenum">
              <a:rPr lang="en-US" altLang="en-US" sz="1200"/>
              <a:pPr/>
              <a:t>6</a:t>
            </a:fld>
            <a:endParaRPr lang="en-US" altLang="en-US" sz="1200" dirty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0ED708-B857-4AA3-91E9-C395C0C34058}" type="slidenum">
              <a:rPr lang="en-US" altLang="en-US" sz="1200"/>
              <a:pPr/>
              <a:t>61</a:t>
            </a:fld>
            <a:endParaRPr lang="en-US" altLang="en-US" sz="1200" dirty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0ED708-B857-4AA3-91E9-C395C0C34058}" type="slidenum">
              <a:rPr lang="en-US" altLang="en-US" sz="1200"/>
              <a:pPr/>
              <a:t>62</a:t>
            </a:fld>
            <a:endParaRPr lang="en-US" altLang="en-US" sz="1200" dirty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5C62BF7-9C63-497B-BAE2-5CB77526CD21}" type="slidenum">
              <a:rPr lang="en-US" altLang="en-US" sz="1200"/>
              <a:pPr/>
              <a:t>63</a:t>
            </a:fld>
            <a:endParaRPr lang="en-US" altLang="en-US" sz="1200" dirty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D5F1561-909F-45CB-8FAD-BF76CD539810}" type="slidenum">
              <a:rPr lang="en-US" altLang="en-US" sz="1200"/>
              <a:pPr/>
              <a:t>64</a:t>
            </a:fld>
            <a:endParaRPr lang="en-US" altLang="en-US" sz="1200" dirty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FCFA389-9B55-41A5-BB85-9B9E03821269}" type="slidenum">
              <a:rPr lang="en-US" altLang="en-US" sz="1200"/>
              <a:pPr/>
              <a:t>65</a:t>
            </a:fld>
            <a:endParaRPr lang="en-US" altLang="en-US" sz="1200" dirty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9813B39-7E0E-475A-9EBE-5ED71E411FC7}" type="slidenum">
              <a:rPr lang="en-US" altLang="en-US" sz="1200"/>
              <a:pPr/>
              <a:t>7</a:t>
            </a:fld>
            <a:endParaRPr lang="en-US" altLang="en-US" sz="1200" dirty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57A01C-1044-4195-A3E2-2CD774BF6255}" type="slidenum">
              <a:rPr lang="en-US" altLang="en-US" sz="1200"/>
              <a:pPr/>
              <a:t>8</a:t>
            </a:fld>
            <a:endParaRPr lang="en-US" altLang="en-US" sz="1200" dirty="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6A075BA-FDA7-450B-AD36-61344A2A677E}" type="slidenum">
              <a:rPr lang="en-US" altLang="en-US" sz="1200"/>
              <a:pPr/>
              <a:t>9</a:t>
            </a:fld>
            <a:endParaRPr lang="en-US" altLang="en-US" sz="1200" dirty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CC6F45F-FF9D-4CDF-A1C0-8CB1B712ED4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9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xmlns="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xmlns="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0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000" b="1" dirty="0">
                <a:solidFill>
                  <a:srgbClr val="002060"/>
                </a:solidFill>
              </a:rPr>
              <a:t>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xmlns="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79983" y="6613525"/>
            <a:ext cx="4475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3.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xmlns="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xmlns="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xmlns="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xmlns="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3: Introduction to 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more still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460" y="1093788"/>
            <a:ext cx="6801258" cy="4066041"/>
          </a:xfrm>
        </p:spPr>
        <p:txBody>
          <a:bodyPr/>
          <a:lstStyle/>
          <a:p>
            <a:r>
              <a:rPr lang="en-US" altLang="en-US" b="1" dirty="0"/>
              <a:t>create table</a:t>
            </a:r>
            <a:r>
              <a:rPr lang="en-US" altLang="en-US" dirty="0"/>
              <a:t> </a:t>
            </a:r>
            <a:r>
              <a:rPr lang="en-US" altLang="en-US" i="1" dirty="0"/>
              <a:t>course</a:t>
            </a:r>
            <a:r>
              <a:rPr lang="en-US" altLang="en-US" dirty="0"/>
              <a:t> (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 err="1"/>
              <a:t>course_id</a:t>
            </a:r>
            <a:r>
              <a:rPr lang="en-US" altLang="en-US" dirty="0"/>
              <a:t>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(8),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title</a:t>
            </a:r>
            <a:r>
              <a:rPr lang="en-US" altLang="en-US" dirty="0"/>
              <a:t>                  </a:t>
            </a:r>
            <a:r>
              <a:rPr lang="en-US" altLang="en-US" b="1" dirty="0" err="1"/>
              <a:t>varchar</a:t>
            </a:r>
            <a:r>
              <a:rPr lang="en-US" altLang="en-US" b="1" dirty="0"/>
              <a:t>(</a:t>
            </a:r>
            <a:r>
              <a:rPr lang="en-US" altLang="en-US" dirty="0"/>
              <a:t>50),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dept_name</a:t>
            </a:r>
            <a:r>
              <a:rPr lang="en-US" altLang="en-US" dirty="0"/>
              <a:t>     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credits</a:t>
            </a:r>
            <a:r>
              <a:rPr lang="en-US" altLang="en-US" dirty="0"/>
              <a:t>             </a:t>
            </a:r>
            <a:r>
              <a:rPr lang="en-US" altLang="en-US" b="1" dirty="0"/>
              <a:t>numeric</a:t>
            </a:r>
            <a:r>
              <a:rPr lang="en-US" altLang="en-US" dirty="0"/>
              <a:t>(2,0),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dirty="0"/>
              <a:t>             </a:t>
            </a:r>
            <a:r>
              <a:rPr lang="en-US" altLang="en-US" b="1" dirty="0"/>
              <a:t>primary key </a:t>
            </a:r>
            <a:r>
              <a:rPr lang="en-US" altLang="en-US" i="1" dirty="0"/>
              <a:t>(</a:t>
            </a:r>
            <a:r>
              <a:rPr lang="en-US" altLang="en-US" i="1" dirty="0" err="1"/>
              <a:t>course_id</a:t>
            </a:r>
            <a:r>
              <a:rPr lang="en-US" altLang="en-US" i="1" dirty="0"/>
              <a:t>),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b="1" dirty="0"/>
              <a:t>     </a:t>
            </a:r>
            <a:r>
              <a:rPr lang="en-US" altLang="en-US" dirty="0"/>
              <a:t>        </a:t>
            </a:r>
            <a:r>
              <a:rPr lang="en-US" altLang="en-US" b="1" dirty="0"/>
              <a:t>foreign key </a:t>
            </a:r>
            <a:r>
              <a:rPr lang="en-US" altLang="en-US" i="1" dirty="0"/>
              <a:t>(dept_name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i="1" dirty="0"/>
              <a:t>department</a:t>
            </a:r>
            <a:r>
              <a:rPr lang="en-US" altLang="en-US" dirty="0"/>
              <a:t>);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Updates to tables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022350"/>
            <a:ext cx="7385050" cy="5159375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Insert </a:t>
            </a:r>
            <a:r>
              <a:rPr lang="en-US" altLang="en-US" b="1" dirty="0">
                <a:solidFill>
                  <a:srgbClr val="000099"/>
                </a:solidFill>
              </a:rPr>
              <a:t> </a:t>
            </a:r>
            <a:endParaRPr lang="en-US" altLang="en-US" dirty="0"/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/>
              <a:t>insert into </a:t>
            </a:r>
            <a:r>
              <a:rPr lang="en-US" altLang="en-US" i="1" dirty="0"/>
              <a:t>instructor </a:t>
            </a:r>
            <a:r>
              <a:rPr lang="en-US" altLang="en-US" b="1" dirty="0"/>
              <a:t>values </a:t>
            </a:r>
            <a:r>
              <a:rPr lang="en-US" altLang="en-US" dirty="0"/>
              <a:t>(</a:t>
            </a:r>
            <a:r>
              <a:rPr lang="en-US" altLang="ja-JP" dirty="0"/>
              <a:t>'</a:t>
            </a:r>
            <a:r>
              <a:rPr lang="en-US" altLang="en-US" dirty="0"/>
              <a:t>10211</a:t>
            </a:r>
            <a:r>
              <a:rPr lang="en-US" altLang="ja-JP" dirty="0"/>
              <a:t>'</a:t>
            </a:r>
            <a:r>
              <a:rPr lang="en-US" altLang="en-US" dirty="0"/>
              <a:t>, </a:t>
            </a:r>
            <a:r>
              <a:rPr lang="en-US" altLang="ja-JP" dirty="0"/>
              <a:t>'</a:t>
            </a:r>
            <a:r>
              <a:rPr lang="en-US" altLang="en-US" dirty="0"/>
              <a:t>Smith</a:t>
            </a:r>
            <a:r>
              <a:rPr lang="en-US" altLang="ja-JP" dirty="0"/>
              <a:t>'</a:t>
            </a:r>
            <a:r>
              <a:rPr lang="en-US" altLang="en-US" dirty="0"/>
              <a:t>, </a:t>
            </a:r>
            <a:r>
              <a:rPr lang="en-US" altLang="ja-JP" dirty="0"/>
              <a:t>'</a:t>
            </a:r>
            <a:r>
              <a:rPr lang="en-US" altLang="en-US" dirty="0"/>
              <a:t>Biology</a:t>
            </a:r>
            <a:r>
              <a:rPr lang="en-US" altLang="ja-JP" dirty="0"/>
              <a:t>'</a:t>
            </a:r>
            <a:r>
              <a:rPr lang="en-US" altLang="en-US" dirty="0"/>
              <a:t>, 66000);</a:t>
            </a:r>
          </a:p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Delete</a:t>
            </a:r>
            <a:r>
              <a:rPr lang="en-US" altLang="en-US" b="1" dirty="0">
                <a:solidFill>
                  <a:srgbClr val="000099"/>
                </a:solidFill>
              </a:rPr>
              <a:t> </a:t>
            </a: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Remove all tuples from the </a:t>
            </a:r>
            <a:r>
              <a:rPr lang="en-US" altLang="en-US" i="1" dirty="0"/>
              <a:t>student</a:t>
            </a:r>
            <a:r>
              <a:rPr lang="en-US" altLang="en-US" dirty="0"/>
              <a:t> relation</a:t>
            </a: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/>
              <a:t>delete from </a:t>
            </a:r>
            <a:r>
              <a:rPr lang="en-US" altLang="en-US" i="1" dirty="0"/>
              <a:t>student  </a:t>
            </a:r>
          </a:p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Drop Table</a:t>
            </a: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/>
              <a:t>drop table </a:t>
            </a:r>
            <a:r>
              <a:rPr lang="en-US" altLang="en-US" i="1" dirty="0"/>
              <a:t>r</a:t>
            </a:r>
          </a:p>
          <a:p>
            <a:pPr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Alter</a:t>
            </a:r>
            <a:r>
              <a:rPr lang="en-US" altLang="en-US" b="1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b="1" dirty="0"/>
              <a:t>alter table </a:t>
            </a:r>
            <a:r>
              <a:rPr lang="en-US" altLang="en-US" i="1" dirty="0"/>
              <a:t>r </a:t>
            </a:r>
            <a:r>
              <a:rPr lang="en-US" altLang="en-US" b="1" dirty="0"/>
              <a:t>add </a:t>
            </a:r>
            <a:r>
              <a:rPr lang="en-US" altLang="en-US" i="1" dirty="0"/>
              <a:t>A D</a:t>
            </a: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i="1" dirty="0"/>
              <a:t> </a:t>
            </a:r>
            <a:r>
              <a:rPr lang="en-US" altLang="en-US" dirty="0"/>
              <a:t>where </a:t>
            </a:r>
            <a:r>
              <a:rPr lang="en-US" altLang="en-US" i="1" dirty="0"/>
              <a:t>A</a:t>
            </a:r>
            <a:r>
              <a:rPr lang="en-US" altLang="en-US" dirty="0"/>
              <a:t> is the name of the attribute to be added to relation </a:t>
            </a:r>
            <a:r>
              <a:rPr lang="en-US" altLang="en-US" i="1" dirty="0"/>
              <a:t>r </a:t>
            </a:r>
            <a:r>
              <a:rPr lang="en-US" altLang="en-US" dirty="0"/>
              <a:t> and </a:t>
            </a:r>
            <a:r>
              <a:rPr lang="en-US" altLang="en-US" i="1" dirty="0"/>
              <a:t>D</a:t>
            </a:r>
            <a:r>
              <a:rPr lang="en-US" altLang="en-US" dirty="0"/>
              <a:t> is the domain of </a:t>
            </a:r>
            <a:r>
              <a:rPr lang="en-US" altLang="en-US" i="1" dirty="0"/>
              <a:t>A.</a:t>
            </a:r>
            <a:endParaRPr lang="en-US" altLang="en-US" dirty="0"/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dirty="0"/>
              <a:t>All exiting tuples in the relation are assigned </a:t>
            </a:r>
            <a:r>
              <a:rPr lang="en-US" altLang="en-US" i="1" dirty="0"/>
              <a:t>null</a:t>
            </a:r>
            <a:r>
              <a:rPr lang="en-US" altLang="en-US" dirty="0"/>
              <a:t> as the value for the new attribute.  </a:t>
            </a:r>
          </a:p>
          <a:p>
            <a:pPr lvl="1">
              <a:lnSpc>
                <a:spcPct val="110000"/>
              </a:lnSpc>
              <a:tabLst>
                <a:tab pos="2232025" algn="l"/>
              </a:tabLst>
            </a:pPr>
            <a:r>
              <a:rPr lang="en-US" altLang="en-US" b="1" dirty="0"/>
              <a:t>alter table </a:t>
            </a:r>
            <a:r>
              <a:rPr lang="en-US" altLang="en-US" i="1" dirty="0"/>
              <a:t>r</a:t>
            </a:r>
            <a:r>
              <a:rPr lang="en-US" altLang="en-US" b="1" dirty="0"/>
              <a:t> drop</a:t>
            </a:r>
            <a:r>
              <a:rPr lang="en-US" altLang="en-US" i="1" dirty="0"/>
              <a:t> A     </a:t>
            </a:r>
          </a:p>
          <a:p>
            <a:pPr lvl="2">
              <a:lnSpc>
                <a:spcPct val="110000"/>
              </a:lnSpc>
              <a:tabLst>
                <a:tab pos="2232025" algn="l"/>
              </a:tabLst>
            </a:pPr>
            <a:r>
              <a:rPr lang="en-US" altLang="en-US" dirty="0"/>
              <a:t>where </a:t>
            </a:r>
            <a:r>
              <a:rPr lang="en-US" altLang="en-US" i="1" dirty="0"/>
              <a:t>A</a:t>
            </a:r>
            <a:r>
              <a:rPr lang="en-US" altLang="en-US" dirty="0"/>
              <a:t> is the name of an attribute of relation</a:t>
            </a:r>
            <a:r>
              <a:rPr lang="en-US" altLang="en-US" i="1" dirty="0"/>
              <a:t> r</a:t>
            </a:r>
          </a:p>
          <a:p>
            <a:pPr lvl="2">
              <a:lnSpc>
                <a:spcPct val="90000"/>
              </a:lnSpc>
              <a:tabLst>
                <a:tab pos="2232025" algn="l"/>
              </a:tabLst>
            </a:pPr>
            <a:r>
              <a:rPr lang="en-US" altLang="en-US" dirty="0"/>
              <a:t>Dropping of attributes not supported by many databases.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Basic Query Structure 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09" y="1106488"/>
            <a:ext cx="6732179" cy="4628106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A typical SQL query has the form: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select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A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r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m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P</a:t>
            </a:r>
            <a:br>
              <a:rPr lang="en-US" altLang="en-US" i="1" dirty="0"/>
            </a:br>
            <a:endParaRPr lang="en-US" altLang="en-US" dirty="0"/>
          </a:p>
          <a:p>
            <a:pPr lvl="1">
              <a:tabLst>
                <a:tab pos="2055813" algn="l"/>
              </a:tabLst>
            </a:pPr>
            <a:r>
              <a:rPr lang="en-US" altLang="en-US" i="1" dirty="0"/>
              <a:t>A</a:t>
            </a:r>
            <a:r>
              <a:rPr lang="en-US" altLang="en-US" i="1" baseline="-25000" dirty="0"/>
              <a:t>i </a:t>
            </a:r>
            <a:r>
              <a:rPr lang="en-US" altLang="en-US" dirty="0"/>
              <a:t>represents an attribute</a:t>
            </a:r>
          </a:p>
          <a:p>
            <a:pPr lvl="1">
              <a:tabLst>
                <a:tab pos="2055813" algn="l"/>
              </a:tabLst>
            </a:pPr>
            <a:r>
              <a:rPr lang="en-US" altLang="en-US" i="1" dirty="0" err="1"/>
              <a:t>R</a:t>
            </a:r>
            <a:r>
              <a:rPr lang="en-US" altLang="en-US" i="1" baseline="-25000" dirty="0" err="1"/>
              <a:t>i</a:t>
            </a:r>
            <a:r>
              <a:rPr lang="en-US" altLang="en-US" i="1" baseline="-25000" dirty="0"/>
              <a:t> </a:t>
            </a:r>
            <a:r>
              <a:rPr lang="en-US" altLang="en-US" dirty="0"/>
              <a:t>represents a relation</a:t>
            </a:r>
          </a:p>
          <a:p>
            <a:pPr lvl="1">
              <a:tabLst>
                <a:tab pos="2055813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 is a predicate.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The result of an SQL query is a relation.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select Clause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09" y="1106488"/>
            <a:ext cx="7084876" cy="5165725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The </a:t>
            </a:r>
            <a:r>
              <a:rPr lang="en-US" altLang="en-US" b="1" dirty="0"/>
              <a:t>select</a:t>
            </a:r>
            <a:r>
              <a:rPr lang="en-US" altLang="en-US" dirty="0"/>
              <a:t> clause lists the attributes desired in the result of a query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corresponds to the projection operation of the relational algebra</a:t>
            </a:r>
          </a:p>
          <a:p>
            <a:pPr>
              <a:lnSpc>
                <a:spcPct val="110000"/>
              </a:lnSpc>
              <a:tabLst>
                <a:tab pos="2055813" algn="l"/>
              </a:tabLst>
            </a:pPr>
            <a:r>
              <a:rPr lang="en-US" altLang="en-US" dirty="0"/>
              <a:t>Example: find the names of all instructors:</a:t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select </a:t>
            </a:r>
            <a:r>
              <a:rPr lang="en-US" altLang="en-US" i="1" dirty="0"/>
              <a:t>name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NOTE:  SQL names are case insensitive (i.e., you may use upper- or lower-case letters.)  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E.g.,  </a:t>
            </a:r>
            <a:r>
              <a:rPr lang="en-US" altLang="en-US" i="1" dirty="0"/>
              <a:t>Name</a:t>
            </a:r>
            <a:r>
              <a:rPr lang="en-US" altLang="en-US" dirty="0"/>
              <a:t> ≡ </a:t>
            </a:r>
            <a:r>
              <a:rPr lang="en-US" altLang="en-US" i="1" dirty="0"/>
              <a:t>NAME</a:t>
            </a:r>
            <a:r>
              <a:rPr lang="en-US" altLang="en-US" dirty="0"/>
              <a:t> ≡ </a:t>
            </a:r>
            <a:r>
              <a:rPr lang="en-US" altLang="en-US" i="1" dirty="0"/>
              <a:t>name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Some people use upper case wherever we use bold font.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select Clause (Cont.)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980" y="1106488"/>
            <a:ext cx="6875866" cy="4876800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SQL allows duplicates in relations as well as in query results.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To force the elimination of duplicates, insert the keyword </a:t>
            </a:r>
            <a:r>
              <a:rPr lang="en-US" altLang="en-US" b="1" dirty="0">
                <a:solidFill>
                  <a:srgbClr val="002060"/>
                </a:solidFill>
              </a:rPr>
              <a:t>distinct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after select</a:t>
            </a:r>
            <a:r>
              <a:rPr lang="en-US" altLang="en-US" b="1" dirty="0"/>
              <a:t>.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Find the department names of all instructors, and remove duplicates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select distinct </a:t>
            </a:r>
            <a:r>
              <a:rPr lang="en-US" altLang="en-US" i="1" dirty="0"/>
              <a:t>dept_name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The keyword </a:t>
            </a:r>
            <a:r>
              <a:rPr lang="en-US" altLang="en-US" b="1" dirty="0"/>
              <a:t>all </a:t>
            </a:r>
            <a:r>
              <a:rPr lang="en-US" altLang="en-US" dirty="0"/>
              <a:t>specifies that duplicates should not be removed.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select all</a:t>
            </a:r>
            <a:r>
              <a:rPr lang="en-US" altLang="en-US" dirty="0"/>
              <a:t> </a:t>
            </a:r>
            <a:r>
              <a:rPr lang="en-US" altLang="en-US" i="1" dirty="0"/>
              <a:t>dept_name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select Clause (Cont.)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7161" y="1106488"/>
            <a:ext cx="7097939" cy="5178425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An asterisk in the select clause denotes “all attributes”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b="1" dirty="0"/>
              <a:t>			select </a:t>
            </a:r>
            <a:r>
              <a:rPr lang="en-US" altLang="en-US" dirty="0"/>
              <a:t>*</a:t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  <a:p>
            <a:pPr>
              <a:tabLst>
                <a:tab pos="2055813" algn="l"/>
              </a:tabLst>
            </a:pPr>
            <a:r>
              <a:rPr lang="en-US" altLang="en-US" dirty="0"/>
              <a:t>An attribute can be a literal  with  no </a:t>
            </a:r>
            <a:r>
              <a:rPr lang="en-US" altLang="en-US" b="1" dirty="0"/>
              <a:t>from  </a:t>
            </a:r>
            <a:r>
              <a:rPr lang="en-US" altLang="en-US" dirty="0"/>
              <a:t>clause</a:t>
            </a:r>
          </a:p>
          <a:p>
            <a:pPr>
              <a:buNone/>
              <a:tabLst>
                <a:tab pos="2055813" algn="l"/>
              </a:tabLst>
            </a:pPr>
            <a:r>
              <a:rPr lang="en-US" altLang="en-US" b="1" dirty="0"/>
              <a:t>			select  </a:t>
            </a:r>
            <a:r>
              <a:rPr lang="en-US" altLang="ja-JP" dirty="0"/>
              <a:t>'</a:t>
            </a:r>
            <a:r>
              <a:rPr lang="en-US" altLang="en-US" dirty="0"/>
              <a:t>437</a:t>
            </a:r>
            <a:r>
              <a:rPr lang="en-US" altLang="ja-JP" dirty="0"/>
              <a:t>'</a:t>
            </a:r>
            <a:endParaRPr lang="en-US" altLang="en-US" dirty="0"/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Results is a table with one column and a single row with value “437”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Can give the column a name using: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dirty="0"/>
              <a:t>                    </a:t>
            </a:r>
            <a:r>
              <a:rPr lang="en-US" altLang="en-US" b="1" dirty="0"/>
              <a:t>select </a:t>
            </a:r>
            <a:r>
              <a:rPr lang="en-US" altLang="en-US" dirty="0"/>
              <a:t>'437' </a:t>
            </a:r>
            <a:r>
              <a:rPr lang="en-US" altLang="en-US" b="1" dirty="0"/>
              <a:t>as </a:t>
            </a:r>
            <a:r>
              <a:rPr lang="en-US" altLang="en-US" i="1" dirty="0"/>
              <a:t>FOO</a:t>
            </a:r>
            <a:r>
              <a:rPr lang="en-US" altLang="en-US" dirty="0"/>
              <a:t>	</a:t>
            </a:r>
            <a:endParaRPr lang="en-US" altLang="en-US" i="1" dirty="0"/>
          </a:p>
          <a:p>
            <a:pPr>
              <a:tabLst>
                <a:tab pos="2055813" algn="l"/>
              </a:tabLst>
            </a:pPr>
            <a:r>
              <a:rPr lang="en-US" altLang="en-US" dirty="0"/>
              <a:t>An attribute can be a literal with </a:t>
            </a:r>
            <a:r>
              <a:rPr lang="en-US" altLang="en-US" b="1" dirty="0"/>
              <a:t>from  </a:t>
            </a:r>
            <a:r>
              <a:rPr lang="en-US" altLang="en-US" dirty="0"/>
              <a:t>clause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b="1" dirty="0"/>
              <a:t>			select  </a:t>
            </a:r>
            <a:r>
              <a:rPr lang="en-US" altLang="en-US" dirty="0"/>
              <a:t>'A'</a:t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Result is a table with one column and </a:t>
            </a:r>
            <a:r>
              <a:rPr lang="en-US" altLang="en-US" i="1" dirty="0"/>
              <a:t>N</a:t>
            </a:r>
            <a:r>
              <a:rPr lang="en-US" altLang="en-US" dirty="0"/>
              <a:t> rows (number of tuples in the </a:t>
            </a:r>
            <a:r>
              <a:rPr lang="en-US" altLang="en-US" i="1" dirty="0"/>
              <a:t>instructors</a:t>
            </a:r>
            <a:r>
              <a:rPr lang="en-US" altLang="en-US" dirty="0"/>
              <a:t> table), each row with value “A”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select Clause (Cont.)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7973" y="1106488"/>
            <a:ext cx="6954244" cy="5178425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select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clause can contain arithmetic expressions involving the operation, +, –, </a:t>
            </a:r>
            <a:r>
              <a:rPr lang="en-US" altLang="en-US" dirty="0">
                <a:latin typeface="Symbol" panose="05050102010706020507" pitchFamily="18" charset="2"/>
              </a:rPr>
              <a:t></a:t>
            </a:r>
            <a:r>
              <a:rPr lang="en-US" altLang="en-US" dirty="0"/>
              <a:t>, and /, and operating on constants or attributes of tuples.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The query: 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b="1" dirty="0"/>
              <a:t>	                  select</a:t>
            </a:r>
            <a:r>
              <a:rPr lang="en-US" altLang="en-US" dirty="0"/>
              <a:t> </a:t>
            </a:r>
            <a:r>
              <a:rPr lang="en-US" altLang="en-US" i="1" dirty="0"/>
              <a:t>ID, name, salary/12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i="1" dirty="0"/>
              <a:t>	</a:t>
            </a:r>
            <a:r>
              <a:rPr lang="en-US" altLang="en-US" dirty="0"/>
              <a:t>would return a relation that is the same as the </a:t>
            </a:r>
            <a:r>
              <a:rPr lang="en-US" altLang="en-US" i="1" dirty="0"/>
              <a:t>instructor </a:t>
            </a:r>
            <a:r>
              <a:rPr lang="en-US" altLang="en-US" dirty="0"/>
              <a:t>relation, except that the value of the attribute </a:t>
            </a:r>
            <a:r>
              <a:rPr lang="en-US" altLang="en-US" i="1" dirty="0"/>
              <a:t>salary </a:t>
            </a:r>
            <a:r>
              <a:rPr lang="en-US" altLang="en-US" dirty="0"/>
              <a:t>is divided by 12.</a:t>
            </a:r>
          </a:p>
          <a:p>
            <a:pPr lvl="1">
              <a:tabLst>
                <a:tab pos="2055813" algn="l"/>
              </a:tabLst>
            </a:pPr>
            <a:r>
              <a:rPr lang="en-US" altLang="en-US" dirty="0"/>
              <a:t>Can rename “s</a:t>
            </a:r>
            <a:r>
              <a:rPr lang="en-US" altLang="en-US" i="1" dirty="0"/>
              <a:t>alary/12” </a:t>
            </a:r>
            <a:r>
              <a:rPr lang="en-US" altLang="en-US" dirty="0"/>
              <a:t>using the </a:t>
            </a:r>
            <a:r>
              <a:rPr lang="en-US" altLang="en-US" b="1" dirty="0"/>
              <a:t>as </a:t>
            </a:r>
            <a:r>
              <a:rPr lang="en-US" altLang="en-US" dirty="0"/>
              <a:t>clause: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i="1" dirty="0"/>
              <a:t>	        </a:t>
            </a:r>
            <a:r>
              <a:rPr lang="en-US" altLang="en-US" b="1" dirty="0"/>
              <a:t>select </a:t>
            </a:r>
            <a:r>
              <a:rPr lang="en-US" altLang="en-US" i="1" dirty="0"/>
              <a:t>ID, name, salary/12  </a:t>
            </a:r>
            <a:r>
              <a:rPr lang="en-US" altLang="en-US" b="1" dirty="0"/>
              <a:t>as </a:t>
            </a:r>
            <a:r>
              <a:rPr lang="en-US" altLang="en-US" i="1" dirty="0" err="1"/>
              <a:t>monthly_salary</a:t>
            </a:r>
            <a:r>
              <a:rPr lang="en-US" altLang="en-US" i="1" dirty="0"/>
              <a:t/>
            </a:r>
            <a:br>
              <a:rPr lang="en-US" altLang="en-US" i="1" dirty="0"/>
            </a:br>
            <a:endParaRPr lang="en-US" altLang="en-US" dirty="0"/>
          </a:p>
          <a:p>
            <a:pPr lvl="1">
              <a:tabLst>
                <a:tab pos="2055813" algn="l"/>
              </a:tabLst>
            </a:pPr>
            <a:endParaRPr lang="en-US" altLang="en-US" dirty="0"/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where Clause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1846" y="1106488"/>
            <a:ext cx="7461250" cy="4876800"/>
          </a:xfrm>
        </p:spPr>
        <p:txBody>
          <a:bodyPr lIns="90488" tIns="44450" rIns="90488" bIns="44450"/>
          <a:lstStyle/>
          <a:p>
            <a:pPr>
              <a:tabLst>
                <a:tab pos="1311275" algn="l"/>
              </a:tabLst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where</a:t>
            </a:r>
            <a:r>
              <a:rPr lang="en-US" altLang="en-US" b="1" dirty="0"/>
              <a:t> </a:t>
            </a:r>
            <a:r>
              <a:rPr lang="en-US" altLang="en-US" dirty="0"/>
              <a:t>clause specifies conditions that the result must satisfy</a:t>
            </a:r>
          </a:p>
          <a:p>
            <a:pPr lvl="1">
              <a:tabLst>
                <a:tab pos="1311275" algn="l"/>
              </a:tabLst>
            </a:pPr>
            <a:r>
              <a:rPr lang="en-US" altLang="en-US" dirty="0"/>
              <a:t>Corresponds to the selection predicate of the relational algebra.  </a:t>
            </a:r>
          </a:p>
          <a:p>
            <a:pPr>
              <a:tabLst>
                <a:tab pos="1311275" algn="l"/>
              </a:tabLst>
            </a:pPr>
            <a:r>
              <a:rPr lang="en-US" altLang="en-US" dirty="0"/>
              <a:t>To find all instructors in Comp. Sci. dept</a:t>
            </a:r>
          </a:p>
          <a:p>
            <a:pPr>
              <a:buFont typeface="Monotype Sorts" charset="2"/>
              <a:buNone/>
              <a:tabLst>
                <a:tab pos="1311275" algn="l"/>
              </a:tabLst>
            </a:pPr>
            <a:r>
              <a:rPr lang="en-US" altLang="en-US" b="1" dirty="0"/>
              <a:t>		select </a:t>
            </a:r>
            <a:r>
              <a:rPr lang="en-US" altLang="en-US" i="1" dirty="0"/>
              <a:t>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dept_name =</a:t>
            </a:r>
            <a:r>
              <a:rPr lang="en-US" altLang="en-US" dirty="0"/>
              <a:t> </a:t>
            </a:r>
            <a:r>
              <a:rPr lang="en-US" altLang="en-US" i="1" dirty="0"/>
              <a:t>'</a:t>
            </a:r>
            <a:r>
              <a:rPr lang="en-US" altLang="ja-JP" dirty="0"/>
              <a:t>Comp. Sci.'</a:t>
            </a:r>
          </a:p>
          <a:p>
            <a:pPr>
              <a:tabLst>
                <a:tab pos="1311275" algn="l"/>
              </a:tabLst>
            </a:pPr>
            <a:r>
              <a:rPr lang="en-US" altLang="en-US" dirty="0"/>
              <a:t>SQL allows the use of the logical connectives </a:t>
            </a:r>
            <a:r>
              <a:rPr lang="en-US" altLang="en-US" b="1" dirty="0"/>
              <a:t> and, or, </a:t>
            </a:r>
            <a:r>
              <a:rPr lang="en-US" altLang="en-US" dirty="0"/>
              <a:t>and </a:t>
            </a:r>
            <a:r>
              <a:rPr lang="en-US" altLang="en-US" b="1" dirty="0"/>
              <a:t>not </a:t>
            </a:r>
            <a:endParaRPr lang="en-US" altLang="en-US" dirty="0"/>
          </a:p>
          <a:p>
            <a:pPr>
              <a:tabLst>
                <a:tab pos="1311275" algn="l"/>
              </a:tabLst>
            </a:pPr>
            <a:r>
              <a:rPr lang="en-US" altLang="en-US" dirty="0"/>
              <a:t>The operands of the logical connectives can be expressions involving the comparison operators &lt;, &lt;=, &gt;, &gt;=, =, and &lt;&gt;.</a:t>
            </a:r>
          </a:p>
          <a:p>
            <a:pPr>
              <a:tabLst>
                <a:tab pos="1311275" algn="l"/>
              </a:tabLst>
            </a:pPr>
            <a:r>
              <a:rPr lang="en-US" altLang="en-US" dirty="0"/>
              <a:t>Comparisons can be applied to results of arithmetic expressions</a:t>
            </a:r>
          </a:p>
          <a:p>
            <a:pPr>
              <a:tabLst>
                <a:tab pos="1311275" algn="l"/>
              </a:tabLst>
            </a:pPr>
            <a:r>
              <a:rPr lang="en-US" altLang="en-US" dirty="0"/>
              <a:t>To find all instructors in Comp. Sci. dept with salary &gt; 80000</a:t>
            </a:r>
          </a:p>
          <a:p>
            <a:pPr lvl="1">
              <a:buFont typeface="Monotype Sorts" charset="2"/>
              <a:buNone/>
              <a:tabLst>
                <a:tab pos="1311275" algn="l"/>
              </a:tabLst>
            </a:pPr>
            <a:r>
              <a:rPr lang="en-US" altLang="en-US" b="1" dirty="0"/>
              <a:t>		select </a:t>
            </a:r>
            <a:r>
              <a:rPr lang="en-US" altLang="en-US" i="1" dirty="0"/>
              <a:t>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dept_name =</a:t>
            </a:r>
            <a:r>
              <a:rPr lang="en-US" altLang="en-US" dirty="0"/>
              <a:t> </a:t>
            </a:r>
            <a:r>
              <a:rPr lang="en-US" altLang="en-US" i="1" dirty="0"/>
              <a:t>'</a:t>
            </a:r>
            <a:r>
              <a:rPr lang="en-US" altLang="ja-JP" dirty="0"/>
              <a:t>Comp. Sci.'</a:t>
            </a:r>
            <a:r>
              <a:rPr lang="en-US" altLang="ja-JP" i="1" dirty="0"/>
              <a:t>  </a:t>
            </a:r>
            <a:r>
              <a:rPr lang="en-US" altLang="ja-JP" b="1" dirty="0"/>
              <a:t>and </a:t>
            </a:r>
            <a:r>
              <a:rPr lang="en-US" altLang="ja-JP" i="1" dirty="0"/>
              <a:t>salary </a:t>
            </a:r>
            <a:r>
              <a:rPr lang="en-US" altLang="ja-JP" dirty="0"/>
              <a:t>&gt; 80000</a:t>
            </a:r>
          </a:p>
          <a:p>
            <a:pPr>
              <a:buFont typeface="Monotype Sorts" charset="2"/>
              <a:buNone/>
              <a:tabLst>
                <a:tab pos="1311275" algn="l"/>
              </a:tabLst>
            </a:pP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from Clause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987" y="1106488"/>
            <a:ext cx="7233239" cy="5024437"/>
          </a:xfrm>
        </p:spPr>
        <p:txBody>
          <a:bodyPr lIns="90488" tIns="44450" rIns="90488" bIns="44450"/>
          <a:lstStyle/>
          <a:p>
            <a:pPr>
              <a:tabLst>
                <a:tab pos="635000" algn="l"/>
                <a:tab pos="2403475" algn="l"/>
              </a:tabLst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from</a:t>
            </a:r>
            <a:r>
              <a:rPr lang="en-US" altLang="en-US" b="1" dirty="0"/>
              <a:t> </a:t>
            </a:r>
            <a:r>
              <a:rPr lang="en-US" altLang="en-US" dirty="0"/>
              <a:t>clause lists the relations involved in the query</a:t>
            </a:r>
          </a:p>
          <a:p>
            <a:pPr lvl="1">
              <a:tabLst>
                <a:tab pos="635000" algn="l"/>
                <a:tab pos="2403475" algn="l"/>
              </a:tabLst>
            </a:pPr>
            <a:r>
              <a:rPr lang="en-US" altLang="en-US" dirty="0"/>
              <a:t>Corresponds to the Cartesian product operation of the relational algebra.</a:t>
            </a:r>
          </a:p>
          <a:p>
            <a:pPr>
              <a:tabLst>
                <a:tab pos="635000" algn="l"/>
                <a:tab pos="2403475" algn="l"/>
              </a:tabLst>
            </a:pPr>
            <a:r>
              <a:rPr lang="en-US" altLang="en-US" dirty="0"/>
              <a:t>Find the Cartesian product </a:t>
            </a:r>
            <a:r>
              <a:rPr lang="en-US" altLang="en-US" i="1" dirty="0"/>
              <a:t>instructor X teaches</a:t>
            </a:r>
            <a:endParaRPr lang="en-US" altLang="en-US" dirty="0"/>
          </a:p>
          <a:p>
            <a:pPr>
              <a:buFont typeface="Monotype Sorts" charset="2"/>
              <a:buNone/>
              <a:tabLst>
                <a:tab pos="635000" algn="l"/>
                <a:tab pos="2403475" algn="l"/>
              </a:tabLst>
            </a:pPr>
            <a:r>
              <a:rPr lang="en-US" altLang="en-US" b="1" dirty="0"/>
              <a:t>			select </a:t>
            </a:r>
            <a:r>
              <a:rPr lang="en-US" altLang="en-US" dirty="0">
                <a:latin typeface="Symbol" panose="05050102010706020507" pitchFamily="18" charset="2"/>
              </a:rPr>
              <a:t>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	</a:t>
            </a:r>
            <a:r>
              <a:rPr lang="en-US" altLang="en-US" b="1" dirty="0"/>
              <a:t>from </a:t>
            </a:r>
            <a:r>
              <a:rPr lang="en-US" altLang="en-US" i="1" dirty="0"/>
              <a:t>instructor, teaches</a:t>
            </a:r>
          </a:p>
          <a:p>
            <a:pPr lvl="1">
              <a:tabLst>
                <a:tab pos="635000" algn="l"/>
                <a:tab pos="2403475" algn="l"/>
              </a:tabLst>
            </a:pPr>
            <a:r>
              <a:rPr lang="en-US" altLang="en-US" dirty="0"/>
              <a:t>generates every possible instructor – teaches pair, with all attributes from both relations.</a:t>
            </a:r>
          </a:p>
          <a:p>
            <a:pPr lvl="1">
              <a:tabLst>
                <a:tab pos="635000" algn="l"/>
                <a:tab pos="2403475" algn="l"/>
              </a:tabLst>
            </a:pPr>
            <a:r>
              <a:rPr lang="en-US" altLang="en-US" dirty="0"/>
              <a:t>For common attributes (e.g., </a:t>
            </a:r>
            <a:r>
              <a:rPr lang="en-US" altLang="en-US" i="1" dirty="0"/>
              <a:t>ID</a:t>
            </a:r>
            <a:r>
              <a:rPr lang="en-US" altLang="en-US" dirty="0"/>
              <a:t>), the attributes  in the resulting table are renamed using the  relation name (e.g., </a:t>
            </a:r>
            <a:r>
              <a:rPr lang="en-US" altLang="en-US" i="1" dirty="0"/>
              <a:t>instructor.ID</a:t>
            </a:r>
            <a:r>
              <a:rPr lang="en-US" altLang="en-US" dirty="0"/>
              <a:t>)</a:t>
            </a:r>
          </a:p>
          <a:p>
            <a:pPr>
              <a:tabLst>
                <a:tab pos="635000" algn="l"/>
                <a:tab pos="2403475" algn="l"/>
              </a:tabLst>
            </a:pPr>
            <a:r>
              <a:rPr lang="en-US" altLang="en-US" dirty="0"/>
              <a:t>Cartesian product not very useful directly, but useful combined with where-clause condition (selection operation in relational algebra).</a:t>
            </a:r>
          </a:p>
          <a:p>
            <a:pPr>
              <a:buFont typeface="Monotype Sorts" charset="2"/>
              <a:buNone/>
              <a:tabLst>
                <a:tab pos="635000" algn="l"/>
                <a:tab pos="2403475" algn="l"/>
              </a:tabLst>
            </a:pPr>
            <a:r>
              <a:rPr lang="en-US" altLang="en-US" i="1" dirty="0"/>
              <a:t>	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Examples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06488"/>
            <a:ext cx="7991475" cy="4600575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Find the names of all instructors who have taught some course and the </a:t>
            </a:r>
            <a:r>
              <a:rPr lang="en-US" altLang="en-US" dirty="0" err="1"/>
              <a:t>course_id</a:t>
            </a:r>
            <a:endParaRPr lang="en-US" altLang="en-US" dirty="0"/>
          </a:p>
          <a:p>
            <a:pPr lvl="1">
              <a:tabLst>
                <a:tab pos="2055813" algn="l"/>
              </a:tabLst>
            </a:pPr>
            <a:r>
              <a:rPr lang="en-US" altLang="en-US" b="1" dirty="0"/>
              <a:t>select </a:t>
            </a:r>
            <a:r>
              <a:rPr lang="en-US" altLang="en-US" i="1" dirty="0"/>
              <a:t>name, </a:t>
            </a:r>
            <a:r>
              <a:rPr lang="en-US" altLang="en-US" i="1" dirty="0" err="1"/>
              <a:t>course_id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 , teaches</a:t>
            </a:r>
            <a:br>
              <a:rPr lang="en-US" altLang="en-US" i="1" dirty="0"/>
            </a:br>
            <a:r>
              <a:rPr lang="en-US" altLang="en-US" b="1" dirty="0"/>
              <a:t>where </a:t>
            </a:r>
            <a:r>
              <a:rPr lang="en-US" altLang="en-US" i="1" dirty="0"/>
              <a:t>instructor.ID = teaches.ID 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endParaRPr lang="en-US" altLang="en-US" dirty="0"/>
          </a:p>
          <a:p>
            <a:pPr>
              <a:tabLst>
                <a:tab pos="2055813" algn="l"/>
              </a:tabLst>
            </a:pPr>
            <a:r>
              <a:rPr lang="en-US" altLang="en-US" dirty="0"/>
              <a:t>Find the names of all instructors in the Art  department who have taught some course and the </a:t>
            </a:r>
            <a:r>
              <a:rPr lang="en-US" altLang="en-US" dirty="0" err="1"/>
              <a:t>course_id</a:t>
            </a:r>
            <a:endParaRPr lang="en-US" altLang="en-US" dirty="0"/>
          </a:p>
          <a:p>
            <a:pPr lvl="1">
              <a:tabLst>
                <a:tab pos="2055813" algn="l"/>
              </a:tabLst>
            </a:pPr>
            <a:r>
              <a:rPr lang="en-US" altLang="en-US" b="1" dirty="0"/>
              <a:t>select </a:t>
            </a:r>
            <a:r>
              <a:rPr lang="en-US" altLang="en-US" i="1" dirty="0"/>
              <a:t>name, </a:t>
            </a:r>
            <a:r>
              <a:rPr lang="en-US" altLang="en-US" i="1" dirty="0" err="1"/>
              <a:t>course_id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 , teaches</a:t>
            </a:r>
            <a:br>
              <a:rPr lang="en-US" altLang="en-US" i="1" dirty="0"/>
            </a:br>
            <a:r>
              <a:rPr lang="en-US" altLang="en-US" b="1" dirty="0"/>
              <a:t>where </a:t>
            </a:r>
            <a:r>
              <a:rPr lang="en-US" altLang="en-US" i="1" dirty="0"/>
              <a:t>instructor.ID = teaches.ID  </a:t>
            </a:r>
            <a:r>
              <a:rPr lang="en-US" altLang="en-US" b="1" i="1" dirty="0"/>
              <a:t>and</a:t>
            </a:r>
            <a:r>
              <a:rPr lang="en-US" altLang="en-US" i="1" dirty="0"/>
              <a:t>  instructor. dept_name = </a:t>
            </a:r>
            <a:r>
              <a:rPr lang="en-US" altLang="en-US" dirty="0"/>
              <a:t>'Art'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Outline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104900"/>
            <a:ext cx="7413625" cy="4732338"/>
          </a:xfrm>
        </p:spPr>
        <p:txBody>
          <a:bodyPr lIns="90488" tIns="44450" rIns="90488" bIns="44450"/>
          <a:lstStyle/>
          <a:p>
            <a:r>
              <a:rPr lang="en-US" altLang="en-US" dirty="0"/>
              <a:t>Overview of The SQL Query Language</a:t>
            </a:r>
          </a:p>
          <a:p>
            <a:r>
              <a:rPr lang="en-US" altLang="en-US" dirty="0"/>
              <a:t>SQL Data Definition</a:t>
            </a:r>
          </a:p>
          <a:p>
            <a:r>
              <a:rPr lang="en-US" altLang="en-US" dirty="0"/>
              <a:t>Basic Query Structure of SQL Queries</a:t>
            </a:r>
          </a:p>
          <a:p>
            <a:r>
              <a:rPr lang="en-US" altLang="en-US" dirty="0"/>
              <a:t>Additional Basic Operations</a:t>
            </a:r>
          </a:p>
          <a:p>
            <a:r>
              <a:rPr lang="en-US" altLang="en-US" dirty="0"/>
              <a:t>Set Operations</a:t>
            </a:r>
          </a:p>
          <a:p>
            <a:r>
              <a:rPr lang="en-US" altLang="en-US" dirty="0"/>
              <a:t>Null Values</a:t>
            </a:r>
          </a:p>
          <a:p>
            <a:r>
              <a:rPr lang="en-US" altLang="en-US" dirty="0"/>
              <a:t>Aggregate Functions</a:t>
            </a:r>
          </a:p>
          <a:p>
            <a:r>
              <a:rPr lang="en-US" altLang="en-US" dirty="0"/>
              <a:t>Nested Subqueries</a:t>
            </a:r>
          </a:p>
          <a:p>
            <a:r>
              <a:rPr lang="en-US" altLang="en-US" dirty="0"/>
              <a:t>Modification of the Database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The Rename Operation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1966" y="1106488"/>
            <a:ext cx="7342142" cy="5208587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dirty="0"/>
              <a:t>The SQL allows renaming relations and attributes using the </a:t>
            </a:r>
            <a:r>
              <a:rPr lang="en-US" altLang="en-US" b="1" dirty="0"/>
              <a:t>as </a:t>
            </a:r>
            <a:r>
              <a:rPr lang="en-US" altLang="en-US" dirty="0"/>
              <a:t>clause:</a:t>
            </a:r>
          </a:p>
          <a:p>
            <a:pPr>
              <a:buFont typeface="Monotype Sorts" charset="2"/>
              <a:buNone/>
              <a:tabLst>
                <a:tab pos="2055813" algn="l"/>
              </a:tabLst>
            </a:pPr>
            <a:r>
              <a:rPr lang="en-US" altLang="en-US" i="1" dirty="0"/>
              <a:t>		old-name </a:t>
            </a:r>
            <a:r>
              <a:rPr lang="en-US" altLang="en-US" b="1" dirty="0"/>
              <a:t>as</a:t>
            </a:r>
            <a:r>
              <a:rPr lang="en-US" altLang="en-US" i="1" dirty="0"/>
              <a:t> new-name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pPr>
              <a:tabLst>
                <a:tab pos="2055813" algn="l"/>
              </a:tabLst>
            </a:pPr>
            <a:r>
              <a:rPr lang="en-US" altLang="en-US" dirty="0"/>
              <a:t>Find the names of all instructors who have a higher salary than </a:t>
            </a:r>
            <a:br>
              <a:rPr lang="en-US" altLang="en-US" dirty="0"/>
            </a:br>
            <a:r>
              <a:rPr lang="en-US" altLang="en-US" dirty="0"/>
              <a:t>some instructor in 'Comp. Sci'.</a:t>
            </a:r>
          </a:p>
          <a:p>
            <a:pPr lvl="1">
              <a:tabLst>
                <a:tab pos="2055813" algn="l"/>
              </a:tabLst>
            </a:pPr>
            <a:r>
              <a:rPr lang="en-US" altLang="en-US" b="1" dirty="0"/>
              <a:t>select distinct </a:t>
            </a:r>
            <a:r>
              <a:rPr lang="en-US" altLang="en-US" i="1" dirty="0"/>
              <a:t>T.name</a:t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 </a:t>
            </a:r>
            <a:r>
              <a:rPr lang="en-US" altLang="en-US" b="1" dirty="0"/>
              <a:t>as </a:t>
            </a:r>
            <a:r>
              <a:rPr lang="en-US" altLang="en-US" i="1" dirty="0"/>
              <a:t>T, instructor </a:t>
            </a:r>
            <a:r>
              <a:rPr lang="en-US" altLang="en-US" b="1" dirty="0"/>
              <a:t>as </a:t>
            </a:r>
            <a:r>
              <a:rPr lang="en-US" altLang="en-US" i="1" dirty="0"/>
              <a:t>S</a:t>
            </a:r>
            <a:br>
              <a:rPr lang="en-US" altLang="en-US" i="1" dirty="0"/>
            </a:br>
            <a:r>
              <a:rPr lang="en-US" altLang="en-US" b="1" dirty="0"/>
              <a:t>where </a:t>
            </a:r>
            <a:r>
              <a:rPr lang="en-US" altLang="en-US" i="1" dirty="0" err="1"/>
              <a:t>T.salary</a:t>
            </a:r>
            <a:r>
              <a:rPr lang="en-US" altLang="en-US" i="1" dirty="0"/>
              <a:t> &gt; </a:t>
            </a:r>
            <a:r>
              <a:rPr lang="en-US" altLang="en-US" i="1" dirty="0" err="1"/>
              <a:t>S.salary</a:t>
            </a:r>
            <a:r>
              <a:rPr lang="en-US" altLang="en-US" i="1" dirty="0"/>
              <a:t> </a:t>
            </a:r>
            <a:r>
              <a:rPr lang="en-US" altLang="en-US" b="1" dirty="0"/>
              <a:t>and </a:t>
            </a:r>
            <a:r>
              <a:rPr lang="en-US" altLang="en-US" i="1" dirty="0" err="1"/>
              <a:t>S.dept_name</a:t>
            </a:r>
            <a:r>
              <a:rPr lang="en-US" altLang="en-US" i="1" dirty="0"/>
              <a:t> = 'Comp. Sci.'</a:t>
            </a:r>
          </a:p>
          <a:p>
            <a:pPr lvl="1">
              <a:buFont typeface="Monotype Sorts" charset="2"/>
              <a:buNone/>
              <a:tabLst>
                <a:tab pos="2055813" algn="l"/>
              </a:tabLst>
            </a:pPr>
            <a:endParaRPr lang="en-US" altLang="en-US" dirty="0"/>
          </a:p>
          <a:p>
            <a:pPr>
              <a:tabLst>
                <a:tab pos="2055813" algn="l"/>
              </a:tabLst>
            </a:pPr>
            <a:r>
              <a:rPr lang="en-US" altLang="en-US" dirty="0"/>
              <a:t>Keyword </a:t>
            </a:r>
            <a:r>
              <a:rPr lang="en-US" altLang="en-US" b="1" dirty="0"/>
              <a:t>as</a:t>
            </a:r>
            <a:r>
              <a:rPr lang="en-US" altLang="en-US" dirty="0"/>
              <a:t> is optional and may be omitted</a:t>
            </a:r>
            <a:br>
              <a:rPr lang="en-US" altLang="en-US" dirty="0"/>
            </a:br>
            <a:r>
              <a:rPr lang="en-US" altLang="en-US" dirty="0"/>
              <a:t>              </a:t>
            </a:r>
            <a:r>
              <a:rPr lang="en-US" altLang="en-US" i="1" dirty="0"/>
              <a:t>instructor </a:t>
            </a:r>
            <a:r>
              <a:rPr lang="en-US" altLang="en-US" b="1" dirty="0"/>
              <a:t>as </a:t>
            </a:r>
            <a:r>
              <a:rPr lang="en-US" altLang="en-US" i="1" dirty="0"/>
              <a:t>T ≡ instructor</a:t>
            </a:r>
            <a:r>
              <a:rPr lang="en-US" altLang="en-US" b="1" dirty="0"/>
              <a:t> </a:t>
            </a:r>
            <a:r>
              <a:rPr lang="en-US" altLang="en-US" i="1" dirty="0"/>
              <a:t>T</a:t>
            </a: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 dirty="0"/>
              <a:t>Self Join Example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1966" y="1106488"/>
            <a:ext cx="7360464" cy="4502742"/>
          </a:xfrm>
        </p:spPr>
        <p:txBody>
          <a:bodyPr lIns="90488" tIns="44450" rIns="90488" bIns="44450"/>
          <a:lstStyle/>
          <a:p>
            <a:pPr>
              <a:tabLst>
                <a:tab pos="2055813" algn="l"/>
              </a:tabLst>
            </a:pPr>
            <a:r>
              <a:rPr lang="en-US" altLang="en-US" sz="2000" dirty="0"/>
              <a:t>Relation </a:t>
            </a:r>
            <a:r>
              <a:rPr lang="en-US" altLang="en-US" sz="2000" i="1" dirty="0" err="1"/>
              <a:t>emp</a:t>
            </a:r>
            <a:r>
              <a:rPr lang="en-US" altLang="en-US" sz="2000" i="1" dirty="0"/>
              <a:t>-super</a:t>
            </a:r>
          </a:p>
          <a:p>
            <a:pPr>
              <a:tabLst>
                <a:tab pos="2055813" algn="l"/>
              </a:tabLst>
            </a:pPr>
            <a:endParaRPr lang="en-US" altLang="en-US" sz="2000" i="1" dirty="0"/>
          </a:p>
          <a:p>
            <a:pPr>
              <a:tabLst>
                <a:tab pos="2055813" algn="l"/>
              </a:tabLst>
            </a:pPr>
            <a:endParaRPr lang="en-US" altLang="en-US" sz="2000" i="1" dirty="0"/>
          </a:p>
          <a:p>
            <a:pPr>
              <a:tabLst>
                <a:tab pos="2055813" algn="l"/>
              </a:tabLst>
            </a:pPr>
            <a:endParaRPr lang="en-US" altLang="en-US" sz="2000" i="1" dirty="0"/>
          </a:p>
          <a:p>
            <a:pPr>
              <a:tabLst>
                <a:tab pos="2055813" algn="l"/>
              </a:tabLst>
            </a:pPr>
            <a:endParaRPr lang="en-US" altLang="en-US" sz="2000" i="1" dirty="0"/>
          </a:p>
          <a:p>
            <a:pPr>
              <a:buNone/>
              <a:tabLst>
                <a:tab pos="2055813" algn="l"/>
              </a:tabLst>
            </a:pPr>
            <a:endParaRPr lang="en-US" altLang="en-US" sz="2000" i="1" dirty="0"/>
          </a:p>
          <a:p>
            <a:pPr>
              <a:tabLst>
                <a:tab pos="2055813" algn="l"/>
              </a:tabLst>
            </a:pPr>
            <a:r>
              <a:rPr lang="en-US" altLang="en-US" sz="2000" dirty="0"/>
              <a:t>Find the supervisor of “Bob”</a:t>
            </a:r>
          </a:p>
          <a:p>
            <a:pPr>
              <a:tabLst>
                <a:tab pos="2055813" algn="l"/>
              </a:tabLst>
            </a:pPr>
            <a:r>
              <a:rPr lang="en-US" altLang="en-US" sz="2000" dirty="0"/>
              <a:t>Find the supervisor of the supervisor of “Bob”</a:t>
            </a:r>
          </a:p>
          <a:p>
            <a:pPr>
              <a:tabLst>
                <a:tab pos="2055813" algn="l"/>
              </a:tabLst>
            </a:pPr>
            <a:r>
              <a:rPr lang="en-US" altLang="en-US" sz="2000" dirty="0"/>
              <a:t>Can you find  ALL the supervisors (direct and indirect) of “Bob”?</a:t>
            </a:r>
          </a:p>
          <a:p>
            <a:pPr>
              <a:tabLst>
                <a:tab pos="2055813" algn="l"/>
              </a:tabLst>
            </a:pPr>
            <a:endParaRPr lang="en-US" altLang="en-US" sz="2000" dirty="0"/>
          </a:p>
          <a:p>
            <a:pPr>
              <a:tabLst>
                <a:tab pos="2055813" algn="l"/>
              </a:tabLst>
            </a:pPr>
            <a:endParaRPr lang="en-US" altLang="en-US" dirty="0"/>
          </a:p>
        </p:txBody>
      </p:sp>
      <p:pic>
        <p:nvPicPr>
          <p:cNvPr id="4" name="Picture 1" descr="C:\Users\as668\Desktop\Judi\3_1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0094" y="1795650"/>
            <a:ext cx="2245656" cy="1587498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Self Join Example (</a:t>
            </a:r>
            <a:r>
              <a:rPr lang="en-US" altLang="en-US" dirty="0">
                <a:solidFill>
                  <a:srgbClr val="FF0000"/>
                </a:solidFill>
              </a:rPr>
              <a:t>CHECK</a:t>
            </a:r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798513" y="1125538"/>
            <a:ext cx="70294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</a:pPr>
            <a:r>
              <a:rPr kumimoji="1" lang="en-US" altLang="en-US" sz="1800" dirty="0"/>
              <a:t> Relation </a:t>
            </a:r>
            <a:r>
              <a:rPr kumimoji="1" lang="en-US" altLang="en-US" sz="1800" i="1" dirty="0" err="1"/>
              <a:t>emp</a:t>
            </a:r>
            <a:r>
              <a:rPr kumimoji="1" lang="en-US" altLang="en-US" sz="1800" i="1" dirty="0"/>
              <a:t>-super</a:t>
            </a:r>
            <a:endParaRPr kumimoji="1" lang="en-US" altLang="en-US" sz="1800" dirty="0"/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801688" y="3671888"/>
            <a:ext cx="82915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2060"/>
              </a:buClr>
              <a:buFont typeface="Monotype Sorts" charset="2"/>
              <a:buChar char="n"/>
            </a:pPr>
            <a:r>
              <a:rPr kumimoji="1" lang="en-US" altLang="en-US" sz="1800" dirty="0"/>
              <a:t>   Find the supervisor of “Bob”</a:t>
            </a:r>
          </a:p>
          <a:p>
            <a:pPr>
              <a:spcBef>
                <a:spcPct val="35000"/>
              </a:spcBef>
              <a:buClr>
                <a:srgbClr val="002060"/>
              </a:buClr>
              <a:buFont typeface="Monotype Sorts" charset="2"/>
              <a:buChar char="n"/>
            </a:pPr>
            <a:r>
              <a:rPr kumimoji="1" lang="en-US" altLang="en-US" sz="1800" dirty="0"/>
              <a:t>   Find the supervisor of the supervisor of “Bob”</a:t>
            </a:r>
          </a:p>
          <a:p>
            <a:pPr>
              <a:spcBef>
                <a:spcPct val="35000"/>
              </a:spcBef>
              <a:buClr>
                <a:srgbClr val="002060"/>
              </a:buClr>
              <a:buFont typeface="Monotype Sorts" charset="2"/>
              <a:buChar char="n"/>
            </a:pPr>
            <a:r>
              <a:rPr kumimoji="1" lang="en-US" altLang="en-US" sz="1800" dirty="0"/>
              <a:t>   Can you find  ALL the supervisors (direct and indirect) of “Bob”?</a:t>
            </a:r>
          </a:p>
        </p:txBody>
      </p:sp>
      <p:pic>
        <p:nvPicPr>
          <p:cNvPr id="212993" name="Picture 1" descr="C:\Users\as668\Desktop\Judi\3_1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0094" y="1795650"/>
            <a:ext cx="2245656" cy="15874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Operations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848600" cy="5181600"/>
          </a:xfrm>
        </p:spPr>
        <p:txBody>
          <a:bodyPr/>
          <a:lstStyle/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SQL includes a string-matching operator for comparisons on character strings.  The operator </a:t>
            </a:r>
            <a:r>
              <a:rPr lang="en-US" altLang="en-US" b="1" dirty="0"/>
              <a:t>like</a:t>
            </a:r>
            <a:r>
              <a:rPr lang="en-US" altLang="en-US" dirty="0"/>
              <a:t> uses patterns that are described using two special characters: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percent ( % ).  The % character matches any substring.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underscore ( _ ).  The _ character matches any character.</a:t>
            </a:r>
          </a:p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Find the names of all instructors whose name includes the substring “</a:t>
            </a:r>
            <a:r>
              <a:rPr lang="en-US" altLang="en-US" dirty="0" err="1"/>
              <a:t>dar</a:t>
            </a:r>
            <a:r>
              <a:rPr lang="en-US" altLang="en-US" dirty="0"/>
              <a:t>”.</a:t>
            </a:r>
          </a:p>
          <a:p>
            <a:pPr>
              <a:buFont typeface="Monotype Sorts" charset="2"/>
              <a:buNone/>
              <a:tabLst>
                <a:tab pos="1889125" algn="l"/>
                <a:tab pos="2403475" algn="l"/>
              </a:tabLst>
            </a:pPr>
            <a:r>
              <a:rPr lang="en-US" altLang="en-US" b="1" dirty="0"/>
              <a:t>		se</a:t>
            </a:r>
            <a:r>
              <a:rPr lang="en-US" altLang="en-US" dirty="0"/>
              <a:t>le</a:t>
            </a:r>
            <a:r>
              <a:rPr lang="en-US" altLang="en-US" b="1" dirty="0"/>
              <a:t>ct </a:t>
            </a:r>
            <a:r>
              <a:rPr lang="en-US" altLang="en-US" i="1" dirty="0"/>
              <a:t>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</a:t>
            </a:r>
            <a:r>
              <a:rPr lang="en-US" altLang="en-US" b="1" i="1" dirty="0"/>
              <a:t> </a:t>
            </a:r>
            <a:r>
              <a:rPr lang="en-US" altLang="en-US" i="1" dirty="0"/>
              <a:t>name </a:t>
            </a:r>
            <a:r>
              <a:rPr lang="en-US" altLang="en-US" b="1" dirty="0"/>
              <a:t>like </a:t>
            </a:r>
            <a:r>
              <a:rPr lang="en-US" altLang="en-US" b="1" dirty="0">
                <a:latin typeface="Century Gothic" panose="020B0502020202020204" pitchFamily="34" charset="0"/>
              </a:rPr>
              <a:t>'</a:t>
            </a:r>
            <a:r>
              <a:rPr lang="en-US" altLang="en-US" dirty="0"/>
              <a:t>%</a:t>
            </a:r>
            <a:r>
              <a:rPr lang="en-US" altLang="en-US" dirty="0" err="1"/>
              <a:t>dar</a:t>
            </a:r>
            <a:r>
              <a:rPr lang="en-US" altLang="en-US" dirty="0"/>
              <a:t>%</a:t>
            </a:r>
            <a:r>
              <a:rPr lang="en-US" altLang="en-US" dirty="0">
                <a:latin typeface="Century Gothic" panose="020B0502020202020204" pitchFamily="34" charset="0"/>
              </a:rPr>
              <a:t>' </a:t>
            </a:r>
          </a:p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Match the string “100%”</a:t>
            </a:r>
          </a:p>
          <a:p>
            <a:pPr>
              <a:buFont typeface="Monotype Sorts" charset="2"/>
              <a:buNone/>
              <a:tabLst>
                <a:tab pos="1889125" algn="l"/>
                <a:tab pos="2403475" algn="l"/>
              </a:tabLst>
            </a:pPr>
            <a:r>
              <a:rPr lang="en-US" altLang="en-US" dirty="0"/>
              <a:t>			</a:t>
            </a:r>
            <a:r>
              <a:rPr lang="en-US" altLang="en-US" b="1" dirty="0"/>
              <a:t>like </a:t>
            </a:r>
            <a:r>
              <a:rPr lang="en-US" altLang="en-US" b="1" dirty="0">
                <a:latin typeface="Century Gothic" panose="020B0502020202020204" pitchFamily="34" charset="0"/>
              </a:rPr>
              <a:t>'</a:t>
            </a:r>
            <a:r>
              <a:rPr lang="en-US" altLang="ja-JP" dirty="0"/>
              <a:t>100 \%</a:t>
            </a:r>
            <a:r>
              <a:rPr lang="en-US" altLang="ja-JP" dirty="0">
                <a:latin typeface="Century Gothic" panose="020B0502020202020204" pitchFamily="34" charset="0"/>
              </a:rPr>
              <a:t>' </a:t>
            </a:r>
            <a:r>
              <a:rPr lang="en-US" altLang="ja-JP" dirty="0"/>
              <a:t> </a:t>
            </a:r>
            <a:r>
              <a:rPr lang="en-US" altLang="ja-JP" b="1" dirty="0"/>
              <a:t>escape  </a:t>
            </a:r>
            <a:r>
              <a:rPr lang="en-US" altLang="ja-JP" b="1" dirty="0">
                <a:latin typeface="Century Gothic" panose="020B0502020202020204" pitchFamily="34" charset="0"/>
              </a:rPr>
              <a:t>'</a:t>
            </a:r>
            <a:r>
              <a:rPr lang="en-US" altLang="ja-JP" dirty="0"/>
              <a:t>\</a:t>
            </a:r>
            <a:r>
              <a:rPr lang="en-US" altLang="ja-JP" dirty="0">
                <a:latin typeface="Century Gothic" panose="020B0502020202020204" pitchFamily="34" charset="0"/>
              </a:rPr>
              <a:t>' </a:t>
            </a:r>
            <a:endParaRPr lang="en-US" altLang="ja-JP" dirty="0"/>
          </a:p>
          <a:p>
            <a:pPr>
              <a:buFont typeface="Monotype Sorts" charset="2"/>
              <a:buNone/>
              <a:tabLst>
                <a:tab pos="1889125" algn="l"/>
                <a:tab pos="2403475" algn="l"/>
              </a:tabLst>
            </a:pPr>
            <a:r>
              <a:rPr lang="en-US" altLang="en-US" dirty="0"/>
              <a:t>      in that above we use backslash (\) as the escape character.</a:t>
            </a:r>
          </a:p>
          <a:p>
            <a:pPr>
              <a:buFont typeface="Monotype Sorts" charset="2"/>
              <a:buNone/>
              <a:tabLst>
                <a:tab pos="1889125" algn="l"/>
                <a:tab pos="2403475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Operations (Cont.)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848600" cy="5181600"/>
          </a:xfrm>
        </p:spPr>
        <p:txBody>
          <a:bodyPr/>
          <a:lstStyle/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Patterns are case sensitive. </a:t>
            </a:r>
          </a:p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Pattern matching examples: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'Intro%' matches any string beginning with “Intro”.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'%Comp%' matches any string containing “Comp” as a substring.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'_ _ _' matches any string of exactly three characters.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'_ _ _ %' matches any string of at least three characters.</a:t>
            </a:r>
          </a:p>
          <a:p>
            <a:pPr lvl="1">
              <a:buFont typeface="Monotype Sorts" charset="2"/>
              <a:buNone/>
              <a:tabLst>
                <a:tab pos="1889125" algn="l"/>
                <a:tab pos="2403475" algn="l"/>
              </a:tabLst>
            </a:pPr>
            <a:endParaRPr lang="en-US" altLang="en-US" dirty="0"/>
          </a:p>
          <a:p>
            <a:pPr>
              <a:tabLst>
                <a:tab pos="1889125" algn="l"/>
                <a:tab pos="2403475" algn="l"/>
              </a:tabLst>
            </a:pPr>
            <a:r>
              <a:rPr lang="en-US" altLang="en-US" dirty="0"/>
              <a:t>SQL supports a variety of string operations such as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concatenation (using “||”)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converting from upper to lower case (and vice versa)</a:t>
            </a:r>
          </a:p>
          <a:p>
            <a:pPr lvl="1">
              <a:tabLst>
                <a:tab pos="1889125" algn="l"/>
                <a:tab pos="2403475" algn="l"/>
              </a:tabLst>
            </a:pPr>
            <a:r>
              <a:rPr lang="en-US" altLang="en-US" dirty="0"/>
              <a:t>finding string length, extracting substrings, etc.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Ordering the Display of Tuples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8075"/>
            <a:ext cx="7661275" cy="4202113"/>
          </a:xfrm>
        </p:spPr>
        <p:txBody>
          <a:bodyPr/>
          <a:lstStyle/>
          <a:p>
            <a:pPr>
              <a:tabLst>
                <a:tab pos="906463" algn="l"/>
              </a:tabLst>
            </a:pPr>
            <a:r>
              <a:rPr lang="en-US" altLang="en-US" dirty="0"/>
              <a:t>List in alphabetic order the names of all instructors </a:t>
            </a:r>
          </a:p>
          <a:p>
            <a:pPr>
              <a:buFont typeface="Monotype Sorts" charset="2"/>
              <a:buNone/>
              <a:tabLst>
                <a:tab pos="906463" algn="l"/>
              </a:tabLst>
            </a:pPr>
            <a:r>
              <a:rPr lang="en-US" altLang="en-US" dirty="0"/>
              <a:t>              </a:t>
            </a:r>
            <a:r>
              <a:rPr lang="en-US" altLang="en-US" b="1" dirty="0"/>
              <a:t>select distinct </a:t>
            </a:r>
            <a:r>
              <a:rPr lang="en-US" altLang="en-US" i="1" dirty="0"/>
              <a:t>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   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dirty="0"/>
              <a:t>	</a:t>
            </a:r>
            <a:r>
              <a:rPr lang="en-US" altLang="en-US" b="1" dirty="0"/>
              <a:t>order by </a:t>
            </a:r>
            <a:r>
              <a:rPr lang="en-US" altLang="en-US" i="1" dirty="0"/>
              <a:t>name</a:t>
            </a:r>
            <a:endParaRPr lang="en-US" altLang="en-US" dirty="0"/>
          </a:p>
          <a:p>
            <a:pPr>
              <a:tabLst>
                <a:tab pos="906463" algn="l"/>
              </a:tabLst>
            </a:pPr>
            <a:r>
              <a:rPr lang="en-US" altLang="en-US" dirty="0"/>
              <a:t>We may specify </a:t>
            </a:r>
            <a:r>
              <a:rPr lang="en-US" altLang="en-US" b="1" dirty="0" err="1">
                <a:solidFill>
                  <a:srgbClr val="002060"/>
                </a:solidFill>
              </a:rPr>
              <a:t>desc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for descending order or </a:t>
            </a:r>
            <a:r>
              <a:rPr lang="en-US" altLang="en-US" b="1" dirty="0" err="1">
                <a:solidFill>
                  <a:srgbClr val="002060"/>
                </a:solidFill>
              </a:rPr>
              <a:t>asc</a:t>
            </a:r>
            <a:r>
              <a:rPr lang="en-US" altLang="en-US" dirty="0"/>
              <a:t> for ascending order, for each attribute; ascending order is the default.</a:t>
            </a:r>
          </a:p>
          <a:p>
            <a:pPr lvl="1">
              <a:tabLst>
                <a:tab pos="906463" algn="l"/>
              </a:tabLst>
            </a:pPr>
            <a:r>
              <a:rPr lang="en-US" altLang="en-US" dirty="0"/>
              <a:t>Example:  </a:t>
            </a:r>
            <a:r>
              <a:rPr lang="en-US" altLang="en-US" b="1" dirty="0"/>
              <a:t>order by</a:t>
            </a:r>
            <a:r>
              <a:rPr lang="en-US" altLang="en-US" dirty="0"/>
              <a:t> </a:t>
            </a:r>
            <a:r>
              <a:rPr lang="en-US" altLang="en-US" i="1" dirty="0"/>
              <a:t>name</a:t>
            </a:r>
            <a:r>
              <a:rPr lang="en-US" altLang="en-US" dirty="0"/>
              <a:t> </a:t>
            </a:r>
            <a:r>
              <a:rPr lang="en-US" altLang="en-US" b="1" dirty="0" err="1"/>
              <a:t>desc</a:t>
            </a:r>
            <a:endParaRPr lang="en-US" altLang="en-US" b="1" dirty="0"/>
          </a:p>
          <a:p>
            <a:pPr>
              <a:tabLst>
                <a:tab pos="906463" algn="l"/>
              </a:tabLst>
            </a:pPr>
            <a:r>
              <a:rPr lang="en-US" altLang="en-US" dirty="0"/>
              <a:t>Can sort on multiple attributes</a:t>
            </a:r>
          </a:p>
          <a:p>
            <a:pPr lvl="1">
              <a:tabLst>
                <a:tab pos="906463" algn="l"/>
              </a:tabLst>
            </a:pPr>
            <a:r>
              <a:rPr lang="en-US" altLang="en-US" dirty="0"/>
              <a:t>Example: </a:t>
            </a:r>
            <a:r>
              <a:rPr lang="en-US" altLang="en-US" b="1" dirty="0"/>
              <a:t>order by </a:t>
            </a:r>
            <a:r>
              <a:rPr lang="en-US" altLang="en-US" dirty="0"/>
              <a:t>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, name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ctr"/>
          <a:lstStyle/>
          <a:p>
            <a:r>
              <a:rPr lang="en-US" altLang="en-US"/>
              <a:t>Where Clause Predicates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449484" cy="5038725"/>
          </a:xfrm>
        </p:spPr>
        <p:txBody>
          <a:bodyPr lIns="90488" tIns="44450" rIns="90488" bIns="44450"/>
          <a:lstStyle/>
          <a:p>
            <a:r>
              <a:rPr lang="en-US" altLang="en-US" dirty="0"/>
              <a:t>SQL includes a </a:t>
            </a:r>
            <a:r>
              <a:rPr lang="en-US" altLang="en-US" b="1" dirty="0">
                <a:solidFill>
                  <a:srgbClr val="002060"/>
                </a:solidFill>
              </a:rPr>
              <a:t>between</a:t>
            </a:r>
            <a:r>
              <a:rPr lang="en-US" altLang="en-US" dirty="0"/>
              <a:t> comparison operator</a:t>
            </a:r>
          </a:p>
          <a:p>
            <a:r>
              <a:rPr lang="en-US" altLang="en-US" dirty="0"/>
              <a:t>Example:  Find the names of all instructors with salary between $90,000 and $100,000 (that is, </a:t>
            </a:r>
            <a:r>
              <a:rPr lang="en-US" altLang="en-US" dirty="0">
                <a:latin typeface="Symbol" panose="05050102010706020507" pitchFamily="18" charset="2"/>
              </a:rPr>
              <a:t> </a:t>
            </a:r>
            <a:r>
              <a:rPr lang="en-US" altLang="en-US" dirty="0"/>
              <a:t>$90,000 and </a:t>
            </a:r>
            <a:r>
              <a:rPr lang="en-US" altLang="en-US" dirty="0">
                <a:latin typeface="Symbol" panose="05050102010706020507" pitchFamily="18" charset="2"/>
              </a:rPr>
              <a:t> </a:t>
            </a:r>
            <a:r>
              <a:rPr lang="en-US" altLang="en-US" dirty="0"/>
              <a:t>$100,000)</a:t>
            </a:r>
          </a:p>
          <a:p>
            <a:pPr lvl="1"/>
            <a:r>
              <a:rPr lang="en-US" altLang="en-US" b="1" dirty="0"/>
              <a:t>select</a:t>
            </a:r>
            <a:r>
              <a:rPr lang="en-US" altLang="en-US" i="1" dirty="0"/>
              <a:t> name</a:t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1" dirty="0"/>
              <a:t>where </a:t>
            </a:r>
            <a:r>
              <a:rPr lang="en-US" altLang="en-US" i="1" dirty="0"/>
              <a:t>salary </a:t>
            </a:r>
            <a:r>
              <a:rPr lang="en-US" altLang="en-US" b="1" dirty="0"/>
              <a:t>between </a:t>
            </a:r>
            <a:r>
              <a:rPr lang="en-US" altLang="en-US" dirty="0"/>
              <a:t>90000 </a:t>
            </a:r>
            <a:r>
              <a:rPr lang="en-US" altLang="en-US" b="1" dirty="0"/>
              <a:t>and </a:t>
            </a:r>
            <a:r>
              <a:rPr lang="en-US" altLang="en-US" dirty="0"/>
              <a:t>100000</a:t>
            </a:r>
          </a:p>
          <a:p>
            <a:r>
              <a:rPr lang="en-US" altLang="en-US" dirty="0"/>
              <a:t>Tuple comparison</a:t>
            </a:r>
          </a:p>
          <a:p>
            <a:pPr lvl="1"/>
            <a:r>
              <a:rPr kumimoji="0" lang="en-US" altLang="en-US" b="1" dirty="0"/>
              <a:t>select </a:t>
            </a:r>
            <a:r>
              <a:rPr kumimoji="0" lang="en-US" altLang="en-US" i="1" dirty="0"/>
              <a:t>name</a:t>
            </a:r>
            <a:r>
              <a:rPr kumimoji="0" lang="en-US" altLang="en-US" dirty="0"/>
              <a:t>, </a:t>
            </a:r>
            <a:r>
              <a:rPr kumimoji="0" lang="en-US" altLang="en-US" i="1" dirty="0" err="1"/>
              <a:t>course_id</a:t>
            </a:r>
            <a:r>
              <a:rPr kumimoji="0" lang="en-US" altLang="en-US" i="1" dirty="0"/>
              <a:t/>
            </a:r>
            <a:br>
              <a:rPr kumimoji="0" lang="en-US" altLang="en-US" i="1" dirty="0"/>
            </a:br>
            <a:r>
              <a:rPr kumimoji="0" lang="en-US" altLang="en-US" b="1" dirty="0"/>
              <a:t>from </a:t>
            </a:r>
            <a:r>
              <a:rPr kumimoji="0" lang="en-US" altLang="en-US" i="1" dirty="0"/>
              <a:t>instructor</a:t>
            </a:r>
            <a:r>
              <a:rPr kumimoji="0" lang="en-US" altLang="en-US" dirty="0"/>
              <a:t>, </a:t>
            </a:r>
            <a:r>
              <a:rPr kumimoji="0" lang="en-US" altLang="en-US" i="1" dirty="0"/>
              <a:t>teaches</a:t>
            </a:r>
            <a:br>
              <a:rPr kumimoji="0" lang="en-US" altLang="en-US" i="1" dirty="0"/>
            </a:br>
            <a:r>
              <a:rPr kumimoji="0" lang="en-US" altLang="en-US" b="1" dirty="0"/>
              <a:t>where </a:t>
            </a:r>
            <a:r>
              <a:rPr kumimoji="0" lang="en-US" altLang="en-US" dirty="0"/>
              <a:t>(</a:t>
            </a:r>
            <a:r>
              <a:rPr kumimoji="0" lang="en-US" altLang="en-US" i="1" dirty="0"/>
              <a:t>instructor</a:t>
            </a:r>
            <a:r>
              <a:rPr kumimoji="0" lang="en-US" altLang="en-US" dirty="0"/>
              <a:t>.</a:t>
            </a:r>
            <a:r>
              <a:rPr kumimoji="0" lang="en-US" altLang="en-US" i="1" dirty="0"/>
              <a:t>ID</a:t>
            </a:r>
            <a:r>
              <a:rPr kumimoji="0" lang="en-US" altLang="en-US" dirty="0"/>
              <a:t>, </a:t>
            </a:r>
            <a:r>
              <a:rPr kumimoji="0" lang="en-US" altLang="en-US" i="1" dirty="0"/>
              <a:t>dept_name</a:t>
            </a:r>
            <a:r>
              <a:rPr kumimoji="0" lang="en-US" altLang="en-US" dirty="0"/>
              <a:t>) = (</a:t>
            </a:r>
            <a:r>
              <a:rPr kumimoji="0" lang="en-US" altLang="en-US" i="1" dirty="0"/>
              <a:t>teaches</a:t>
            </a:r>
            <a:r>
              <a:rPr kumimoji="0" lang="en-US" altLang="en-US" dirty="0"/>
              <a:t>.</a:t>
            </a:r>
            <a:r>
              <a:rPr kumimoji="0" lang="en-US" altLang="en-US" i="1" dirty="0"/>
              <a:t>ID</a:t>
            </a:r>
            <a:r>
              <a:rPr kumimoji="0" lang="en-US" altLang="en-US" dirty="0"/>
              <a:t>, 'Biology');</a:t>
            </a:r>
          </a:p>
          <a:p>
            <a:pPr lvl="1"/>
            <a:endParaRPr kumimoji="0" lang="en-US" altLang="en-US" sz="2000" dirty="0">
              <a:latin typeface="Times New Roman" panose="02020603050405020304" pitchFamily="18" charset="0"/>
            </a:endParaRPr>
          </a:p>
          <a:p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8100"/>
            <a:ext cx="8077200" cy="609600"/>
          </a:xfrm>
        </p:spPr>
        <p:txBody>
          <a:bodyPr/>
          <a:lstStyle/>
          <a:p>
            <a:r>
              <a:rPr lang="en-US" altLang="en-US" dirty="0"/>
              <a:t>Set Operations (</a:t>
            </a:r>
            <a:r>
              <a:rPr lang="en-US" altLang="en-US" dirty="0">
                <a:solidFill>
                  <a:srgbClr val="FF0000"/>
                </a:solidFill>
              </a:rPr>
              <a:t>CHECK</a:t>
            </a:r>
            <a:r>
              <a:rPr lang="en-US" altLang="en-US" dirty="0"/>
              <a:t>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8075"/>
            <a:ext cx="7661275" cy="511175"/>
          </a:xfrm>
        </p:spPr>
        <p:txBody>
          <a:bodyPr/>
          <a:lstStyle/>
          <a:p>
            <a:pPr>
              <a:tabLst>
                <a:tab pos="1481138" algn="l"/>
              </a:tabLst>
            </a:pPr>
            <a:r>
              <a:rPr lang="en-US" altLang="en-US" dirty="0"/>
              <a:t>Find courses that ran in Fall 2017 or in Spring 2018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819150" y="4222750"/>
            <a:ext cx="6271269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</a:pPr>
            <a:r>
              <a:rPr kumimoji="1" lang="en-US" altLang="en-US" sz="1800" dirty="0"/>
              <a:t>  </a:t>
            </a:r>
            <a:r>
              <a:rPr kumimoji="1" lang="en-US" altLang="en-US" sz="1600" dirty="0"/>
              <a:t> </a:t>
            </a:r>
            <a:r>
              <a:rPr kumimoji="1" lang="en-US" altLang="en-US" sz="1800" dirty="0"/>
              <a:t>Find courses that ran in Fall 2017 but not in Spring 2018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141413" y="1560513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union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847725" y="2678113"/>
            <a:ext cx="58929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</a:pPr>
            <a:r>
              <a:rPr kumimoji="1" lang="en-US" altLang="en-US" sz="1800" dirty="0"/>
              <a:t>  Find courses that ran in Fall 2017 and in Spring 2018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1150938" y="3094038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intersect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1166813" y="4659313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except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8100"/>
            <a:ext cx="8077200" cy="609600"/>
          </a:xfrm>
        </p:spPr>
        <p:txBody>
          <a:bodyPr/>
          <a:lstStyle/>
          <a:p>
            <a:r>
              <a:rPr lang="en-US" altLang="en-US"/>
              <a:t>Set Operations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8075"/>
            <a:ext cx="7661275" cy="511175"/>
          </a:xfrm>
        </p:spPr>
        <p:txBody>
          <a:bodyPr/>
          <a:lstStyle/>
          <a:p>
            <a:pPr>
              <a:tabLst>
                <a:tab pos="1481138" algn="l"/>
              </a:tabLst>
            </a:pPr>
            <a:r>
              <a:rPr lang="en-US" altLang="en-US" dirty="0"/>
              <a:t>Find courses that ran in Fall 2017 or in Spring 2018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819150" y="4222750"/>
            <a:ext cx="6271269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</a:pPr>
            <a:r>
              <a:rPr kumimoji="1" lang="en-US" altLang="en-US" sz="1800" dirty="0"/>
              <a:t>  </a:t>
            </a:r>
            <a:r>
              <a:rPr kumimoji="1" lang="en-US" altLang="en-US" sz="1600" dirty="0"/>
              <a:t> </a:t>
            </a:r>
            <a:r>
              <a:rPr kumimoji="1" lang="en-US" altLang="en-US" sz="1800" dirty="0"/>
              <a:t>Find courses that ran in Fall 2017 but not in Spring 2018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141413" y="1560513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union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847725" y="2678113"/>
            <a:ext cx="58929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</a:pPr>
            <a:r>
              <a:rPr kumimoji="1" lang="en-US" altLang="en-US" sz="1800" dirty="0"/>
              <a:t>  Find courses that ran in Fall 2017 and in Spring 2018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1150938" y="3094038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intersect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1166813" y="4659313"/>
            <a:ext cx="75406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'Fall'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2017)</a:t>
            </a:r>
            <a:br>
              <a:rPr kumimoji="1" lang="en-US" altLang="en-US" sz="1800" dirty="0"/>
            </a:br>
            <a:r>
              <a:rPr kumimoji="1" lang="en-US" altLang="en-US" sz="1800" dirty="0"/>
              <a:t> </a:t>
            </a:r>
            <a:r>
              <a:rPr kumimoji="1" lang="en-US" altLang="en-US" sz="1800" b="1" dirty="0"/>
              <a:t>except</a:t>
            </a:r>
            <a:br>
              <a:rPr kumimoji="1" lang="en-US" altLang="en-US" sz="1800" b="1" dirty="0"/>
            </a:br>
            <a:r>
              <a:rPr kumimoji="1" lang="en-US" altLang="en-US" sz="1800" dirty="0"/>
              <a:t>(</a:t>
            </a:r>
            <a:r>
              <a:rPr kumimoji="1" lang="en-US" altLang="en-US" sz="1800" b="1" dirty="0"/>
              <a:t>select</a:t>
            </a:r>
            <a:r>
              <a:rPr kumimoji="1" lang="en-US" altLang="en-US" sz="1800" dirty="0"/>
              <a:t> </a:t>
            </a:r>
            <a:r>
              <a:rPr kumimoji="1" lang="en-US" altLang="en-US" sz="1800" i="1" dirty="0" err="1"/>
              <a:t>course_id</a:t>
            </a:r>
            <a:r>
              <a:rPr kumimoji="1" lang="en-US" altLang="en-US" sz="1800" i="1" dirty="0"/>
              <a:t> </a:t>
            </a:r>
            <a:r>
              <a:rPr kumimoji="1" lang="en-US" altLang="en-US" sz="1800" b="1" dirty="0"/>
              <a:t>from </a:t>
            </a:r>
            <a:r>
              <a:rPr kumimoji="1" lang="en-US" altLang="en-US" sz="1800" i="1" dirty="0"/>
              <a:t>section </a:t>
            </a:r>
            <a:r>
              <a:rPr kumimoji="1" lang="en-US" altLang="en-US" sz="1800" b="1" dirty="0"/>
              <a:t>where </a:t>
            </a:r>
            <a:r>
              <a:rPr kumimoji="1" lang="en-US" altLang="en-US" sz="1800" i="1" dirty="0" err="1"/>
              <a:t>sem</a:t>
            </a:r>
            <a:r>
              <a:rPr kumimoji="1" lang="en-US" altLang="en-US" sz="1800" i="1" dirty="0"/>
              <a:t> = </a:t>
            </a:r>
            <a:r>
              <a:rPr kumimoji="1" lang="en-US" altLang="en-US" sz="1800" dirty="0"/>
              <a:t>'Spring' </a:t>
            </a:r>
            <a:r>
              <a:rPr kumimoji="1" lang="en-US" altLang="en-US" sz="1800" b="1" dirty="0"/>
              <a:t>and </a:t>
            </a:r>
            <a:r>
              <a:rPr kumimoji="1" lang="en-US" altLang="en-US" sz="1800" i="1" dirty="0"/>
              <a:t>year = </a:t>
            </a:r>
            <a:r>
              <a:rPr kumimoji="1" lang="en-US" altLang="en-US" sz="1800" dirty="0"/>
              <a:t>2018)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Set Operations (Cont.)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815" y="1095375"/>
            <a:ext cx="6309631" cy="4903788"/>
          </a:xfrm>
        </p:spPr>
        <p:txBody>
          <a:bodyPr/>
          <a:lstStyle/>
          <a:p>
            <a:r>
              <a:rPr lang="en-US" altLang="en-US" dirty="0"/>
              <a:t>Set operations </a:t>
            </a:r>
            <a:r>
              <a:rPr lang="en-US" altLang="en-US" b="1" dirty="0">
                <a:solidFill>
                  <a:srgbClr val="002060"/>
                </a:solidFill>
              </a:rPr>
              <a:t>union</a:t>
            </a:r>
            <a:r>
              <a:rPr lang="en-US" altLang="en-US" b="1" dirty="0"/>
              <a:t>, </a:t>
            </a:r>
            <a:r>
              <a:rPr lang="en-US" altLang="en-US" b="1" dirty="0">
                <a:solidFill>
                  <a:srgbClr val="002060"/>
                </a:solidFill>
              </a:rPr>
              <a:t>intersect</a:t>
            </a:r>
            <a:r>
              <a:rPr lang="en-US" altLang="en-US" b="1" dirty="0"/>
              <a:t>, </a:t>
            </a:r>
            <a:r>
              <a:rPr lang="en-US" altLang="en-US" dirty="0"/>
              <a:t>and </a:t>
            </a:r>
            <a:r>
              <a:rPr lang="en-US" altLang="en-US" b="1" dirty="0">
                <a:solidFill>
                  <a:srgbClr val="002060"/>
                </a:solidFill>
              </a:rPr>
              <a:t>except 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Each of the above operations automatically eliminates duplicates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To retain all duplicates use the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union all,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intersect all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  <a:t>except all.</a:t>
            </a:r>
            <a:br>
              <a:rPr lang="en-US" altLang="en-US" b="1" dirty="0">
                <a:solidFill>
                  <a:srgbClr val="002060"/>
                </a:solidFill>
                <a:sym typeface="Symbol" panose="05050102010706020507" pitchFamily="18" charset="2"/>
              </a:rPr>
            </a:br>
            <a:endParaRPr lang="en-US" altLang="en-US" sz="800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History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IBM Sequel language developed as part of System R project at the IBM San Jose Research Laboratory</a:t>
            </a:r>
          </a:p>
          <a:p>
            <a:r>
              <a:rPr lang="en-US" altLang="en-US"/>
              <a:t>Renamed Structured Query Language (SQL)</a:t>
            </a:r>
          </a:p>
          <a:p>
            <a:r>
              <a:rPr lang="en-US" altLang="en-US"/>
              <a:t>ANSI and ISO standard SQL:</a:t>
            </a:r>
          </a:p>
          <a:p>
            <a:pPr lvl="1"/>
            <a:r>
              <a:rPr lang="en-US" altLang="en-US"/>
              <a:t>SQL-86</a:t>
            </a:r>
          </a:p>
          <a:p>
            <a:pPr lvl="1"/>
            <a:r>
              <a:rPr lang="en-US" altLang="en-US"/>
              <a:t>SQL-89</a:t>
            </a:r>
          </a:p>
          <a:p>
            <a:pPr lvl="1"/>
            <a:r>
              <a:rPr lang="en-US" altLang="en-US"/>
              <a:t>SQL-92 </a:t>
            </a:r>
          </a:p>
          <a:p>
            <a:pPr lvl="1"/>
            <a:r>
              <a:rPr lang="en-US" altLang="en-US"/>
              <a:t>SQL:1999 (language name became Y2K compliant!)</a:t>
            </a:r>
          </a:p>
          <a:p>
            <a:pPr lvl="1"/>
            <a:r>
              <a:rPr lang="en-US" altLang="en-US"/>
              <a:t>SQL:2003</a:t>
            </a:r>
          </a:p>
          <a:p>
            <a:r>
              <a:rPr lang="en-US" altLang="en-US"/>
              <a:t>Commercial systems offer most, if not all, SQL-92 features, plus varying feature sets from later standards and special proprietary features.  </a:t>
            </a:r>
          </a:p>
          <a:p>
            <a:pPr lvl="1"/>
            <a:r>
              <a:rPr lang="en-US" altLang="en-US"/>
              <a:t>Not all examples here may work on your particular system.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 Values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6732179" cy="5156200"/>
          </a:xfrm>
        </p:spPr>
        <p:txBody>
          <a:bodyPr/>
          <a:lstStyle/>
          <a:p>
            <a:r>
              <a:rPr lang="en-US" altLang="en-US" dirty="0"/>
              <a:t>It is possible for tuples to have a null value, denoted by </a:t>
            </a:r>
            <a:r>
              <a:rPr lang="en-US" altLang="en-US" b="1" dirty="0"/>
              <a:t>null</a:t>
            </a:r>
            <a:r>
              <a:rPr lang="en-US" altLang="en-US" dirty="0"/>
              <a:t>, for some of their attributes</a:t>
            </a:r>
          </a:p>
          <a:p>
            <a:r>
              <a:rPr lang="en-US" altLang="en-US" b="1" dirty="0"/>
              <a:t>null</a:t>
            </a:r>
            <a:r>
              <a:rPr lang="en-US" altLang="en-US" dirty="0"/>
              <a:t> signifies an unknown value or that a value does not exist.</a:t>
            </a:r>
          </a:p>
          <a:p>
            <a:r>
              <a:rPr lang="en-US" altLang="en-US" dirty="0"/>
              <a:t>The result of any arithmetic expression involving </a:t>
            </a:r>
            <a:r>
              <a:rPr lang="en-US" altLang="en-US" b="1" dirty="0"/>
              <a:t>null</a:t>
            </a:r>
            <a:r>
              <a:rPr lang="en-US" altLang="en-US" dirty="0"/>
              <a:t> is </a:t>
            </a:r>
            <a:r>
              <a:rPr lang="en-US" altLang="en-US" b="1" dirty="0"/>
              <a:t>null</a:t>
            </a:r>
          </a:p>
          <a:p>
            <a:pPr lvl="1"/>
            <a:r>
              <a:rPr lang="en-US" altLang="en-US" dirty="0"/>
              <a:t>Example:  5 + </a:t>
            </a:r>
            <a:r>
              <a:rPr lang="en-US" altLang="en-US" b="1" dirty="0"/>
              <a:t>null</a:t>
            </a:r>
            <a:r>
              <a:rPr lang="en-US" altLang="en-US" dirty="0"/>
              <a:t>  returns </a:t>
            </a:r>
            <a:r>
              <a:rPr lang="en-US" altLang="en-US" b="1" dirty="0"/>
              <a:t>null</a:t>
            </a:r>
          </a:p>
          <a:p>
            <a:r>
              <a:rPr lang="en-US" altLang="en-US" dirty="0"/>
              <a:t>The predicate  </a:t>
            </a:r>
            <a:r>
              <a:rPr lang="en-US" altLang="en-US" b="1" dirty="0"/>
              <a:t>is null</a:t>
            </a:r>
            <a:r>
              <a:rPr lang="en-US" altLang="en-US" dirty="0"/>
              <a:t> can be used to check for null values.</a:t>
            </a:r>
          </a:p>
          <a:p>
            <a:pPr lvl="1"/>
            <a:r>
              <a:rPr lang="en-US" altLang="en-US" dirty="0"/>
              <a:t>Example: Find all instructors whose salary is null</a:t>
            </a:r>
            <a:r>
              <a:rPr lang="en-US" altLang="en-US" i="1" dirty="0"/>
              <a:t>.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select</a:t>
            </a:r>
            <a:r>
              <a:rPr lang="en-US" altLang="en-US" i="1" dirty="0"/>
              <a:t> name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</a:t>
            </a:r>
            <a:r>
              <a:rPr lang="en-US" altLang="en-US" i="1" dirty="0"/>
              <a:t> 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salary </a:t>
            </a:r>
            <a:r>
              <a:rPr lang="en-US" altLang="en-US" b="1" dirty="0"/>
              <a:t>is null</a:t>
            </a:r>
            <a:endParaRPr lang="en-US" altLang="en-US" dirty="0"/>
          </a:p>
          <a:p>
            <a:r>
              <a:rPr lang="en-US" altLang="en-US" dirty="0"/>
              <a:t>The predicate </a:t>
            </a:r>
            <a:r>
              <a:rPr lang="en-US" altLang="en-US" b="1" dirty="0"/>
              <a:t>is not null </a:t>
            </a:r>
            <a:r>
              <a:rPr lang="en-US" altLang="en-US" dirty="0"/>
              <a:t>succeeds if the value on which it is applied is not null.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20650"/>
            <a:ext cx="8077200" cy="609600"/>
          </a:xfrm>
        </p:spPr>
        <p:txBody>
          <a:bodyPr/>
          <a:lstStyle/>
          <a:p>
            <a:r>
              <a:rPr lang="en-US" altLang="en-US" dirty="0"/>
              <a:t>Null Values (Cont.)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532" y="1106488"/>
            <a:ext cx="7163254" cy="4903787"/>
          </a:xfrm>
        </p:spPr>
        <p:txBody>
          <a:bodyPr/>
          <a:lstStyle/>
          <a:p>
            <a:r>
              <a:rPr lang="en-US" altLang="en-US" dirty="0"/>
              <a:t>SQL treats as </a:t>
            </a:r>
            <a:r>
              <a:rPr lang="en-US" altLang="en-US" b="1" dirty="0"/>
              <a:t>unknown</a:t>
            </a:r>
            <a:r>
              <a:rPr lang="en-US" altLang="en-US" dirty="0"/>
              <a:t> the result of any comparison involving a null value (other than predicates </a:t>
            </a:r>
            <a:r>
              <a:rPr lang="en-US" altLang="en-US" b="1" dirty="0"/>
              <a:t>is null </a:t>
            </a:r>
            <a:r>
              <a:rPr lang="en-US" altLang="en-US" dirty="0"/>
              <a:t>and  </a:t>
            </a:r>
            <a:r>
              <a:rPr lang="en-US" altLang="en-US" b="1" dirty="0"/>
              <a:t>is not null</a:t>
            </a:r>
            <a:r>
              <a:rPr lang="en-US" altLang="en-US" dirty="0"/>
              <a:t>).</a:t>
            </a:r>
          </a:p>
          <a:p>
            <a:pPr lvl="1"/>
            <a:r>
              <a:rPr lang="en-US" altLang="en-US" dirty="0"/>
              <a:t>Example</a:t>
            </a:r>
            <a:r>
              <a:rPr lang="en-US" altLang="en-US" i="1" dirty="0"/>
              <a:t>: 5 &lt; </a:t>
            </a:r>
            <a:r>
              <a:rPr lang="en-US" altLang="en-US" b="1" dirty="0"/>
              <a:t>null</a:t>
            </a:r>
            <a:r>
              <a:rPr lang="en-US" altLang="en-US" i="1" dirty="0"/>
              <a:t>   </a:t>
            </a:r>
            <a:r>
              <a:rPr lang="en-US" altLang="en-US" dirty="0"/>
              <a:t>or</a:t>
            </a:r>
            <a:r>
              <a:rPr lang="en-US" altLang="en-US" i="1" dirty="0"/>
              <a:t>   </a:t>
            </a:r>
            <a:r>
              <a:rPr lang="en-US" altLang="en-US" b="1" dirty="0"/>
              <a:t>null</a:t>
            </a:r>
            <a:r>
              <a:rPr lang="en-US" altLang="en-US" i="1" dirty="0"/>
              <a:t> &lt;&gt; </a:t>
            </a:r>
            <a:r>
              <a:rPr lang="en-US" altLang="en-US" b="1" dirty="0"/>
              <a:t>null</a:t>
            </a:r>
            <a:r>
              <a:rPr lang="en-US" altLang="en-US" i="1" dirty="0"/>
              <a:t>    </a:t>
            </a:r>
            <a:r>
              <a:rPr lang="en-US" altLang="en-US" dirty="0"/>
              <a:t>or</a:t>
            </a:r>
            <a:r>
              <a:rPr lang="en-US" altLang="en-US" i="1" dirty="0"/>
              <a:t>    </a:t>
            </a:r>
            <a:r>
              <a:rPr lang="en-US" altLang="en-US" b="1" dirty="0"/>
              <a:t>null</a:t>
            </a:r>
            <a:r>
              <a:rPr lang="en-US" altLang="en-US" i="1" dirty="0"/>
              <a:t> = </a:t>
            </a:r>
            <a:r>
              <a:rPr lang="en-US" altLang="en-US" b="1" dirty="0"/>
              <a:t>null</a:t>
            </a:r>
            <a:endParaRPr lang="en-US" altLang="en-US" dirty="0"/>
          </a:p>
          <a:p>
            <a:r>
              <a:rPr lang="en-US" altLang="en-US" dirty="0"/>
              <a:t>The predicate in a </a:t>
            </a:r>
            <a:r>
              <a:rPr lang="en-US" altLang="en-US" b="1" dirty="0"/>
              <a:t>where</a:t>
            </a:r>
            <a:r>
              <a:rPr lang="en-US" altLang="en-US" dirty="0"/>
              <a:t> clause can involve Boolean operations (</a:t>
            </a:r>
            <a:r>
              <a:rPr lang="en-US" altLang="en-US" b="1" dirty="0"/>
              <a:t>and</a:t>
            </a:r>
            <a:r>
              <a:rPr lang="en-US" altLang="en-US" dirty="0"/>
              <a:t>, </a:t>
            </a:r>
            <a:r>
              <a:rPr lang="en-US" altLang="en-US" b="1" dirty="0"/>
              <a:t>or</a:t>
            </a:r>
            <a:r>
              <a:rPr lang="en-US" altLang="en-US" dirty="0"/>
              <a:t>, </a:t>
            </a:r>
            <a:r>
              <a:rPr lang="en-US" altLang="en-US" b="1" dirty="0"/>
              <a:t>not</a:t>
            </a:r>
            <a:r>
              <a:rPr lang="en-US" altLang="en-US" dirty="0"/>
              <a:t>); thus the definitions of the Boolean operations need to be  extended to deal with the value </a:t>
            </a:r>
            <a:r>
              <a:rPr lang="en-US" altLang="en-US" b="1" dirty="0"/>
              <a:t>unknown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b="1" dirty="0"/>
              <a:t>and </a:t>
            </a:r>
            <a:r>
              <a:rPr lang="en-US" altLang="en-US" dirty="0"/>
              <a:t>:</a:t>
            </a:r>
            <a:r>
              <a:rPr lang="en-US" altLang="en-US" i="1" dirty="0"/>
              <a:t> (true</a:t>
            </a:r>
            <a:r>
              <a:rPr lang="en-US" altLang="en-US" b="1" dirty="0"/>
              <a:t> and </a:t>
            </a:r>
            <a:r>
              <a:rPr lang="en-US" altLang="en-US" i="1" dirty="0"/>
              <a:t>unknown)  = unknown,    </a:t>
            </a:r>
            <a:br>
              <a:rPr lang="en-US" altLang="en-US" i="1" dirty="0"/>
            </a:br>
            <a:r>
              <a:rPr lang="en-US" altLang="en-US" i="1" dirty="0"/>
              <a:t>          (false</a:t>
            </a:r>
            <a:r>
              <a:rPr lang="en-US" altLang="en-US" b="1" dirty="0"/>
              <a:t> and </a:t>
            </a:r>
            <a:r>
              <a:rPr lang="en-US" altLang="en-US" i="1" dirty="0"/>
              <a:t>unknown) = false,</a:t>
            </a:r>
            <a:br>
              <a:rPr lang="en-US" altLang="en-US" i="1" dirty="0"/>
            </a:br>
            <a:r>
              <a:rPr lang="en-US" altLang="en-US" i="1" dirty="0"/>
              <a:t>          (unknown </a:t>
            </a:r>
            <a:r>
              <a:rPr lang="en-US" altLang="en-US" b="1" dirty="0"/>
              <a:t>and</a:t>
            </a:r>
            <a:r>
              <a:rPr lang="en-US" altLang="en-US" i="1" dirty="0"/>
              <a:t> unknown) = unknown</a:t>
            </a:r>
            <a:endParaRPr lang="en-US" altLang="en-US" dirty="0"/>
          </a:p>
          <a:p>
            <a:pPr lvl="1"/>
            <a:r>
              <a:rPr lang="en-US" altLang="en-US" b="1" dirty="0"/>
              <a:t>or:    </a:t>
            </a:r>
            <a:r>
              <a:rPr lang="en-US" altLang="en-US" dirty="0"/>
              <a:t> (</a:t>
            </a:r>
            <a:r>
              <a:rPr lang="en-US" altLang="en-US" i="1" dirty="0"/>
              <a:t>unknown</a:t>
            </a:r>
            <a:r>
              <a:rPr lang="en-US" altLang="en-US" dirty="0"/>
              <a:t> </a:t>
            </a:r>
            <a:r>
              <a:rPr lang="en-US" altLang="en-US" b="1" dirty="0"/>
              <a:t>or</a:t>
            </a:r>
            <a:r>
              <a:rPr lang="en-US" altLang="en-US" dirty="0"/>
              <a:t> </a:t>
            </a:r>
            <a:r>
              <a:rPr lang="en-US" altLang="en-US" i="1" dirty="0"/>
              <a:t>true</a:t>
            </a:r>
            <a:r>
              <a:rPr lang="en-US" altLang="en-US" dirty="0"/>
              <a:t>)   = </a:t>
            </a:r>
            <a:r>
              <a:rPr lang="en-US" altLang="en-US" i="1" dirty="0"/>
              <a:t>true</a:t>
            </a:r>
            <a:r>
              <a:rPr lang="en-US" altLang="en-US" dirty="0"/>
              <a:t>,</a:t>
            </a:r>
            <a:br>
              <a:rPr lang="en-US" altLang="en-US" dirty="0"/>
            </a:br>
            <a:r>
              <a:rPr lang="en-US" altLang="en-US" dirty="0"/>
              <a:t>          (</a:t>
            </a:r>
            <a:r>
              <a:rPr lang="en-US" altLang="en-US" i="1" dirty="0"/>
              <a:t>unknown</a:t>
            </a:r>
            <a:r>
              <a:rPr lang="en-US" altLang="en-US" dirty="0"/>
              <a:t> </a:t>
            </a:r>
            <a:r>
              <a:rPr lang="en-US" altLang="en-US" b="1" dirty="0"/>
              <a:t>or</a:t>
            </a:r>
            <a:r>
              <a:rPr lang="en-US" altLang="en-US" dirty="0"/>
              <a:t> </a:t>
            </a:r>
            <a:r>
              <a:rPr lang="en-US" altLang="en-US" i="1" dirty="0"/>
              <a:t>false</a:t>
            </a:r>
            <a:r>
              <a:rPr lang="en-US" altLang="en-US" dirty="0"/>
              <a:t>)  = </a:t>
            </a:r>
            <a:r>
              <a:rPr lang="en-US" altLang="en-US" i="1" dirty="0"/>
              <a:t>unknown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  (</a:t>
            </a:r>
            <a:r>
              <a:rPr lang="en-US" altLang="en-US" i="1" dirty="0"/>
              <a:t>unknown </a:t>
            </a:r>
            <a:r>
              <a:rPr lang="en-US" altLang="en-US" b="1" dirty="0"/>
              <a:t>or</a:t>
            </a:r>
            <a:r>
              <a:rPr lang="en-US" altLang="en-US" i="1" dirty="0"/>
              <a:t> unknown) = unknown</a:t>
            </a:r>
          </a:p>
          <a:p>
            <a:r>
              <a:rPr lang="en-US" altLang="en-US" dirty="0"/>
              <a:t>Result of </a:t>
            </a:r>
            <a:r>
              <a:rPr lang="en-US" altLang="en-US" b="1" dirty="0"/>
              <a:t>where </a:t>
            </a:r>
            <a:r>
              <a:rPr lang="en-US" altLang="en-US" dirty="0"/>
              <a:t>clause predicate is treated as </a:t>
            </a:r>
            <a:r>
              <a:rPr lang="en-US" altLang="en-US" i="1" dirty="0"/>
              <a:t>false </a:t>
            </a:r>
            <a:r>
              <a:rPr lang="en-US" altLang="en-US" dirty="0"/>
              <a:t>if it evaluates to </a:t>
            </a:r>
            <a:r>
              <a:rPr lang="en-US" altLang="en-US" i="1" dirty="0"/>
              <a:t>unknown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Aggregate Functions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093788"/>
            <a:ext cx="7010400" cy="3897312"/>
          </a:xfrm>
        </p:spPr>
        <p:txBody>
          <a:bodyPr/>
          <a:lstStyle/>
          <a:p>
            <a:pPr>
              <a:tabLst>
                <a:tab pos="2222500" algn="l"/>
              </a:tabLst>
            </a:pPr>
            <a:r>
              <a:rPr lang="en-US" altLang="en-US"/>
              <a:t>These functions operate on the multiset of values of a column of a relation, and return a value</a:t>
            </a:r>
          </a:p>
          <a:p>
            <a:pPr>
              <a:buFont typeface="Monotype Sorts" charset="2"/>
              <a:buNone/>
              <a:tabLst>
                <a:tab pos="2222500" algn="l"/>
              </a:tabLst>
            </a:pPr>
            <a:r>
              <a:rPr lang="en-US" altLang="en-US"/>
              <a:t>		</a:t>
            </a:r>
            <a:r>
              <a:rPr lang="en-US" altLang="en-US" b="1"/>
              <a:t>avg: </a:t>
            </a:r>
            <a:r>
              <a:rPr lang="en-US" altLang="en-US"/>
              <a:t>average value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b="1"/>
              <a:t>min:  </a:t>
            </a:r>
            <a:r>
              <a:rPr lang="en-US" altLang="en-US"/>
              <a:t>minimum value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b="1"/>
              <a:t>max:  </a:t>
            </a:r>
            <a:r>
              <a:rPr lang="en-US" altLang="en-US"/>
              <a:t>maximum value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b="1"/>
              <a:t>sum:  </a:t>
            </a:r>
            <a:r>
              <a:rPr lang="en-US" altLang="en-US"/>
              <a:t>sum of values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b="1"/>
              <a:t>count:  </a:t>
            </a:r>
            <a:r>
              <a:rPr lang="en-US" altLang="en-US"/>
              <a:t>number of values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Aggregate Functions Examples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8075"/>
            <a:ext cx="7843837" cy="5251450"/>
          </a:xfrm>
        </p:spPr>
        <p:txBody>
          <a:bodyPr/>
          <a:lstStyle/>
          <a:p>
            <a:pPr>
              <a:tabLst>
                <a:tab pos="1711325" algn="l"/>
              </a:tabLst>
            </a:pPr>
            <a:r>
              <a:rPr lang="en-US" altLang="en-US" dirty="0"/>
              <a:t>Find the average salary of instructors in the Computer Science department </a:t>
            </a:r>
          </a:p>
          <a:p>
            <a:pPr lvl="1">
              <a:tabLst>
                <a:tab pos="1711325" algn="l"/>
              </a:tabLst>
            </a:pPr>
            <a:r>
              <a:rPr lang="en-US" altLang="en-US" b="1" dirty="0"/>
              <a:t>select </a:t>
            </a:r>
            <a:r>
              <a:rPr lang="en-US" altLang="en-US" b="1" dirty="0" err="1"/>
              <a:t>avg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salary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b="1" dirty="0"/>
              <a:t>where </a:t>
            </a:r>
            <a:r>
              <a:rPr lang="en-US" altLang="en-US" i="1" dirty="0" err="1"/>
              <a:t>dept_name</a:t>
            </a:r>
            <a:r>
              <a:rPr lang="en-US" altLang="en-US" dirty="0"/>
              <a:t>= 'Comp. Sci.';</a:t>
            </a:r>
          </a:p>
          <a:p>
            <a:pPr>
              <a:tabLst>
                <a:tab pos="1711325" algn="l"/>
              </a:tabLst>
            </a:pPr>
            <a:r>
              <a:rPr kumimoji="0" lang="en-US" altLang="en-US" dirty="0"/>
              <a:t>Find the total number of instructors who teach a course in the Spring 2010 semester</a:t>
            </a:r>
          </a:p>
          <a:p>
            <a:pPr lvl="1">
              <a:tabLst>
                <a:tab pos="1711325" algn="l"/>
              </a:tabLst>
            </a:pPr>
            <a:r>
              <a:rPr kumimoji="0" lang="en-US" altLang="en-US" b="1" dirty="0"/>
              <a:t>select count </a:t>
            </a:r>
            <a:r>
              <a:rPr kumimoji="0" lang="en-US" altLang="en-US" dirty="0"/>
              <a:t>(</a:t>
            </a:r>
            <a:r>
              <a:rPr kumimoji="0" lang="en-US" altLang="en-US" b="1" dirty="0"/>
              <a:t>distinct </a:t>
            </a:r>
            <a:r>
              <a:rPr kumimoji="0" lang="en-US" altLang="en-US" i="1" dirty="0"/>
              <a:t>ID</a:t>
            </a:r>
            <a:r>
              <a:rPr kumimoji="0" lang="en-US" altLang="en-US" dirty="0"/>
              <a:t>)</a:t>
            </a:r>
            <a:br>
              <a:rPr kumimoji="0" lang="en-US" altLang="en-US" dirty="0"/>
            </a:br>
            <a:r>
              <a:rPr kumimoji="0" lang="en-US" altLang="en-US" b="1" dirty="0"/>
              <a:t>from </a:t>
            </a:r>
            <a:r>
              <a:rPr kumimoji="0" lang="en-US" altLang="en-US" i="1" dirty="0"/>
              <a:t>teaches</a:t>
            </a:r>
            <a:br>
              <a:rPr kumimoji="0" lang="en-US" altLang="en-US" i="1" dirty="0"/>
            </a:br>
            <a:r>
              <a:rPr kumimoji="0" lang="en-US" altLang="en-US" b="1" dirty="0"/>
              <a:t>where </a:t>
            </a:r>
            <a:r>
              <a:rPr kumimoji="0" lang="en-US" altLang="en-US" i="1" dirty="0"/>
              <a:t>semester </a:t>
            </a:r>
            <a:r>
              <a:rPr kumimoji="0" lang="en-US" altLang="en-US" dirty="0"/>
              <a:t>= 'Spring' </a:t>
            </a:r>
            <a:r>
              <a:rPr kumimoji="0" lang="en-US" altLang="en-US" b="1" dirty="0"/>
              <a:t>and </a:t>
            </a:r>
            <a:r>
              <a:rPr kumimoji="0" lang="en-US" altLang="en-US" i="1" dirty="0"/>
              <a:t>year </a:t>
            </a:r>
            <a:r>
              <a:rPr kumimoji="0" lang="en-US" altLang="en-US" dirty="0"/>
              <a:t>= 2018;</a:t>
            </a:r>
          </a:p>
          <a:p>
            <a:pPr>
              <a:tabLst>
                <a:tab pos="1711325" algn="l"/>
              </a:tabLst>
            </a:pPr>
            <a:r>
              <a:rPr kumimoji="0" lang="en-US" altLang="en-US" dirty="0"/>
              <a:t>Find the number of tuples in the </a:t>
            </a:r>
            <a:r>
              <a:rPr kumimoji="0" lang="en-US" altLang="en-US" i="1" dirty="0"/>
              <a:t>course </a:t>
            </a:r>
            <a:r>
              <a:rPr kumimoji="0" lang="en-US" altLang="en-US" dirty="0"/>
              <a:t>relation</a:t>
            </a:r>
          </a:p>
          <a:p>
            <a:pPr lvl="1">
              <a:tabLst>
                <a:tab pos="1711325" algn="l"/>
              </a:tabLst>
            </a:pPr>
            <a:r>
              <a:rPr kumimoji="0" lang="en-US" altLang="en-US" b="1" dirty="0"/>
              <a:t>select count </a:t>
            </a:r>
            <a:r>
              <a:rPr kumimoji="0" lang="en-US" altLang="en-US" dirty="0"/>
              <a:t>(*)</a:t>
            </a:r>
            <a:br>
              <a:rPr kumimoji="0" lang="en-US" altLang="en-US" dirty="0"/>
            </a:br>
            <a:r>
              <a:rPr kumimoji="0" lang="en-US" altLang="en-US" b="1" dirty="0"/>
              <a:t>from </a:t>
            </a:r>
            <a:r>
              <a:rPr kumimoji="0" lang="en-US" altLang="en-US" i="1" dirty="0"/>
              <a:t>course</a:t>
            </a:r>
            <a:r>
              <a:rPr kumimoji="0" lang="en-US" altLang="en-US" dirty="0"/>
              <a:t>;</a:t>
            </a:r>
          </a:p>
          <a:p>
            <a:pPr lvl="1">
              <a:buNone/>
              <a:tabLst>
                <a:tab pos="1711325" algn="l"/>
              </a:tabLst>
            </a:pPr>
            <a:endParaRPr kumimoji="0" lang="en-US" altLang="en-US" dirty="0"/>
          </a:p>
          <a:p>
            <a:pPr>
              <a:tabLst>
                <a:tab pos="1711325" algn="l"/>
              </a:tabLst>
            </a:pPr>
            <a:endParaRPr lang="en-US" altLang="en-US" dirty="0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758825" y="2813050"/>
            <a:ext cx="7681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kumimoji="1" lang="en-US" altLang="en-US" sz="1800"/>
              <a:t>   </a:t>
            </a:r>
            <a:endParaRPr lang="en-US" altLang="en-US" sz="1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Aggregate Functions – Group By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413" y="1023938"/>
            <a:ext cx="8158300" cy="1361453"/>
          </a:xfrm>
        </p:spPr>
        <p:txBody>
          <a:bodyPr/>
          <a:lstStyle/>
          <a:p>
            <a:pPr>
              <a:tabLst>
                <a:tab pos="625475" algn="l"/>
              </a:tabLst>
            </a:pPr>
            <a:r>
              <a:rPr lang="en-US" altLang="en-US" dirty="0"/>
              <a:t>Find the average salary of instructors in each department</a:t>
            </a:r>
          </a:p>
          <a:p>
            <a:pPr lvl="1">
              <a:tabLst>
                <a:tab pos="625475" algn="l"/>
              </a:tabLst>
            </a:pPr>
            <a:r>
              <a:rPr lang="en-US" altLang="en-US" b="1" dirty="0"/>
              <a:t>select 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b="1" dirty="0" err="1"/>
              <a:t>avg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salary</a:t>
            </a:r>
            <a:r>
              <a:rPr lang="en-US" altLang="en-US" dirty="0"/>
              <a:t>) </a:t>
            </a:r>
            <a:r>
              <a:rPr lang="en-US" altLang="en-US" b="1" dirty="0"/>
              <a:t>as</a:t>
            </a:r>
            <a:r>
              <a:rPr lang="en-US" altLang="en-US" dirty="0"/>
              <a:t> </a:t>
            </a:r>
            <a:r>
              <a:rPr lang="en-US" altLang="en-US" i="1" dirty="0" err="1"/>
              <a:t>avg_salary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b="1" dirty="0"/>
              <a:t>group by </a:t>
            </a:r>
            <a:r>
              <a:rPr lang="en-US" altLang="en-US" i="1" dirty="0"/>
              <a:t>dept_name</a:t>
            </a:r>
            <a:r>
              <a:rPr lang="en-US" altLang="en-US" dirty="0"/>
              <a:t>;</a:t>
            </a:r>
          </a:p>
          <a:p>
            <a:pPr lvl="1">
              <a:buNone/>
              <a:tabLst>
                <a:tab pos="625475" algn="l"/>
              </a:tabLst>
            </a:pPr>
            <a:endParaRPr lang="en-US" altLang="en-US" dirty="0"/>
          </a:p>
          <a:p>
            <a:pPr lvl="1">
              <a:tabLst>
                <a:tab pos="625475" algn="l"/>
              </a:tabLst>
            </a:pPr>
            <a:endParaRPr lang="en-US" altLang="en-US" dirty="0"/>
          </a:p>
          <a:p>
            <a:pPr lvl="1">
              <a:tabLst>
                <a:tab pos="625475" algn="l"/>
              </a:tabLst>
            </a:pPr>
            <a:endParaRPr lang="en-US" altLang="en-US" dirty="0"/>
          </a:p>
        </p:txBody>
      </p:sp>
      <p:pic>
        <p:nvPicPr>
          <p:cNvPr id="37891" name="Picture 4" descr="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1825" y="2584185"/>
            <a:ext cx="3432463" cy="308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0339" name="Picture 3" descr="C:\Users\as668\Desktop\Judi\3_1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36024" y="3406636"/>
            <a:ext cx="2222448" cy="2214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Aggregation (Cont.)</a:t>
            </a:r>
          </a:p>
        </p:txBody>
      </p:sp>
      <p:sp>
        <p:nvSpPr>
          <p:cNvPr id="38914" name="Text Box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Attributes in </a:t>
            </a:r>
            <a:r>
              <a:rPr lang="en-US" altLang="en-US" b="1"/>
              <a:t>select </a:t>
            </a:r>
            <a:r>
              <a:rPr lang="en-US" altLang="en-US"/>
              <a:t>clause outside of aggregate functions must appear in </a:t>
            </a:r>
            <a:r>
              <a:rPr lang="en-US" altLang="en-US" b="1"/>
              <a:t>group by</a:t>
            </a:r>
            <a:r>
              <a:rPr lang="en-US" altLang="en-US"/>
              <a:t> list</a:t>
            </a:r>
          </a:p>
          <a:p>
            <a:pPr lvl="1"/>
            <a:r>
              <a:rPr lang="en-US" altLang="en-US"/>
              <a:t>/* erroneous query */</a:t>
            </a:r>
            <a:br>
              <a:rPr lang="en-US" altLang="en-US"/>
            </a:br>
            <a:r>
              <a:rPr lang="en-US" altLang="en-US" b="1"/>
              <a:t>select </a:t>
            </a:r>
            <a:r>
              <a:rPr lang="en-US" altLang="en-US" i="1"/>
              <a:t>dept_name</a:t>
            </a:r>
            <a:r>
              <a:rPr lang="en-US" altLang="en-US"/>
              <a:t>, </a:t>
            </a:r>
            <a:r>
              <a:rPr lang="en-US" altLang="en-US" i="1"/>
              <a:t>ID</a:t>
            </a:r>
            <a:r>
              <a:rPr lang="en-US" altLang="en-US"/>
              <a:t>, </a:t>
            </a:r>
            <a:r>
              <a:rPr lang="en-US" altLang="en-US" b="1"/>
              <a:t>avg </a:t>
            </a:r>
            <a:r>
              <a:rPr lang="en-US" altLang="en-US"/>
              <a:t>(</a:t>
            </a:r>
            <a:r>
              <a:rPr lang="en-US" altLang="en-US" i="1"/>
              <a:t>salary</a:t>
            </a:r>
            <a:r>
              <a:rPr lang="en-US" altLang="en-US"/>
              <a:t>)</a:t>
            </a:r>
            <a:br>
              <a:rPr lang="en-US" altLang="en-US"/>
            </a:br>
            <a:r>
              <a:rPr lang="en-US" altLang="en-US" b="1"/>
              <a:t>from </a:t>
            </a:r>
            <a:r>
              <a:rPr lang="en-US" altLang="en-US" i="1"/>
              <a:t>instructor</a:t>
            </a:r>
            <a:br>
              <a:rPr lang="en-US" altLang="en-US" i="1"/>
            </a:br>
            <a:r>
              <a:rPr lang="en-US" altLang="en-US" b="1"/>
              <a:t>group by </a:t>
            </a:r>
            <a:r>
              <a:rPr lang="en-US" altLang="en-US" i="1"/>
              <a:t>dept_name</a:t>
            </a:r>
            <a:r>
              <a:rPr lang="en-US" altLang="en-US"/>
              <a:t>;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23925" y="96838"/>
            <a:ext cx="8077200" cy="609600"/>
          </a:xfrm>
        </p:spPr>
        <p:txBody>
          <a:bodyPr/>
          <a:lstStyle/>
          <a:p>
            <a:r>
              <a:rPr lang="en-US" altLang="en-US"/>
              <a:t>Aggregate Functions – Having Clause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93800"/>
            <a:ext cx="7661275" cy="773113"/>
          </a:xfrm>
        </p:spPr>
        <p:txBody>
          <a:bodyPr/>
          <a:lstStyle/>
          <a:p>
            <a:pPr>
              <a:tabLst>
                <a:tab pos="1489075" algn="l"/>
              </a:tabLst>
            </a:pPr>
            <a:r>
              <a:rPr lang="en-US" altLang="en-US"/>
              <a:t>Find the names and average salaries of all departments whose average salary is greater than 42000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658813" y="3567113"/>
            <a:ext cx="78422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altLang="en-US" sz="1800">
                <a:solidFill>
                  <a:schemeClr val="tx2"/>
                </a:solidFill>
              </a:rPr>
              <a:t>       </a:t>
            </a:r>
            <a:r>
              <a:rPr kumimoji="1" lang="en-US" altLang="en-US" sz="1800"/>
              <a:t>Note:  predicates in the </a:t>
            </a:r>
            <a:r>
              <a:rPr kumimoji="1" lang="en-US" altLang="en-US" sz="1800" b="1"/>
              <a:t>having</a:t>
            </a:r>
            <a:r>
              <a:rPr kumimoji="1" lang="en-US" altLang="en-US" sz="1800"/>
              <a:t> clause are applied after the </a:t>
            </a:r>
            <a:br>
              <a:rPr kumimoji="1" lang="en-US" altLang="en-US" sz="1800"/>
            </a:br>
            <a:r>
              <a:rPr kumimoji="1" lang="en-US" altLang="en-US" sz="1800"/>
              <a:t>                 formation of groups whereas predicates in the </a:t>
            </a:r>
            <a:r>
              <a:rPr kumimoji="1" lang="en-US" altLang="en-US" sz="1800" b="1"/>
              <a:t>where</a:t>
            </a:r>
            <a:r>
              <a:rPr kumimoji="1" lang="en-US" altLang="en-US" sz="1800"/>
              <a:t> </a:t>
            </a:r>
            <a:br>
              <a:rPr kumimoji="1" lang="en-US" altLang="en-US" sz="1800"/>
            </a:br>
            <a:r>
              <a:rPr kumimoji="1" lang="en-US" altLang="en-US" sz="1800"/>
              <a:t>                 clause are applied before forming groups</a:t>
            </a:r>
          </a:p>
          <a:p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1677988" y="2114550"/>
            <a:ext cx="58610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</a:t>
            </a:r>
            <a:r>
              <a:rPr lang="en-US" altLang="en-US" sz="1600" i="1" dirty="0"/>
              <a:t>dept_name</a:t>
            </a:r>
            <a:r>
              <a:rPr lang="en-US" altLang="en-US" sz="1600" dirty="0"/>
              <a:t>, </a:t>
            </a:r>
            <a:r>
              <a:rPr lang="en-US" altLang="en-US" sz="1600" b="1" dirty="0" err="1"/>
              <a:t>avg</a:t>
            </a:r>
            <a:r>
              <a:rPr lang="en-US" altLang="en-US" sz="1600" b="1" dirty="0"/>
              <a:t> </a:t>
            </a:r>
            <a:r>
              <a:rPr lang="en-US" altLang="en-US" sz="1600" dirty="0"/>
              <a:t>(</a:t>
            </a:r>
            <a:r>
              <a:rPr lang="en-US" altLang="en-US" sz="1600" i="1" dirty="0"/>
              <a:t>salary</a:t>
            </a:r>
            <a:r>
              <a:rPr lang="en-US" altLang="en-US" sz="1600" dirty="0"/>
              <a:t>) </a:t>
            </a:r>
            <a:r>
              <a:rPr lang="en-US" altLang="en-US" sz="1600" b="1" dirty="0"/>
              <a:t>as</a:t>
            </a:r>
            <a:r>
              <a:rPr lang="en-US" altLang="en-US" sz="1600" dirty="0"/>
              <a:t> </a:t>
            </a:r>
            <a:r>
              <a:rPr lang="en-US" altLang="en-US" sz="1600" i="1" dirty="0" err="1"/>
              <a:t>avg_salary</a:t>
            </a:r>
            <a:endParaRPr lang="en-US" altLang="en-US" sz="1600" i="1" dirty="0"/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instructor</a:t>
            </a:r>
          </a:p>
          <a:p>
            <a:r>
              <a:rPr lang="en-US" altLang="en-US" sz="1600" b="1" dirty="0"/>
              <a:t>group by </a:t>
            </a:r>
            <a:r>
              <a:rPr lang="en-US" altLang="en-US" sz="1600" i="1" dirty="0"/>
              <a:t>dept_name</a:t>
            </a:r>
          </a:p>
          <a:p>
            <a:r>
              <a:rPr lang="en-US" altLang="en-US" sz="1600" b="1" dirty="0"/>
              <a:t>having </a:t>
            </a:r>
            <a:r>
              <a:rPr lang="en-US" altLang="en-US" sz="1600" b="1" dirty="0" err="1"/>
              <a:t>avg</a:t>
            </a:r>
            <a:r>
              <a:rPr lang="en-US" altLang="en-US" sz="1600" b="1" dirty="0"/>
              <a:t> </a:t>
            </a:r>
            <a:r>
              <a:rPr lang="en-US" altLang="en-US" sz="1600" dirty="0"/>
              <a:t>(</a:t>
            </a:r>
            <a:r>
              <a:rPr lang="en-US" altLang="en-US" sz="1600" i="1" dirty="0"/>
              <a:t>salary</a:t>
            </a:r>
            <a:r>
              <a:rPr lang="en-US" altLang="en-US" sz="1600" dirty="0"/>
              <a:t>) &gt; 42000;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 Values and Aggregates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840663" cy="4667250"/>
          </a:xfrm>
        </p:spPr>
        <p:txBody>
          <a:bodyPr/>
          <a:lstStyle/>
          <a:p>
            <a:pPr>
              <a:tabLst>
                <a:tab pos="1830388" algn="l"/>
                <a:tab pos="2232025" algn="l"/>
              </a:tabLst>
            </a:pPr>
            <a:r>
              <a:rPr lang="en-US" altLang="en-US"/>
              <a:t>Total all salaries</a:t>
            </a:r>
          </a:p>
          <a:p>
            <a:pPr>
              <a:buFont typeface="Monotype Sorts" charset="2"/>
              <a:buNone/>
              <a:tabLst>
                <a:tab pos="1830388" algn="l"/>
                <a:tab pos="2232025" algn="l"/>
              </a:tabLst>
            </a:pPr>
            <a:r>
              <a:rPr lang="en-US" altLang="en-US"/>
              <a:t>		</a:t>
            </a:r>
            <a:r>
              <a:rPr lang="en-US" altLang="en-US" b="1"/>
              <a:t>select sum</a:t>
            </a:r>
            <a:r>
              <a:rPr lang="en-US" altLang="en-US"/>
              <a:t> (</a:t>
            </a:r>
            <a:r>
              <a:rPr lang="en-US" altLang="en-US" i="1"/>
              <a:t>salary </a:t>
            </a:r>
            <a:r>
              <a:rPr lang="en-US" altLang="en-US"/>
              <a:t>)</a:t>
            </a:r>
            <a:r>
              <a:rPr lang="en-US" altLang="en-US" i="1"/>
              <a:t/>
            </a:r>
            <a:br>
              <a:rPr lang="en-US" altLang="en-US" i="1"/>
            </a:br>
            <a:r>
              <a:rPr lang="en-US" altLang="en-US" i="1"/>
              <a:t>	</a:t>
            </a:r>
            <a:r>
              <a:rPr lang="en-US" altLang="en-US" b="1"/>
              <a:t>from</a:t>
            </a:r>
            <a:r>
              <a:rPr lang="en-US" altLang="en-US" i="1"/>
              <a:t> instructor</a:t>
            </a:r>
            <a:endParaRPr lang="en-US" altLang="en-US"/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altLang="en-US"/>
              <a:t>Above statement ignores null amounts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altLang="en-US"/>
              <a:t>Result is </a:t>
            </a:r>
            <a:r>
              <a:rPr lang="en-US" altLang="en-US" i="1"/>
              <a:t>null</a:t>
            </a:r>
            <a:r>
              <a:rPr lang="en-US" altLang="en-US"/>
              <a:t> if there is no non-null amount</a:t>
            </a:r>
          </a:p>
          <a:p>
            <a:pPr>
              <a:tabLst>
                <a:tab pos="1830388" algn="l"/>
                <a:tab pos="2232025" algn="l"/>
              </a:tabLst>
            </a:pPr>
            <a:r>
              <a:rPr lang="en-US" altLang="en-US"/>
              <a:t>All aggregate operations except </a:t>
            </a:r>
            <a:r>
              <a:rPr lang="en-US" altLang="en-US" b="1"/>
              <a:t>count(*)</a:t>
            </a:r>
            <a:r>
              <a:rPr lang="en-US" altLang="en-US"/>
              <a:t> ignore tuples with null values on the aggregated attributes</a:t>
            </a:r>
          </a:p>
          <a:p>
            <a:pPr>
              <a:tabLst>
                <a:tab pos="1830388" algn="l"/>
                <a:tab pos="2232025" algn="l"/>
              </a:tabLst>
            </a:pPr>
            <a:r>
              <a:rPr lang="en-US" altLang="en-US"/>
              <a:t>What if collection has only null values?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altLang="en-US"/>
              <a:t>count returns 0</a:t>
            </a:r>
          </a:p>
          <a:p>
            <a:pPr lvl="1">
              <a:tabLst>
                <a:tab pos="1830388" algn="l"/>
                <a:tab pos="2232025" algn="l"/>
              </a:tabLst>
            </a:pPr>
            <a:r>
              <a:rPr lang="en-US" altLang="en-US"/>
              <a:t>all other aggregates return null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Subqueries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1039813"/>
            <a:ext cx="7881937" cy="5018087"/>
          </a:xfrm>
        </p:spPr>
        <p:txBody>
          <a:bodyPr/>
          <a:lstStyle/>
          <a:p>
            <a:r>
              <a:rPr lang="en-US" altLang="en-US" dirty="0"/>
              <a:t>SQL provides a mechanism for the nesting of subqueries. A </a:t>
            </a:r>
            <a:r>
              <a:rPr lang="en-US" altLang="en-US" b="1" dirty="0">
                <a:solidFill>
                  <a:srgbClr val="002060"/>
                </a:solidFill>
              </a:rPr>
              <a:t>subquery</a:t>
            </a:r>
            <a:r>
              <a:rPr lang="en-US" altLang="en-US" dirty="0"/>
              <a:t> is a </a:t>
            </a:r>
            <a:r>
              <a:rPr lang="en-US" altLang="en-US" b="1" dirty="0"/>
              <a:t>select-from-where</a:t>
            </a:r>
            <a:r>
              <a:rPr lang="en-US" altLang="en-US" dirty="0"/>
              <a:t> expression that is nested within another query.</a:t>
            </a:r>
          </a:p>
          <a:p>
            <a:r>
              <a:rPr lang="en-US" altLang="en-US" dirty="0"/>
              <a:t>The nesting can be done in the following SQL query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select 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A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r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m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/>
              <a:t>P</a:t>
            </a:r>
          </a:p>
          <a:p>
            <a:pPr>
              <a:buFont typeface="Monotype Sorts" charset="2"/>
              <a:buNone/>
            </a:pP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dirty="0"/>
              <a:t>as follows:</a:t>
            </a:r>
          </a:p>
          <a:p>
            <a:pPr lvl="1"/>
            <a:r>
              <a:rPr lang="en-US" altLang="en-US" b="1" dirty="0"/>
              <a:t>From clause: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i</a:t>
            </a:r>
            <a:r>
              <a:rPr lang="en-US" altLang="en-US" i="1" baseline="-25000" dirty="0"/>
              <a:t> </a:t>
            </a:r>
            <a:r>
              <a:rPr lang="en-US" altLang="en-US" dirty="0"/>
              <a:t> can be replaced by any valid subquery</a:t>
            </a:r>
          </a:p>
          <a:p>
            <a:pPr lvl="1"/>
            <a:r>
              <a:rPr lang="en-US" altLang="en-US" b="1" dirty="0"/>
              <a:t>Where clause: </a:t>
            </a:r>
            <a:r>
              <a:rPr lang="en-US" altLang="en-US" i="1" dirty="0"/>
              <a:t>P</a:t>
            </a:r>
            <a:r>
              <a:rPr lang="en-US" altLang="en-US" dirty="0"/>
              <a:t> can be replaced with an expression of the form: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                </a:t>
            </a:r>
            <a:r>
              <a:rPr lang="en-US" altLang="en-US" i="1" dirty="0"/>
              <a:t>B</a:t>
            </a:r>
            <a:r>
              <a:rPr lang="en-US" altLang="en-US" dirty="0"/>
              <a:t> &lt;operation&gt; (subquery)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     Where </a:t>
            </a:r>
            <a:r>
              <a:rPr lang="en-US" altLang="en-US" i="1" dirty="0"/>
              <a:t>B</a:t>
            </a:r>
            <a:r>
              <a:rPr lang="en-US" altLang="en-US" dirty="0"/>
              <a:t> is an attribute and &lt;operation&gt; to be defined later.</a:t>
            </a:r>
          </a:p>
          <a:p>
            <a:pPr lvl="1"/>
            <a:r>
              <a:rPr lang="en-US" altLang="en-US" b="1" dirty="0"/>
              <a:t>Select clause: </a:t>
            </a:r>
          </a:p>
          <a:p>
            <a:pPr marL="857250" lvl="2" indent="0">
              <a:buFont typeface="Webdings" panose="05030102010509060703" pitchFamily="18" charset="2"/>
              <a:buNone/>
            </a:pPr>
            <a:r>
              <a:rPr lang="en-US" altLang="en-US" i="1" dirty="0"/>
              <a:t>A</a:t>
            </a:r>
            <a:r>
              <a:rPr lang="en-US" altLang="en-US" i="1" baseline="-25000" dirty="0"/>
              <a:t>i   </a:t>
            </a:r>
            <a:r>
              <a:rPr lang="en-US" altLang="en-US" dirty="0"/>
              <a:t>can be replaced be a subquery that generates a single value.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70150"/>
            <a:ext cx="8077200" cy="609600"/>
          </a:xfrm>
        </p:spPr>
        <p:txBody>
          <a:bodyPr/>
          <a:lstStyle/>
          <a:p>
            <a:r>
              <a:rPr lang="en-US" altLang="en-US" dirty="0"/>
              <a:t>Set Membership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SQL Parts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779" y="1127933"/>
            <a:ext cx="7067006" cy="4920168"/>
          </a:xfrm>
        </p:spPr>
        <p:txBody>
          <a:bodyPr/>
          <a:lstStyle/>
          <a:p>
            <a:r>
              <a:rPr lang="en-US" altLang="en-US" dirty="0"/>
              <a:t>DML -- provides the ability to query information from the database and to insert tuples into, delete tuples from, and modify tuples in the database.</a:t>
            </a:r>
          </a:p>
          <a:p>
            <a:r>
              <a:rPr lang="en-US" altLang="en-US" dirty="0"/>
              <a:t>integrity – the  DDL includes commands for specifying integrity constraints.</a:t>
            </a:r>
          </a:p>
          <a:p>
            <a:r>
              <a:rPr lang="en-US" altLang="en-US" dirty="0"/>
              <a:t>View definition -- The DDL  includes commands for defining views.</a:t>
            </a:r>
          </a:p>
          <a:p>
            <a:r>
              <a:rPr lang="en-US" altLang="en-US" dirty="0"/>
              <a:t>Transaction control –includes commands for specifying the beginning and ending of transactions.</a:t>
            </a:r>
          </a:p>
          <a:p>
            <a:r>
              <a:rPr lang="en-US" altLang="en-US" dirty="0"/>
              <a:t>Embedded  SQL  and dynamic SQL -- define how SQL statements can be embedded within general-purpose programming languages.</a:t>
            </a:r>
          </a:p>
          <a:p>
            <a:r>
              <a:rPr lang="en-US" altLang="en-US" dirty="0"/>
              <a:t>Authorization – includes commands for specifying access rights to relations and views.</a:t>
            </a:r>
          </a:p>
          <a:p>
            <a:pPr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 Membership 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214" y="1109663"/>
            <a:ext cx="7609456" cy="5181955"/>
          </a:xfrm>
        </p:spPr>
        <p:txBody>
          <a:bodyPr/>
          <a:lstStyle/>
          <a:p>
            <a:pPr>
              <a:tabLst>
                <a:tab pos="1027113" algn="l"/>
              </a:tabLst>
            </a:pPr>
            <a:r>
              <a:rPr lang="en-US" altLang="en-US" dirty="0"/>
              <a:t>Find courses offered in Fall 2017 and in Spring 2018</a:t>
            </a:r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r>
              <a:rPr lang="en-US" altLang="en-US" dirty="0"/>
              <a:t>Find courses offered in Fall 2017 but not in Spring 2018</a:t>
            </a:r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612900" y="1698625"/>
            <a:ext cx="62166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distinct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'Fall'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2017 </a:t>
            </a:r>
            <a:r>
              <a:rPr lang="en-US" altLang="en-US" sz="1600" b="1" dirty="0"/>
              <a:t>and </a:t>
            </a:r>
            <a:br>
              <a:rPr lang="en-US" altLang="en-US" sz="1600" b="1" dirty="0"/>
            </a:br>
            <a:r>
              <a:rPr lang="en-US" altLang="en-US" sz="1600" b="1" dirty="0"/>
              <a:t>           </a:t>
            </a:r>
            <a:r>
              <a:rPr lang="en-US" altLang="en-US" sz="1600" i="1" dirty="0" err="1"/>
              <a:t>course_id</a:t>
            </a:r>
            <a:r>
              <a:rPr lang="en-US" altLang="en-US" sz="1600" i="1" dirty="0"/>
              <a:t> </a:t>
            </a:r>
            <a:r>
              <a:rPr lang="en-US" altLang="en-US" sz="1600" b="1" dirty="0"/>
              <a:t>in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                                 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                                 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'Spring'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2018);</a:t>
            </a: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1625600" y="4048501"/>
            <a:ext cx="658653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distinct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'Fall'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2017 </a:t>
            </a:r>
            <a:r>
              <a:rPr lang="en-US" altLang="en-US" sz="1600" b="1" dirty="0"/>
              <a:t>and </a:t>
            </a:r>
            <a:br>
              <a:rPr lang="en-US" altLang="en-US" sz="1600" b="1" dirty="0"/>
            </a:br>
            <a:r>
              <a:rPr lang="en-US" altLang="en-US" sz="1600" b="1" dirty="0"/>
              <a:t>           </a:t>
            </a:r>
            <a:r>
              <a:rPr lang="en-US" altLang="en-US" sz="1600" i="1" dirty="0" err="1"/>
              <a:t>course_id</a:t>
            </a:r>
            <a:r>
              <a:rPr lang="en-US" altLang="en-US" sz="1600" i="1" dirty="0"/>
              <a:t>  </a:t>
            </a:r>
            <a:r>
              <a:rPr lang="en-US" altLang="en-US" sz="1600" b="1" dirty="0"/>
              <a:t>not in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                                        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                                        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'Spring'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2018);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Set Membership (Cont.)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071" y="1123753"/>
            <a:ext cx="8131270" cy="5181517"/>
          </a:xfrm>
        </p:spPr>
        <p:txBody>
          <a:bodyPr/>
          <a:lstStyle/>
          <a:p>
            <a:pPr defTabSz="915988">
              <a:tabLst>
                <a:tab pos="684213" algn="l"/>
                <a:tab pos="1250950" algn="l"/>
              </a:tabLst>
            </a:pPr>
            <a:r>
              <a:rPr lang="en-US" altLang="en-US" dirty="0"/>
              <a:t>Name all instructors whose name is neither “Mozart” nor Einstein”</a:t>
            </a:r>
          </a:p>
          <a:p>
            <a:pPr marL="0" indent="0" defTabSz="915988">
              <a:buNone/>
              <a:tabLst>
                <a:tab pos="684213" algn="l"/>
                <a:tab pos="1250950" algn="l"/>
              </a:tabLst>
            </a:pPr>
            <a:endParaRPr lang="en-US" altLang="en-US" sz="1000" dirty="0"/>
          </a:p>
          <a:p>
            <a:pPr>
              <a:spcBef>
                <a:spcPts val="0"/>
              </a:spcBef>
              <a:buNone/>
            </a:pPr>
            <a:r>
              <a:rPr lang="en-US" altLang="en-US" dirty="0"/>
              <a:t>                 </a:t>
            </a:r>
            <a:r>
              <a:rPr lang="en-US" altLang="en-US" b="1" dirty="0"/>
              <a:t>select distinct </a:t>
            </a:r>
            <a:r>
              <a:rPr lang="en-US" altLang="en-US" i="1" dirty="0"/>
              <a:t>name</a:t>
            </a:r>
            <a:endParaRPr lang="en-US" altLang="en-US" dirty="0"/>
          </a:p>
          <a:p>
            <a:pPr>
              <a:spcBef>
                <a:spcPts val="0"/>
              </a:spcBef>
              <a:buNone/>
            </a:pPr>
            <a:r>
              <a:rPr lang="en-US" altLang="en-US" b="1" dirty="0"/>
              <a:t>                 from </a:t>
            </a:r>
            <a:r>
              <a:rPr lang="en-US" altLang="en-US" i="1" dirty="0"/>
              <a:t>instructor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b="1" dirty="0"/>
              <a:t>                 where </a:t>
            </a:r>
            <a:r>
              <a:rPr lang="en-US" altLang="en-US" dirty="0"/>
              <a:t> </a:t>
            </a:r>
            <a:r>
              <a:rPr lang="en-US" altLang="en-US" i="1" dirty="0"/>
              <a:t>name </a:t>
            </a:r>
            <a:r>
              <a:rPr lang="en-US" altLang="en-US" b="1" dirty="0"/>
              <a:t>not in </a:t>
            </a:r>
            <a:r>
              <a:rPr lang="en-US" altLang="en-US" dirty="0"/>
              <a:t>('Mozart', 'Einstein') </a:t>
            </a:r>
          </a:p>
          <a:p>
            <a:pPr>
              <a:buNone/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r>
              <a:rPr lang="en-US" altLang="en-US" dirty="0"/>
              <a:t>Find the total number of (distinct) students who have taken course sections taught by the instructor with </a:t>
            </a:r>
            <a:r>
              <a:rPr lang="en-US" altLang="en-US" i="1" dirty="0"/>
              <a:t>ID </a:t>
            </a:r>
            <a:r>
              <a:rPr lang="en-US" altLang="en-US" dirty="0"/>
              <a:t>10101</a:t>
            </a:r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dirty="0"/>
          </a:p>
          <a:p>
            <a:pPr defTabSz="915988">
              <a:tabLst>
                <a:tab pos="684213" algn="l"/>
                <a:tab pos="1250950" algn="l"/>
              </a:tabLst>
            </a:pPr>
            <a:r>
              <a:rPr lang="en-US" altLang="en-US" dirty="0"/>
              <a:t>Note: Above query can be written in a much simpler manner.  </a:t>
            </a:r>
            <a:br>
              <a:rPr lang="en-US" altLang="en-US" dirty="0"/>
            </a:br>
            <a:r>
              <a:rPr lang="en-US" altLang="en-US" dirty="0"/>
              <a:t>The formulation above is simply to illustrate SQL features</a:t>
            </a:r>
          </a:p>
          <a:p>
            <a:pPr defTabSz="915988">
              <a:tabLst>
                <a:tab pos="684213" algn="l"/>
                <a:tab pos="1250950" algn="l"/>
              </a:tabLst>
            </a:pPr>
            <a:endParaRPr lang="en-US" altLang="en-US" i="1" dirty="0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1787525" y="3821582"/>
            <a:ext cx="5749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count </a:t>
            </a:r>
            <a:r>
              <a:rPr lang="en-US" altLang="en-US" sz="1600" dirty="0"/>
              <a:t>(</a:t>
            </a:r>
            <a:r>
              <a:rPr lang="en-US" altLang="en-US" sz="1600" b="1" dirty="0"/>
              <a:t>distinct </a:t>
            </a:r>
            <a:r>
              <a:rPr lang="en-US" altLang="en-US" sz="1600" i="1" dirty="0"/>
              <a:t>ID</a:t>
            </a:r>
            <a:r>
              <a:rPr lang="en-US" altLang="en-US" sz="1600" dirty="0"/>
              <a:t>)</a:t>
            </a:r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takes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dirty="0"/>
              <a:t>(</a:t>
            </a:r>
            <a:r>
              <a:rPr lang="en-US" altLang="en-US" sz="1600" i="1" dirty="0" err="1"/>
              <a:t>course_id</a:t>
            </a:r>
            <a:r>
              <a:rPr lang="en-US" altLang="en-US" sz="1600" dirty="0"/>
              <a:t>, </a:t>
            </a:r>
            <a:r>
              <a:rPr lang="en-US" altLang="en-US" sz="1600" i="1" dirty="0" err="1"/>
              <a:t>sec_id</a:t>
            </a:r>
            <a:r>
              <a:rPr lang="en-US" altLang="en-US" sz="1600" dirty="0"/>
              <a:t>, </a:t>
            </a:r>
            <a:r>
              <a:rPr lang="en-US" altLang="en-US" sz="1600" i="1" dirty="0"/>
              <a:t>semester</a:t>
            </a:r>
            <a:r>
              <a:rPr lang="en-US" altLang="en-US" sz="1600" dirty="0"/>
              <a:t>,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) </a:t>
            </a:r>
            <a:r>
              <a:rPr lang="en-US" altLang="en-US" sz="1600" b="1" dirty="0"/>
              <a:t>in </a:t>
            </a:r>
            <a:br>
              <a:rPr lang="en-US" altLang="en-US" sz="1600" b="1" dirty="0"/>
            </a:br>
            <a:r>
              <a:rPr lang="en-US" altLang="en-US" sz="1600" b="1" dirty="0"/>
              <a:t>                               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 err="1"/>
              <a:t>course_id</a:t>
            </a:r>
            <a:r>
              <a:rPr lang="en-US" altLang="en-US" sz="1600" dirty="0"/>
              <a:t>, </a:t>
            </a:r>
            <a:r>
              <a:rPr lang="en-US" altLang="en-US" sz="1600" i="1" dirty="0" err="1"/>
              <a:t>sec_id</a:t>
            </a:r>
            <a:r>
              <a:rPr lang="en-US" altLang="en-US" sz="1600" dirty="0"/>
              <a:t>, </a:t>
            </a:r>
            <a:r>
              <a:rPr lang="en-US" altLang="en-US" sz="1600" i="1" dirty="0"/>
              <a:t>semester</a:t>
            </a:r>
            <a:r>
              <a:rPr lang="en-US" altLang="en-US" sz="1600" dirty="0"/>
              <a:t>, </a:t>
            </a:r>
            <a:r>
              <a:rPr lang="en-US" altLang="en-US" sz="1600" i="1" dirty="0"/>
              <a:t>year</a:t>
            </a:r>
          </a:p>
          <a:p>
            <a:r>
              <a:rPr lang="en-US" altLang="en-US" sz="1600" b="1" dirty="0"/>
              <a:t>                                 from </a:t>
            </a:r>
            <a:r>
              <a:rPr lang="en-US" altLang="en-US" sz="1600" i="1" dirty="0"/>
              <a:t>teaches</a:t>
            </a:r>
          </a:p>
          <a:p>
            <a:r>
              <a:rPr lang="en-US" altLang="en-US" sz="1600" b="1" dirty="0"/>
              <a:t>                                 where </a:t>
            </a:r>
            <a:r>
              <a:rPr lang="en-US" altLang="en-US" sz="1600" i="1" dirty="0"/>
              <a:t>teaches</a:t>
            </a:r>
            <a:r>
              <a:rPr lang="en-US" altLang="en-US" sz="1600" dirty="0"/>
              <a:t>.</a:t>
            </a:r>
            <a:r>
              <a:rPr lang="en-US" altLang="en-US" sz="1600" i="1" dirty="0"/>
              <a:t>ID</a:t>
            </a:r>
            <a:r>
              <a:rPr lang="en-US" altLang="en-US" sz="1600" dirty="0"/>
              <a:t>= 10101);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70150"/>
            <a:ext cx="8077200" cy="609600"/>
          </a:xfrm>
        </p:spPr>
        <p:txBody>
          <a:bodyPr/>
          <a:lstStyle/>
          <a:p>
            <a:r>
              <a:rPr lang="en-US" altLang="en-US" dirty="0"/>
              <a:t>Set  Comparison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142875"/>
            <a:ext cx="8077200" cy="609600"/>
          </a:xfrm>
        </p:spPr>
        <p:txBody>
          <a:bodyPr/>
          <a:lstStyle/>
          <a:p>
            <a:r>
              <a:rPr lang="en-US" altLang="en-US"/>
              <a:t>Set Comparison – </a:t>
            </a:r>
            <a:r>
              <a:rPr lang="ja-JP" altLang="en-US"/>
              <a:t>“</a:t>
            </a:r>
            <a:r>
              <a:rPr lang="en-US" altLang="ja-JP"/>
              <a:t>some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2736" y="1106487"/>
            <a:ext cx="7134982" cy="4202492"/>
          </a:xfrm>
        </p:spPr>
        <p:txBody>
          <a:bodyPr/>
          <a:lstStyle/>
          <a:p>
            <a:pPr defTabSz="915988">
              <a:tabLst>
                <a:tab pos="1830388" algn="l"/>
              </a:tabLst>
            </a:pPr>
            <a:r>
              <a:rPr lang="en-US" altLang="en-US" dirty="0"/>
              <a:t>Find names of instructors with salary greater than that of some (at least one) instructor in the Biology department.</a:t>
            </a:r>
          </a:p>
          <a:p>
            <a:pPr defTabSz="915988">
              <a:tabLst>
                <a:tab pos="1830388" algn="l"/>
              </a:tabLst>
            </a:pPr>
            <a:endParaRPr lang="en-US" altLang="en-US" dirty="0"/>
          </a:p>
          <a:p>
            <a:pPr defTabSz="915988">
              <a:tabLst>
                <a:tab pos="1830388" algn="l"/>
              </a:tabLst>
            </a:pPr>
            <a:endParaRPr lang="en-US" altLang="en-US" dirty="0"/>
          </a:p>
          <a:p>
            <a:pPr defTabSz="915988">
              <a:tabLst>
                <a:tab pos="1830388" algn="l"/>
              </a:tabLst>
            </a:pPr>
            <a:endParaRPr lang="en-US" altLang="en-US" dirty="0"/>
          </a:p>
          <a:p>
            <a:pPr defTabSz="915988">
              <a:tabLst>
                <a:tab pos="1830388" algn="l"/>
              </a:tabLst>
            </a:pPr>
            <a:r>
              <a:rPr lang="en-US" altLang="en-US" dirty="0"/>
              <a:t>Same query using &gt; </a:t>
            </a:r>
            <a:r>
              <a:rPr lang="en-US" altLang="en-US" b="1" dirty="0"/>
              <a:t>some</a:t>
            </a:r>
            <a:r>
              <a:rPr lang="en-US" altLang="en-US" dirty="0"/>
              <a:t> clause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1957388" y="3569979"/>
            <a:ext cx="56578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</a:t>
            </a:r>
            <a:r>
              <a:rPr lang="en-US" altLang="en-US" sz="1600" i="1" dirty="0"/>
              <a:t>name</a:t>
            </a:r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instructor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salary </a:t>
            </a:r>
            <a:r>
              <a:rPr lang="en-US" altLang="en-US" sz="1600" dirty="0"/>
              <a:t>&gt; </a:t>
            </a:r>
            <a:r>
              <a:rPr lang="en-US" altLang="en-US" sz="1600" b="1" dirty="0"/>
              <a:t>some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/>
              <a:t>salary</a:t>
            </a:r>
          </a:p>
          <a:p>
            <a:r>
              <a:rPr lang="en-US" altLang="en-US" sz="1600" b="1" dirty="0"/>
              <a:t>                                     from </a:t>
            </a:r>
            <a:r>
              <a:rPr lang="en-US" altLang="en-US" sz="1600" i="1" dirty="0"/>
              <a:t>instructor</a:t>
            </a:r>
          </a:p>
          <a:p>
            <a:r>
              <a:rPr lang="en-US" altLang="en-US" sz="1600" b="1" dirty="0"/>
              <a:t>                                     where </a:t>
            </a:r>
            <a:r>
              <a:rPr lang="en-US" altLang="en-US" sz="1600" i="1" dirty="0"/>
              <a:t>dept name </a:t>
            </a:r>
            <a:r>
              <a:rPr lang="en-US" altLang="en-US" sz="1600" dirty="0"/>
              <a:t>= 'Biology');</a:t>
            </a:r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1952625" y="1957388"/>
            <a:ext cx="52752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distinct </a:t>
            </a:r>
            <a:r>
              <a:rPr lang="en-US" altLang="en-US" sz="1600" i="1" dirty="0"/>
              <a:t>T</a:t>
            </a:r>
            <a:r>
              <a:rPr lang="en-US" altLang="en-US" sz="1600" dirty="0"/>
              <a:t>.</a:t>
            </a:r>
            <a:r>
              <a:rPr lang="en-US" altLang="en-US" sz="1600" i="1" dirty="0"/>
              <a:t>name</a:t>
            </a:r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instructor </a:t>
            </a:r>
            <a:r>
              <a:rPr lang="en-US" altLang="en-US" sz="1600" b="1" dirty="0"/>
              <a:t>as </a:t>
            </a:r>
            <a:r>
              <a:rPr lang="en-US" altLang="en-US" sz="1600" i="1" dirty="0"/>
              <a:t>T</a:t>
            </a:r>
            <a:r>
              <a:rPr lang="en-US" altLang="en-US" sz="1600" dirty="0"/>
              <a:t>, </a:t>
            </a:r>
            <a:r>
              <a:rPr lang="en-US" altLang="en-US" sz="1600" i="1" dirty="0"/>
              <a:t>instructor </a:t>
            </a:r>
            <a:r>
              <a:rPr lang="en-US" altLang="en-US" sz="1600" b="1" dirty="0"/>
              <a:t>as </a:t>
            </a:r>
            <a:r>
              <a:rPr lang="en-US" altLang="en-US" sz="1600" i="1" dirty="0"/>
              <a:t>S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 err="1"/>
              <a:t>T.salary</a:t>
            </a:r>
            <a:r>
              <a:rPr lang="en-US" altLang="en-US" sz="1600" i="1" dirty="0"/>
              <a:t> </a:t>
            </a:r>
            <a:r>
              <a:rPr lang="en-US" altLang="en-US" sz="1600" dirty="0"/>
              <a:t>&gt; </a:t>
            </a:r>
            <a:r>
              <a:rPr lang="en-US" altLang="en-US" sz="1600" i="1" dirty="0" err="1"/>
              <a:t>S.salary</a:t>
            </a:r>
            <a:r>
              <a:rPr lang="en-US" altLang="en-US" sz="1600" i="1" dirty="0"/>
              <a:t> </a:t>
            </a:r>
            <a:r>
              <a:rPr lang="en-US" altLang="en-US" sz="1600" b="1" dirty="0"/>
              <a:t>and </a:t>
            </a:r>
            <a:r>
              <a:rPr lang="en-US" altLang="en-US" sz="1600" i="1" dirty="0" err="1"/>
              <a:t>S.dept</a:t>
            </a:r>
            <a:r>
              <a:rPr lang="en-US" altLang="en-US" sz="1600" i="1" dirty="0"/>
              <a:t> name </a:t>
            </a:r>
            <a:r>
              <a:rPr lang="en-US" altLang="en-US" sz="1600" dirty="0"/>
              <a:t>= 'Biology';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8100"/>
            <a:ext cx="8077200" cy="609600"/>
          </a:xfrm>
        </p:spPr>
        <p:txBody>
          <a:bodyPr/>
          <a:lstStyle/>
          <a:p>
            <a:r>
              <a:rPr lang="en-US" altLang="en-US"/>
              <a:t>Definition of  </a:t>
            </a:r>
            <a:r>
              <a:rPr lang="ja-JP" altLang="en-US"/>
              <a:t>“</a:t>
            </a:r>
            <a:r>
              <a:rPr lang="en-US" altLang="ja-JP"/>
              <a:t>some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6800850" cy="714375"/>
          </a:xfrm>
        </p:spPr>
        <p:txBody>
          <a:bodyPr/>
          <a:lstStyle/>
          <a:p>
            <a:r>
              <a:rPr lang="en-US" altLang="en-US"/>
              <a:t>F &lt;comp&gt; </a:t>
            </a:r>
            <a:r>
              <a:rPr lang="en-US" altLang="en-US" b="1"/>
              <a:t>some </a:t>
            </a:r>
            <a:r>
              <a:rPr lang="en-US" altLang="en-US" i="1"/>
              <a:t>r </a:t>
            </a:r>
            <a:r>
              <a:rPr lang="en-US" altLang="en-US">
                <a:sym typeface="Symbol" panose="05050102010706020507" pitchFamily="18" charset="2"/>
              </a:rPr>
              <a:t></a:t>
            </a:r>
            <a:r>
              <a:rPr lang="en-US" altLang="en-US" i="1">
                <a:sym typeface="Symbol" panose="05050102010706020507" pitchFamily="18" charset="2"/>
              </a:rPr>
              <a:t>t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 i="1">
                <a:sym typeface="Symbol" panose="05050102010706020507" pitchFamily="18" charset="2"/>
              </a:rPr>
              <a:t>r </a:t>
            </a:r>
            <a:r>
              <a:rPr lang="en-US" altLang="en-US">
                <a:sym typeface="Symbol" panose="05050102010706020507" pitchFamily="18" charset="2"/>
              </a:rPr>
              <a:t>such that (F &lt;comp&gt; </a:t>
            </a:r>
            <a:r>
              <a:rPr lang="en-US" altLang="en-US" i="1">
                <a:sym typeface="Symbol" panose="05050102010706020507" pitchFamily="18" charset="2"/>
              </a:rPr>
              <a:t>t </a:t>
            </a:r>
            <a:r>
              <a:rPr lang="en-US" altLang="en-US">
                <a:sym typeface="Symbol" panose="05050102010706020507" pitchFamily="18" charset="2"/>
              </a:rPr>
              <a:t>)</a:t>
            </a:r>
            <a:r>
              <a:rPr lang="en-US" altLang="en-US" i="1">
                <a:sym typeface="Symbol" panose="05050102010706020507" pitchFamily="18" charset="2"/>
              </a:rPr>
              <a:t/>
            </a:r>
            <a:br>
              <a:rPr lang="en-US" altLang="en-US" i="1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Where &lt;comp&gt; can be:      </a:t>
            </a:r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12888" y="1952625"/>
            <a:ext cx="7805737" cy="4233863"/>
            <a:chOff x="809625" y="1952625"/>
            <a:chExt cx="7805738" cy="423386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105025" y="1952625"/>
              <a:ext cx="457200" cy="1066800"/>
              <a:chOff x="2448" y="1296"/>
              <a:chExt cx="288" cy="960"/>
            </a:xfrm>
          </p:grpSpPr>
          <p:sp>
            <p:nvSpPr>
              <p:cNvPr id="52246" name="Rectangle 5"/>
              <p:cNvSpPr>
                <a:spLocks noChangeArrowheads="1"/>
              </p:cNvSpPr>
              <p:nvPr/>
            </p:nvSpPr>
            <p:spPr bwMode="auto">
              <a:xfrm>
                <a:off x="2448" y="1296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52247" name="Rectangle 6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52248" name="Rectangle 7"/>
              <p:cNvSpPr>
                <a:spLocks noChangeArrowheads="1"/>
              </p:cNvSpPr>
              <p:nvPr/>
            </p:nvSpPr>
            <p:spPr bwMode="auto">
              <a:xfrm>
                <a:off x="2448" y="1920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sp>
          <p:nvSpPr>
            <p:cNvPr id="52229" name="Text Box 8"/>
            <p:cNvSpPr txBox="1">
              <a:spLocks noChangeArrowheads="1"/>
            </p:cNvSpPr>
            <p:nvPr/>
          </p:nvSpPr>
          <p:spPr bwMode="auto">
            <a:xfrm>
              <a:off x="830263" y="2257425"/>
              <a:ext cx="13509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&lt; </a:t>
              </a:r>
              <a:r>
                <a:rPr lang="en-US" altLang="en-US" sz="1800" b="1"/>
                <a:t>some</a:t>
              </a:r>
              <a:endParaRPr lang="en-US" altLang="en-US" sz="1800"/>
            </a:p>
          </p:txBody>
        </p:sp>
        <p:sp>
          <p:nvSpPr>
            <p:cNvPr id="52230" name="Text Box 9"/>
            <p:cNvSpPr txBox="1">
              <a:spLocks noChangeArrowheads="1"/>
            </p:cNvSpPr>
            <p:nvPr/>
          </p:nvSpPr>
          <p:spPr bwMode="auto">
            <a:xfrm>
              <a:off x="2638425" y="2257425"/>
              <a:ext cx="914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true</a:t>
              </a:r>
            </a:p>
          </p:txBody>
        </p:sp>
        <p:sp>
          <p:nvSpPr>
            <p:cNvPr id="52231" name="Rectangle 10"/>
            <p:cNvSpPr>
              <a:spLocks noChangeArrowheads="1"/>
            </p:cNvSpPr>
            <p:nvPr/>
          </p:nvSpPr>
          <p:spPr bwMode="auto">
            <a:xfrm>
              <a:off x="2105025" y="3118035"/>
              <a:ext cx="457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2232" name="Rectangle 11"/>
            <p:cNvSpPr>
              <a:spLocks noChangeArrowheads="1"/>
            </p:cNvSpPr>
            <p:nvPr/>
          </p:nvSpPr>
          <p:spPr bwMode="auto">
            <a:xfrm>
              <a:off x="2105025" y="3476625"/>
              <a:ext cx="457200" cy="2968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2233" name="Rectangle 12"/>
            <p:cNvSpPr>
              <a:spLocks noChangeArrowheads="1"/>
            </p:cNvSpPr>
            <p:nvPr/>
          </p:nvSpPr>
          <p:spPr bwMode="auto">
            <a:xfrm>
              <a:off x="2105025" y="3930650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2234" name="Text Box 13"/>
            <p:cNvSpPr txBox="1">
              <a:spLocks noChangeArrowheads="1"/>
            </p:cNvSpPr>
            <p:nvPr/>
          </p:nvSpPr>
          <p:spPr bwMode="auto">
            <a:xfrm>
              <a:off x="2638425" y="34163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false</a:t>
              </a:r>
            </a:p>
          </p:txBody>
        </p:sp>
        <p:sp>
          <p:nvSpPr>
            <p:cNvPr id="52235" name="Rectangle 14"/>
            <p:cNvSpPr>
              <a:spLocks noChangeArrowheads="1"/>
            </p:cNvSpPr>
            <p:nvPr/>
          </p:nvSpPr>
          <p:spPr bwMode="auto">
            <a:xfrm>
              <a:off x="2105025" y="4235450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2236" name="Rectangle 15"/>
            <p:cNvSpPr>
              <a:spLocks noChangeArrowheads="1"/>
            </p:cNvSpPr>
            <p:nvPr/>
          </p:nvSpPr>
          <p:spPr bwMode="auto">
            <a:xfrm>
              <a:off x="2105025" y="4772025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2237" name="Rectangle 16"/>
            <p:cNvSpPr>
              <a:spLocks noChangeArrowheads="1"/>
            </p:cNvSpPr>
            <p:nvPr/>
          </p:nvSpPr>
          <p:spPr bwMode="auto">
            <a:xfrm>
              <a:off x="2105025" y="5076825"/>
              <a:ext cx="457200" cy="3095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2238" name="Text Box 17"/>
            <p:cNvSpPr txBox="1">
              <a:spLocks noChangeArrowheads="1"/>
            </p:cNvSpPr>
            <p:nvPr/>
          </p:nvSpPr>
          <p:spPr bwMode="auto">
            <a:xfrm>
              <a:off x="809625" y="5000625"/>
              <a:ext cx="1447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</a:t>
              </a:r>
              <a:r>
                <a:rPr lang="en-US" altLang="en-US">
                  <a:latin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  <a:r>
                <a:rPr lang="en-US" altLang="en-US" sz="1800"/>
                <a:t> </a:t>
              </a:r>
              <a:r>
                <a:rPr lang="en-US" altLang="en-US" sz="1800" b="1"/>
                <a:t>some</a:t>
              </a:r>
            </a:p>
          </p:txBody>
        </p:sp>
        <p:sp>
          <p:nvSpPr>
            <p:cNvPr id="52239" name="Text Box 18"/>
            <p:cNvSpPr txBox="1">
              <a:spLocks noChangeArrowheads="1"/>
            </p:cNvSpPr>
            <p:nvPr/>
          </p:nvSpPr>
          <p:spPr bwMode="auto">
            <a:xfrm>
              <a:off x="2638425" y="5000625"/>
              <a:ext cx="2514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true (since 0 </a:t>
              </a:r>
              <a:r>
                <a:rPr lang="en-US" altLang="en-US">
                  <a:latin typeface="Times New Roman" panose="02020603050405020304" pitchFamily="18" charset="0"/>
                  <a:sym typeface="Symbol" panose="05050102010706020507" pitchFamily="18" charset="2"/>
                </a:rPr>
                <a:t> </a:t>
              </a:r>
              <a:r>
                <a:rPr lang="en-US" altLang="en-US" sz="1800">
                  <a:sym typeface="Symbol" panose="05050102010706020507" pitchFamily="18" charset="2"/>
                </a:rPr>
                <a:t>5)</a:t>
              </a:r>
              <a:endParaRPr lang="en-US" altLang="en-US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52240" name="Text Box 19"/>
            <p:cNvSpPr txBox="1">
              <a:spLocks noChangeArrowheads="1"/>
            </p:cNvSpPr>
            <p:nvPr/>
          </p:nvSpPr>
          <p:spPr bwMode="auto">
            <a:xfrm>
              <a:off x="3738563" y="2486025"/>
              <a:ext cx="4876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(read:  5 &lt; some tuple in the relation) </a:t>
              </a:r>
            </a:p>
          </p:txBody>
        </p:sp>
        <p:sp>
          <p:nvSpPr>
            <p:cNvPr id="52241" name="Text Box 20"/>
            <p:cNvSpPr txBox="1">
              <a:spLocks noChangeArrowheads="1"/>
            </p:cNvSpPr>
            <p:nvPr/>
          </p:nvSpPr>
          <p:spPr bwMode="auto">
            <a:xfrm>
              <a:off x="844550" y="3402013"/>
              <a:ext cx="1377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&lt; </a:t>
              </a:r>
              <a:r>
                <a:rPr lang="en-US" altLang="en-US" sz="1800" b="1"/>
                <a:t>some</a:t>
              </a:r>
              <a:endParaRPr lang="en-US" altLang="en-US" sz="1800"/>
            </a:p>
          </p:txBody>
        </p:sp>
        <p:sp>
          <p:nvSpPr>
            <p:cNvPr id="52242" name="Text Box 21"/>
            <p:cNvSpPr txBox="1">
              <a:spLocks noChangeArrowheads="1"/>
            </p:cNvSpPr>
            <p:nvPr/>
          </p:nvSpPr>
          <p:spPr bwMode="auto">
            <a:xfrm>
              <a:off x="2638425" y="415925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true</a:t>
              </a:r>
            </a:p>
          </p:txBody>
        </p:sp>
        <p:sp>
          <p:nvSpPr>
            <p:cNvPr id="52243" name="Text Box 22"/>
            <p:cNvSpPr txBox="1">
              <a:spLocks noChangeArrowheads="1"/>
            </p:cNvSpPr>
            <p:nvPr/>
          </p:nvSpPr>
          <p:spPr bwMode="auto">
            <a:xfrm>
              <a:off x="885825" y="4162425"/>
              <a:ext cx="1524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= </a:t>
              </a:r>
              <a:r>
                <a:rPr lang="en-US" altLang="en-US" sz="1800" b="1"/>
                <a:t>some</a:t>
              </a:r>
              <a:endParaRPr lang="en-US" altLang="en-US" sz="1800"/>
            </a:p>
          </p:txBody>
        </p:sp>
        <p:sp>
          <p:nvSpPr>
            <p:cNvPr id="52244" name="Rectangle 23"/>
            <p:cNvSpPr>
              <a:spLocks noChangeArrowheads="1"/>
            </p:cNvSpPr>
            <p:nvPr/>
          </p:nvSpPr>
          <p:spPr bwMode="auto">
            <a:xfrm>
              <a:off x="823913" y="5472113"/>
              <a:ext cx="6800850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(= </a:t>
              </a:r>
              <a:r>
                <a:rPr lang="en-US" altLang="en-US" sz="1800" b="1">
                  <a:latin typeface="Arial" panose="020B0604020202020204" pitchFamily="34" charset="0"/>
                </a:rPr>
                <a:t>some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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in</a:t>
              </a:r>
            </a:p>
            <a:p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However, (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some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) 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not in</a:t>
              </a:r>
              <a:endParaRPr lang="en-US" altLang="en-US" sz="1800"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52245" name="Line 24"/>
            <p:cNvSpPr>
              <a:spLocks noChangeShapeType="1"/>
            </p:cNvSpPr>
            <p:nvPr/>
          </p:nvSpPr>
          <p:spPr bwMode="auto">
            <a:xfrm flipH="1">
              <a:off x="2919413" y="5840413"/>
              <a:ext cx="122237" cy="279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Set Comparison – </a:t>
            </a:r>
            <a:r>
              <a:rPr lang="ja-JP" altLang="en-US"/>
              <a:t>“</a:t>
            </a:r>
            <a:r>
              <a:rPr lang="en-US" altLang="ja-JP"/>
              <a:t>all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8075"/>
            <a:ext cx="7661275" cy="976313"/>
          </a:xfrm>
        </p:spPr>
        <p:txBody>
          <a:bodyPr/>
          <a:lstStyle/>
          <a:p>
            <a:pPr>
              <a:tabLst>
                <a:tab pos="1370013" algn="l"/>
                <a:tab pos="1830388" algn="l"/>
              </a:tabLst>
            </a:pPr>
            <a:r>
              <a:rPr lang="en-US" altLang="en-US"/>
              <a:t>Find the names of all instructors whose salary is greater than the salary of all instructors in the Biology department.</a:t>
            </a: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1836738" y="2065338"/>
            <a:ext cx="50180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</a:t>
            </a:r>
            <a:r>
              <a:rPr lang="en-US" altLang="en-US" sz="1600" i="1" dirty="0"/>
              <a:t>name</a:t>
            </a:r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instructor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salary </a:t>
            </a:r>
            <a:r>
              <a:rPr lang="en-US" altLang="en-US" sz="1600" dirty="0"/>
              <a:t>&gt; </a:t>
            </a:r>
            <a:r>
              <a:rPr lang="en-US" altLang="en-US" sz="1600" b="1" dirty="0"/>
              <a:t>all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/>
              <a:t>salary</a:t>
            </a:r>
          </a:p>
          <a:p>
            <a:r>
              <a:rPr lang="en-US" altLang="en-US" sz="1600" b="1" dirty="0"/>
              <a:t>                                from </a:t>
            </a:r>
            <a:r>
              <a:rPr lang="en-US" altLang="en-US" sz="1600" i="1" dirty="0"/>
              <a:t>instructor</a:t>
            </a:r>
          </a:p>
          <a:p>
            <a:r>
              <a:rPr lang="en-US" altLang="en-US" sz="1600" b="1" dirty="0"/>
              <a:t>                                where </a:t>
            </a:r>
            <a:r>
              <a:rPr lang="en-US" altLang="en-US" sz="1600" i="1" dirty="0"/>
              <a:t>dept name </a:t>
            </a:r>
            <a:r>
              <a:rPr lang="en-US" altLang="en-US" sz="1600" dirty="0"/>
              <a:t>= 'Biology');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Definition of </a:t>
            </a:r>
            <a:r>
              <a:rPr lang="ja-JP" altLang="en-US"/>
              <a:t>“</a:t>
            </a:r>
            <a:r>
              <a:rPr lang="en-US" altLang="ja-JP"/>
              <a:t>all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3913" y="1122363"/>
            <a:ext cx="6638925" cy="382587"/>
          </a:xfrm>
        </p:spPr>
        <p:txBody>
          <a:bodyPr lIns="90488" tIns="44450" rIns="90488" bIns="44450"/>
          <a:lstStyle/>
          <a:p>
            <a:r>
              <a:rPr lang="en-US" altLang="en-US"/>
              <a:t>F &lt;comp&gt; </a:t>
            </a:r>
            <a:r>
              <a:rPr lang="en-US" altLang="en-US" b="1"/>
              <a:t>all </a:t>
            </a:r>
            <a:r>
              <a:rPr lang="en-US" altLang="en-US" i="1"/>
              <a:t>r </a:t>
            </a:r>
            <a:r>
              <a:rPr lang="en-US" altLang="en-US">
                <a:sym typeface="Symbol" panose="05050102010706020507" pitchFamily="18" charset="2"/>
              </a:rPr>
              <a:t></a:t>
            </a:r>
            <a:r>
              <a:rPr lang="en-US" altLang="en-US" i="1">
                <a:sym typeface="Symbol" panose="05050102010706020507" pitchFamily="18" charset="2"/>
              </a:rPr>
              <a:t>t </a:t>
            </a:r>
            <a:r>
              <a:rPr lang="en-US" altLang="en-US">
                <a:sym typeface="Symbol" panose="05050102010706020507" pitchFamily="18" charset="2"/>
              </a:rPr>
              <a:t></a:t>
            </a:r>
            <a:r>
              <a:rPr lang="en-US" altLang="en-US" i="1">
                <a:sym typeface="Symbol" panose="05050102010706020507" pitchFamily="18" charset="2"/>
              </a:rPr>
              <a:t>r</a:t>
            </a:r>
            <a:r>
              <a:rPr lang="en-US" altLang="en-US">
                <a:sym typeface="Symbol" panose="05050102010706020507" pitchFamily="18" charset="2"/>
              </a:rPr>
              <a:t> (F &lt;comp&gt; </a:t>
            </a:r>
            <a:r>
              <a:rPr lang="en-US" altLang="en-US" i="1">
                <a:sym typeface="Symbol" panose="05050102010706020507" pitchFamily="18" charset="2"/>
              </a:rPr>
              <a:t>t)</a:t>
            </a:r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365250" y="1752600"/>
            <a:ext cx="6800850" cy="4219575"/>
            <a:chOff x="1238250" y="1752600"/>
            <a:chExt cx="6800850" cy="421957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19375" y="1752600"/>
              <a:ext cx="457200" cy="1066800"/>
              <a:chOff x="2448" y="1296"/>
              <a:chExt cx="288" cy="960"/>
            </a:xfrm>
          </p:grpSpPr>
          <p:sp>
            <p:nvSpPr>
              <p:cNvPr id="54293" name="Rectangle 5"/>
              <p:cNvSpPr>
                <a:spLocks noChangeArrowheads="1"/>
              </p:cNvSpPr>
              <p:nvPr/>
            </p:nvSpPr>
            <p:spPr bwMode="auto">
              <a:xfrm>
                <a:off x="2448" y="1296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54294" name="Rectangle 6"/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54295" name="Rectangle 7"/>
              <p:cNvSpPr>
                <a:spLocks noChangeArrowheads="1"/>
              </p:cNvSpPr>
              <p:nvPr/>
            </p:nvSpPr>
            <p:spPr bwMode="auto">
              <a:xfrm>
                <a:off x="2448" y="1920"/>
                <a:ext cx="288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sp>
          <p:nvSpPr>
            <p:cNvPr id="54277" name="Text Box 8"/>
            <p:cNvSpPr txBox="1">
              <a:spLocks noChangeArrowheads="1"/>
            </p:cNvSpPr>
            <p:nvPr/>
          </p:nvSpPr>
          <p:spPr bwMode="auto">
            <a:xfrm>
              <a:off x="1593850" y="20574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&lt; </a:t>
              </a:r>
              <a:r>
                <a:rPr lang="en-US" altLang="en-US" sz="1800" b="1"/>
                <a:t>all</a:t>
              </a:r>
              <a:endParaRPr lang="en-US" altLang="en-US" sz="1800"/>
            </a:p>
          </p:txBody>
        </p:sp>
        <p:sp>
          <p:nvSpPr>
            <p:cNvPr id="54278" name="Text Box 9"/>
            <p:cNvSpPr txBox="1">
              <a:spLocks noChangeArrowheads="1"/>
            </p:cNvSpPr>
            <p:nvPr/>
          </p:nvSpPr>
          <p:spPr bwMode="auto">
            <a:xfrm>
              <a:off x="3152775" y="20574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false</a:t>
              </a:r>
            </a:p>
          </p:txBody>
        </p:sp>
        <p:sp>
          <p:nvSpPr>
            <p:cNvPr id="54279" name="Rectangle 10"/>
            <p:cNvSpPr>
              <a:spLocks noChangeArrowheads="1"/>
            </p:cNvSpPr>
            <p:nvPr/>
          </p:nvSpPr>
          <p:spPr bwMode="auto">
            <a:xfrm>
              <a:off x="2619375" y="2971800"/>
              <a:ext cx="457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4280" name="Rectangle 11"/>
            <p:cNvSpPr>
              <a:spLocks noChangeArrowheads="1"/>
            </p:cNvSpPr>
            <p:nvPr/>
          </p:nvSpPr>
          <p:spPr bwMode="auto">
            <a:xfrm>
              <a:off x="2619375" y="3276600"/>
              <a:ext cx="457200" cy="2968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54281" name="Rectangle 12"/>
            <p:cNvSpPr>
              <a:spLocks noChangeArrowheads="1"/>
            </p:cNvSpPr>
            <p:nvPr/>
          </p:nvSpPr>
          <p:spPr bwMode="auto">
            <a:xfrm>
              <a:off x="2619375" y="3730625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4282" name="Text Box 13"/>
            <p:cNvSpPr txBox="1">
              <a:spLocks noChangeArrowheads="1"/>
            </p:cNvSpPr>
            <p:nvPr/>
          </p:nvSpPr>
          <p:spPr bwMode="auto">
            <a:xfrm>
              <a:off x="3152775" y="3216275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true</a:t>
              </a:r>
            </a:p>
          </p:txBody>
        </p:sp>
        <p:sp>
          <p:nvSpPr>
            <p:cNvPr id="54283" name="Rectangle 14"/>
            <p:cNvSpPr>
              <a:spLocks noChangeArrowheads="1"/>
            </p:cNvSpPr>
            <p:nvPr/>
          </p:nvSpPr>
          <p:spPr bwMode="auto">
            <a:xfrm>
              <a:off x="2619375" y="4035425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2619375" y="4572000"/>
              <a:ext cx="457200" cy="307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2619375" y="4876800"/>
              <a:ext cx="457200" cy="3095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4286" name="Text Box 17"/>
            <p:cNvSpPr txBox="1">
              <a:spLocks noChangeArrowheads="1"/>
            </p:cNvSpPr>
            <p:nvPr/>
          </p:nvSpPr>
          <p:spPr bwMode="auto">
            <a:xfrm>
              <a:off x="1704975" y="4800600"/>
              <a:ext cx="1676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</a:t>
              </a:r>
              <a:r>
                <a:rPr lang="en-US" altLang="en-US">
                  <a:latin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  <a:r>
                <a:rPr lang="en-US" altLang="en-US" sz="1800"/>
                <a:t> </a:t>
              </a:r>
              <a:r>
                <a:rPr lang="en-US" altLang="en-US" sz="1800" b="1"/>
                <a:t>all</a:t>
              </a:r>
            </a:p>
          </p:txBody>
        </p:sp>
        <p:sp>
          <p:nvSpPr>
            <p:cNvPr id="54287" name="Text Box 18"/>
            <p:cNvSpPr txBox="1">
              <a:spLocks noChangeArrowheads="1"/>
            </p:cNvSpPr>
            <p:nvPr/>
          </p:nvSpPr>
          <p:spPr bwMode="auto">
            <a:xfrm>
              <a:off x="3163888" y="4786313"/>
              <a:ext cx="4572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true (since 5 </a:t>
              </a:r>
              <a:r>
                <a:rPr lang="en-US" altLang="en-US">
                  <a:latin typeface="Times New Roman" panose="02020603050405020304" pitchFamily="18" charset="0"/>
                  <a:sym typeface="Symbol" panose="05050102010706020507" pitchFamily="18" charset="2"/>
                </a:rPr>
                <a:t> </a:t>
              </a:r>
              <a:r>
                <a:rPr lang="en-US" altLang="en-US" sz="1800">
                  <a:sym typeface="Symbol" panose="05050102010706020507" pitchFamily="18" charset="2"/>
                </a:rPr>
                <a:t>4 and 5 </a:t>
              </a:r>
              <a:r>
                <a:rPr lang="en-US" altLang="en-US">
                  <a:latin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  <a:r>
                <a:rPr lang="en-US" altLang="en-US" sz="1800">
                  <a:sym typeface="Symbol" panose="05050102010706020507" pitchFamily="18" charset="2"/>
                </a:rPr>
                <a:t> 6)</a:t>
              </a:r>
              <a:endParaRPr lang="en-US" altLang="en-US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54288" name="Text Box 19"/>
            <p:cNvSpPr txBox="1">
              <a:spLocks noChangeArrowheads="1"/>
            </p:cNvSpPr>
            <p:nvPr/>
          </p:nvSpPr>
          <p:spPr bwMode="auto">
            <a:xfrm>
              <a:off x="1651000" y="3228975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&lt; </a:t>
              </a:r>
              <a:r>
                <a:rPr lang="en-US" altLang="en-US" sz="1800" b="1"/>
                <a:t>all</a:t>
              </a:r>
              <a:endParaRPr lang="en-US" altLang="en-US" sz="1800"/>
            </a:p>
          </p:txBody>
        </p:sp>
        <p:sp>
          <p:nvSpPr>
            <p:cNvPr id="54289" name="Text Box 20"/>
            <p:cNvSpPr txBox="1">
              <a:spLocks noChangeArrowheads="1"/>
            </p:cNvSpPr>
            <p:nvPr/>
          </p:nvSpPr>
          <p:spPr bwMode="auto">
            <a:xfrm>
              <a:off x="3152775" y="3959225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) = false</a:t>
              </a:r>
            </a:p>
          </p:txBody>
        </p:sp>
        <p:sp>
          <p:nvSpPr>
            <p:cNvPr id="54290" name="Text Box 21"/>
            <p:cNvSpPr txBox="1">
              <a:spLocks noChangeArrowheads="1"/>
            </p:cNvSpPr>
            <p:nvPr/>
          </p:nvSpPr>
          <p:spPr bwMode="auto">
            <a:xfrm>
              <a:off x="1704975" y="39624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(5 = </a:t>
              </a:r>
              <a:r>
                <a:rPr lang="en-US" altLang="en-US" sz="1800" b="1"/>
                <a:t>all</a:t>
              </a:r>
              <a:endParaRPr lang="en-US" altLang="en-US" sz="1800"/>
            </a:p>
          </p:txBody>
        </p:sp>
        <p:sp>
          <p:nvSpPr>
            <p:cNvPr id="54291" name="Rectangle 22"/>
            <p:cNvSpPr>
              <a:spLocks noChangeArrowheads="1"/>
            </p:cNvSpPr>
            <p:nvPr/>
          </p:nvSpPr>
          <p:spPr bwMode="auto">
            <a:xfrm>
              <a:off x="1238250" y="5257800"/>
              <a:ext cx="6800850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/>
            <a:lstStyle>
              <a:lvl1pPr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</a:t>
              </a:r>
              <a:r>
                <a:rPr lang="en-US" altLang="en-US" sz="1800">
                  <a:latin typeface="Arial" panose="020B0604020202020204" pitchFamily="34" charset="0"/>
                </a:rPr>
                <a:t> </a:t>
              </a:r>
              <a:r>
                <a:rPr lang="en-US" altLang="en-US" sz="1800" b="1">
                  <a:latin typeface="Arial" panose="020B0604020202020204" pitchFamily="34" charset="0"/>
                </a:rPr>
                <a:t>all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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not in</a:t>
              </a:r>
            </a:p>
            <a:p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However, (=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all</a:t>
              </a:r>
              <a:r>
                <a:rPr lang="en-US" altLang="en-US" sz="1800">
                  <a:latin typeface="Arial" panose="020B0604020202020204" pitchFamily="34" charset="0"/>
                  <a:sym typeface="Symbol" panose="05050102010706020507" pitchFamily="18" charset="2"/>
                </a:rPr>
                <a:t>)  </a:t>
              </a:r>
              <a:r>
                <a:rPr lang="en-US" altLang="en-US" sz="1800" b="1">
                  <a:latin typeface="Arial" panose="020B0604020202020204" pitchFamily="34" charset="0"/>
                  <a:sym typeface="Symbol" panose="05050102010706020507" pitchFamily="18" charset="2"/>
                </a:rPr>
                <a:t>in</a:t>
              </a:r>
            </a:p>
          </p:txBody>
        </p:sp>
        <p:sp>
          <p:nvSpPr>
            <p:cNvPr id="54292" name="Line 23"/>
            <p:cNvSpPr>
              <a:spLocks noChangeShapeType="1"/>
            </p:cNvSpPr>
            <p:nvPr/>
          </p:nvSpPr>
          <p:spPr bwMode="auto">
            <a:xfrm flipH="1">
              <a:off x="3016250" y="5603875"/>
              <a:ext cx="109538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 for Empty Relations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9025" y="1106488"/>
            <a:ext cx="6683375" cy="4876800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/>
              <a:t>exists</a:t>
            </a:r>
            <a:r>
              <a:rPr lang="en-US" altLang="en-US" dirty="0"/>
              <a:t> construct returns the value </a:t>
            </a:r>
            <a:r>
              <a:rPr lang="en-US" altLang="en-US" b="1" dirty="0"/>
              <a:t>true</a:t>
            </a:r>
            <a:r>
              <a:rPr lang="en-US" altLang="en-US" dirty="0"/>
              <a:t> if the argument subquery is nonempty.</a:t>
            </a:r>
          </a:p>
          <a:p>
            <a:r>
              <a:rPr lang="en-US" altLang="en-US" b="1" dirty="0"/>
              <a:t>exists </a:t>
            </a:r>
            <a:r>
              <a:rPr lang="en-US" altLang="en-US" i="1" dirty="0"/>
              <a:t> r </a:t>
            </a:r>
            <a:r>
              <a:rPr lang="en-US" altLang="en-US" dirty="0">
                <a:sym typeface="Symbol" panose="05050102010706020507" pitchFamily="18" charset="2"/>
              </a:rPr>
              <a:t>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 </a:t>
            </a:r>
            <a:r>
              <a:rPr lang="en-US" altLang="en-US" i="1" dirty="0"/>
              <a:t>Ø</a:t>
            </a:r>
            <a:endParaRPr lang="en-US" altLang="en-US" dirty="0">
              <a:sym typeface="Symbol" panose="05050102010706020507" pitchFamily="18" charset="2"/>
            </a:endParaRPr>
          </a:p>
          <a:p>
            <a:r>
              <a:rPr lang="en-US" altLang="en-US" b="1" dirty="0">
                <a:sym typeface="Symbol" panose="05050102010706020507" pitchFamily="18" charset="2"/>
              </a:rPr>
              <a:t>not exists </a:t>
            </a:r>
            <a:r>
              <a:rPr lang="en-US" altLang="en-US" i="1" dirty="0"/>
              <a:t>r </a:t>
            </a:r>
            <a:r>
              <a:rPr lang="en-US" altLang="en-US" dirty="0">
                <a:sym typeface="Symbol" panose="05050102010706020507" pitchFamily="18" charset="2"/>
              </a:rPr>
              <a:t> </a:t>
            </a:r>
            <a:r>
              <a:rPr lang="en-US" altLang="en-US" i="1" dirty="0">
                <a:sym typeface="Symbol" panose="05050102010706020507" pitchFamily="18" charset="2"/>
              </a:rPr>
              <a:t>r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en-US" altLang="en-US" i="1" dirty="0"/>
              <a:t>Ø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</a:t>
            </a:r>
            <a:r>
              <a:rPr lang="ja-JP" altLang="en-US"/>
              <a:t>“</a:t>
            </a:r>
            <a:r>
              <a:rPr lang="en-US" altLang="ja-JP"/>
              <a:t>exists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772" y="1093788"/>
            <a:ext cx="7661275" cy="4903787"/>
          </a:xfrm>
        </p:spPr>
        <p:txBody>
          <a:bodyPr/>
          <a:lstStyle/>
          <a:p>
            <a:r>
              <a:rPr lang="en-US" altLang="en-US" dirty="0"/>
              <a:t>Yet another way of specifying the query “Find all courses taught in both the Fall 2017 semester and in the Spring 2018 semester”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   select </a:t>
            </a:r>
            <a:r>
              <a:rPr lang="en-US" altLang="en-US" i="1" dirty="0" err="1"/>
              <a:t>course_id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</a:t>
            </a:r>
            <a:r>
              <a:rPr lang="en-US" altLang="en-US" b="1" dirty="0"/>
              <a:t>from </a:t>
            </a:r>
            <a:r>
              <a:rPr lang="en-US" altLang="en-US" i="1" dirty="0"/>
              <a:t>section </a:t>
            </a:r>
            <a:r>
              <a:rPr lang="en-US" altLang="en-US" b="1" dirty="0"/>
              <a:t>as </a:t>
            </a:r>
            <a:r>
              <a:rPr lang="en-US" altLang="en-US" i="1" dirty="0"/>
              <a:t>S</a:t>
            </a:r>
            <a:br>
              <a:rPr lang="en-US" altLang="en-US" i="1" dirty="0"/>
            </a:br>
            <a:r>
              <a:rPr lang="en-US" altLang="en-US" i="1" dirty="0"/>
              <a:t>   </a:t>
            </a:r>
            <a:r>
              <a:rPr lang="en-US" altLang="en-US" b="1" dirty="0"/>
              <a:t>where </a:t>
            </a:r>
            <a:r>
              <a:rPr lang="en-US" altLang="en-US" i="1" dirty="0"/>
              <a:t>semester </a:t>
            </a:r>
            <a:r>
              <a:rPr lang="en-US" altLang="en-US" dirty="0"/>
              <a:t>= 'Fall' </a:t>
            </a:r>
            <a:r>
              <a:rPr lang="en-US" altLang="en-US" b="1" dirty="0"/>
              <a:t>and </a:t>
            </a:r>
            <a:r>
              <a:rPr lang="en-US" altLang="en-US" i="1" dirty="0"/>
              <a:t>year </a:t>
            </a:r>
            <a:r>
              <a:rPr lang="en-US" altLang="en-US" dirty="0"/>
              <a:t>= 2017 </a:t>
            </a:r>
            <a:r>
              <a:rPr lang="en-US" altLang="en-US" b="1" dirty="0"/>
              <a:t>and </a:t>
            </a:r>
            <a:br>
              <a:rPr lang="en-US" altLang="en-US" b="1" dirty="0"/>
            </a:br>
            <a:r>
              <a:rPr lang="en-US" altLang="en-US" b="1" dirty="0"/>
              <a:t>               exists  </a:t>
            </a:r>
            <a:r>
              <a:rPr lang="en-US" altLang="en-US" dirty="0"/>
              <a:t>(</a:t>
            </a:r>
            <a:r>
              <a:rPr lang="en-US" altLang="en-US" b="1" dirty="0"/>
              <a:t>select </a:t>
            </a:r>
            <a:r>
              <a:rPr lang="en-US" altLang="en-US" dirty="0"/>
              <a:t>*</a:t>
            </a:r>
            <a:br>
              <a:rPr lang="en-US" altLang="en-US" dirty="0"/>
            </a:br>
            <a:r>
              <a:rPr lang="en-US" altLang="en-US" dirty="0"/>
              <a:t>      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section </a:t>
            </a:r>
            <a:r>
              <a:rPr lang="en-US" altLang="en-US" b="1" dirty="0"/>
              <a:t>as </a:t>
            </a:r>
            <a:r>
              <a:rPr lang="en-US" altLang="en-US" i="1" dirty="0"/>
              <a:t>T</a:t>
            </a:r>
            <a:br>
              <a:rPr lang="en-US" altLang="en-US" i="1" dirty="0"/>
            </a:br>
            <a:r>
              <a:rPr lang="en-US" altLang="en-US" i="1" dirty="0"/>
              <a:t>                            </a:t>
            </a:r>
            <a:r>
              <a:rPr lang="en-US" altLang="en-US" b="1" dirty="0"/>
              <a:t>where </a:t>
            </a:r>
            <a:r>
              <a:rPr lang="en-US" altLang="en-US" i="1" dirty="0"/>
              <a:t>semester </a:t>
            </a:r>
            <a:r>
              <a:rPr lang="en-US" altLang="en-US" dirty="0"/>
              <a:t>= 'Spring' </a:t>
            </a:r>
            <a:r>
              <a:rPr lang="en-US" altLang="en-US" b="1" dirty="0"/>
              <a:t>and </a:t>
            </a:r>
            <a:r>
              <a:rPr lang="en-US" altLang="en-US" i="1" dirty="0"/>
              <a:t>year</a:t>
            </a:r>
            <a:r>
              <a:rPr lang="en-US" altLang="en-US" dirty="0"/>
              <a:t>= 2018 </a:t>
            </a:r>
            <a:br>
              <a:rPr lang="en-US" altLang="en-US" dirty="0"/>
            </a:br>
            <a:r>
              <a:rPr lang="en-US" altLang="en-US" dirty="0"/>
              <a:t>                                        </a:t>
            </a:r>
            <a:r>
              <a:rPr lang="en-US" altLang="en-US" b="1" dirty="0"/>
              <a:t>and </a:t>
            </a:r>
            <a:r>
              <a:rPr lang="en-US" altLang="en-US" i="1" dirty="0" err="1"/>
              <a:t>S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 err="1"/>
              <a:t>T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dirty="0"/>
              <a:t>);</a:t>
            </a:r>
          </a:p>
          <a:p>
            <a:pPr>
              <a:buFont typeface="Monotype Sorts" charset="2"/>
              <a:buNone/>
            </a:pPr>
            <a:endParaRPr lang="en-US" altLang="en-US" dirty="0"/>
          </a:p>
          <a:p>
            <a:r>
              <a:rPr lang="en-US" altLang="en-US" b="1" dirty="0">
                <a:solidFill>
                  <a:srgbClr val="002060"/>
                </a:solidFill>
              </a:rPr>
              <a:t>Correlation name</a:t>
            </a:r>
            <a:r>
              <a:rPr lang="en-US" altLang="en-US" dirty="0"/>
              <a:t> – variable S  in the outer query</a:t>
            </a:r>
            <a:endParaRPr lang="en-US" altLang="en-US" b="1" dirty="0">
              <a:solidFill>
                <a:srgbClr val="000099"/>
              </a:solidFill>
            </a:endParaRPr>
          </a:p>
          <a:p>
            <a:r>
              <a:rPr lang="en-US" altLang="en-US" b="1" dirty="0">
                <a:solidFill>
                  <a:srgbClr val="002060"/>
                </a:solidFill>
              </a:rPr>
              <a:t>Correlated subquery </a:t>
            </a:r>
            <a:r>
              <a:rPr lang="en-US" altLang="en-US" dirty="0"/>
              <a:t>– the inner query</a:t>
            </a:r>
          </a:p>
          <a:p>
            <a:pPr>
              <a:buFont typeface="Monotype Sorts" charset="2"/>
              <a:buNone/>
            </a:pPr>
            <a:endParaRPr lang="en-US" altLang="en-US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</a:t>
            </a:r>
            <a:r>
              <a:rPr lang="ja-JP" altLang="en-US"/>
              <a:t>“</a:t>
            </a:r>
            <a:r>
              <a:rPr lang="en-US" altLang="ja-JP"/>
              <a:t>not exists</a:t>
            </a:r>
            <a:r>
              <a:rPr lang="ja-JP" altLang="en-US"/>
              <a:t>”</a:t>
            </a:r>
            <a:r>
              <a:rPr lang="en-US" altLang="ja-JP"/>
              <a:t> Clause</a:t>
            </a:r>
            <a:endParaRPr lang="en-US" altLang="en-US"/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5967" y="1106488"/>
            <a:ext cx="7322819" cy="4611924"/>
          </a:xfrm>
        </p:spPr>
        <p:txBody>
          <a:bodyPr/>
          <a:lstStyle/>
          <a:p>
            <a:pPr>
              <a:tabLst>
                <a:tab pos="461963" algn="l"/>
                <a:tab pos="1027113" algn="l"/>
                <a:tab pos="1547813" algn="l"/>
              </a:tabLst>
            </a:pPr>
            <a:r>
              <a:rPr lang="en-US" altLang="en-US" dirty="0"/>
              <a:t>Find all students who have taken all courses offered in the Biology department.</a:t>
            </a:r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r>
              <a:rPr lang="en-US" altLang="en-US" dirty="0"/>
              <a:t>Note that X – Y = Ø   </a:t>
            </a:r>
            <a:r>
              <a:rPr lang="en-US" altLang="en-US" dirty="0">
                <a:sym typeface="Symbol" panose="05050102010706020507" pitchFamily="18" charset="2"/>
              </a:rPr>
              <a:t>   X Y</a:t>
            </a:r>
            <a:endParaRPr lang="en-US" altLang="en-US" dirty="0"/>
          </a:p>
          <a:p>
            <a:pPr>
              <a:tabLst>
                <a:tab pos="461963" algn="l"/>
                <a:tab pos="1027113" algn="l"/>
                <a:tab pos="15478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Note: Cannot write this query using = all and its variants</a:t>
            </a:r>
            <a:endParaRPr lang="en-US" altLang="en-US" dirty="0"/>
          </a:p>
        </p:txBody>
      </p:sp>
      <p:sp>
        <p:nvSpPr>
          <p:cNvPr id="57347" name="Text Box 4"/>
          <p:cNvSpPr txBox="1">
            <a:spLocks noChangeArrowheads="1"/>
          </p:cNvSpPr>
          <p:nvPr/>
        </p:nvSpPr>
        <p:spPr bwMode="auto">
          <a:xfrm>
            <a:off x="1736500" y="1785366"/>
            <a:ext cx="6660595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kumimoji="1" lang="en-US" altLang="en-US" sz="1600" b="1" dirty="0"/>
              <a:t>select distinct </a:t>
            </a:r>
            <a:r>
              <a:rPr kumimoji="1" lang="en-US" altLang="en-US" sz="1600" i="1" dirty="0"/>
              <a:t>S</a:t>
            </a:r>
            <a:r>
              <a:rPr kumimoji="1" lang="en-US" altLang="en-US" sz="1600" dirty="0"/>
              <a:t>.</a:t>
            </a:r>
            <a:r>
              <a:rPr kumimoji="1" lang="en-US" altLang="en-US" sz="1600" i="1" dirty="0"/>
              <a:t>ID</a:t>
            </a:r>
            <a:r>
              <a:rPr kumimoji="1" lang="en-US" altLang="en-US" sz="1600" dirty="0"/>
              <a:t>, </a:t>
            </a:r>
            <a:r>
              <a:rPr kumimoji="1" lang="en-US" altLang="en-US" sz="1600" i="1" dirty="0"/>
              <a:t>S</a:t>
            </a:r>
            <a:r>
              <a:rPr kumimoji="1" lang="en-US" altLang="en-US" sz="1600" dirty="0"/>
              <a:t>.</a:t>
            </a:r>
            <a:r>
              <a:rPr kumimoji="1" lang="en-US" altLang="en-US" sz="1600" i="1" dirty="0"/>
              <a:t>name</a:t>
            </a:r>
          </a:p>
          <a:p>
            <a:r>
              <a:rPr kumimoji="1" lang="en-US" altLang="en-US" sz="1600" b="1" dirty="0"/>
              <a:t>from </a:t>
            </a:r>
            <a:r>
              <a:rPr kumimoji="1" lang="en-US" altLang="en-US" sz="1600" i="1" dirty="0"/>
              <a:t>student </a:t>
            </a:r>
            <a:r>
              <a:rPr kumimoji="1" lang="en-US" altLang="en-US" sz="1600" b="1" dirty="0"/>
              <a:t>as </a:t>
            </a:r>
            <a:r>
              <a:rPr kumimoji="1" lang="en-US" altLang="en-US" sz="1600" i="1" dirty="0"/>
              <a:t>S</a:t>
            </a:r>
          </a:p>
          <a:p>
            <a:r>
              <a:rPr kumimoji="1" lang="en-US" altLang="en-US" sz="1600" b="1" dirty="0"/>
              <a:t>where not exists </a:t>
            </a:r>
            <a:r>
              <a:rPr kumimoji="1" lang="en-US" altLang="en-US" sz="1600" dirty="0"/>
              <a:t>( (</a:t>
            </a:r>
            <a:r>
              <a:rPr kumimoji="1" lang="en-US" altLang="en-US" sz="1600" b="1" dirty="0"/>
              <a:t>select </a:t>
            </a:r>
            <a:r>
              <a:rPr kumimoji="1" lang="en-US" altLang="en-US" sz="1600" i="1" dirty="0" err="1"/>
              <a:t>course_id</a:t>
            </a:r>
            <a:endParaRPr kumimoji="1" lang="en-US" altLang="en-US" sz="1600" i="1" dirty="0"/>
          </a:p>
          <a:p>
            <a:r>
              <a:rPr kumimoji="1" lang="en-US" altLang="en-US" sz="1600" b="1" dirty="0"/>
              <a:t>                                 from </a:t>
            </a:r>
            <a:r>
              <a:rPr kumimoji="1" lang="en-US" altLang="en-US" sz="1600" i="1" dirty="0"/>
              <a:t>course</a:t>
            </a:r>
          </a:p>
          <a:p>
            <a:r>
              <a:rPr kumimoji="1" lang="en-US" altLang="en-US" sz="1600" b="1" dirty="0"/>
              <a:t>                                 where </a:t>
            </a:r>
            <a:r>
              <a:rPr kumimoji="1" lang="en-US" altLang="en-US" sz="1600" i="1" dirty="0" err="1"/>
              <a:t>dept_name</a:t>
            </a:r>
            <a:r>
              <a:rPr kumimoji="1" lang="en-US" altLang="en-US" sz="1600" i="1" dirty="0"/>
              <a:t> </a:t>
            </a:r>
            <a:r>
              <a:rPr kumimoji="1" lang="en-US" altLang="en-US" sz="1600" dirty="0"/>
              <a:t>= 'Biology')</a:t>
            </a:r>
          </a:p>
          <a:p>
            <a:r>
              <a:rPr kumimoji="1" lang="en-US" altLang="en-US" sz="1600" b="1" dirty="0"/>
              <a:t>                               except</a:t>
            </a:r>
          </a:p>
          <a:p>
            <a:r>
              <a:rPr kumimoji="1" lang="en-US" altLang="en-US" sz="1600" dirty="0"/>
              <a:t>                                 (</a:t>
            </a:r>
            <a:r>
              <a:rPr kumimoji="1" lang="en-US" altLang="en-US" sz="1600" b="1" dirty="0"/>
              <a:t>select </a:t>
            </a:r>
            <a:r>
              <a:rPr kumimoji="1" lang="en-US" altLang="en-US" sz="1600" i="1" dirty="0" err="1"/>
              <a:t>T</a:t>
            </a:r>
            <a:r>
              <a:rPr kumimoji="1" lang="en-US" altLang="en-US" sz="1600" dirty="0" err="1"/>
              <a:t>.</a:t>
            </a:r>
            <a:r>
              <a:rPr kumimoji="1" lang="en-US" altLang="en-US" sz="1600" i="1" dirty="0" err="1"/>
              <a:t>course_id</a:t>
            </a:r>
            <a:endParaRPr kumimoji="1" lang="en-US" altLang="en-US" sz="1600" i="1" dirty="0"/>
          </a:p>
          <a:p>
            <a:r>
              <a:rPr kumimoji="1" lang="en-US" altLang="en-US" sz="1600" b="1" dirty="0"/>
              <a:t>                                   from </a:t>
            </a:r>
            <a:r>
              <a:rPr kumimoji="1" lang="en-US" altLang="en-US" sz="1600" i="1" dirty="0"/>
              <a:t>takes </a:t>
            </a:r>
            <a:r>
              <a:rPr kumimoji="1" lang="en-US" altLang="en-US" sz="1600" b="1" dirty="0"/>
              <a:t>as </a:t>
            </a:r>
            <a:r>
              <a:rPr kumimoji="1" lang="en-US" altLang="en-US" sz="1600" i="1" dirty="0"/>
              <a:t>T</a:t>
            </a:r>
          </a:p>
          <a:p>
            <a:r>
              <a:rPr kumimoji="1" lang="en-US" altLang="en-US" sz="1600" b="1" dirty="0"/>
              <a:t>                                   where </a:t>
            </a:r>
            <a:r>
              <a:rPr kumimoji="1" lang="en-US" altLang="en-US" sz="1600" i="1" dirty="0"/>
              <a:t>S</a:t>
            </a:r>
            <a:r>
              <a:rPr kumimoji="1" lang="en-US" altLang="en-US" sz="1600" dirty="0"/>
              <a:t>.</a:t>
            </a:r>
            <a:r>
              <a:rPr kumimoji="1" lang="en-US" altLang="en-US" sz="1600" i="1" dirty="0"/>
              <a:t>ID </a:t>
            </a:r>
            <a:r>
              <a:rPr kumimoji="1" lang="en-US" altLang="en-US" sz="1600" dirty="0"/>
              <a:t>= </a:t>
            </a:r>
            <a:r>
              <a:rPr kumimoji="1" lang="en-US" altLang="en-US" sz="1600" i="1" dirty="0"/>
              <a:t>T</a:t>
            </a:r>
            <a:r>
              <a:rPr kumimoji="1" lang="en-US" altLang="en-US" sz="1600" dirty="0"/>
              <a:t>.</a:t>
            </a:r>
            <a:r>
              <a:rPr kumimoji="1" lang="en-US" altLang="en-US" sz="1600" i="1" dirty="0"/>
              <a:t>ID</a:t>
            </a:r>
            <a:r>
              <a:rPr kumimoji="1" lang="en-US" altLang="en-US" sz="1600" dirty="0"/>
              <a:t>));</a:t>
            </a:r>
          </a:p>
          <a:p>
            <a:endParaRPr kumimoji="1" lang="en-US" altLang="en-US" sz="1600" dirty="0"/>
          </a:p>
          <a:p>
            <a:pPr marL="285750">
              <a:buClr>
                <a:srgbClr val="FF9933"/>
              </a:buClr>
              <a:buSzPct val="90000"/>
              <a:buFont typeface="Wingdings" panose="05000000000000000000" pitchFamily="2" charset="2"/>
              <a:buChar char="l"/>
            </a:pPr>
            <a:r>
              <a:rPr kumimoji="1" lang="en-US" altLang="en-US" sz="1600" dirty="0"/>
              <a:t>    First nested query lists all courses offered in Biology</a:t>
            </a:r>
          </a:p>
          <a:p>
            <a:pPr marL="285750">
              <a:buClr>
                <a:srgbClr val="FF9933"/>
              </a:buClr>
              <a:buSzPct val="90000"/>
              <a:buFont typeface="Wingdings" panose="05000000000000000000" pitchFamily="2" charset="2"/>
              <a:buChar char="l"/>
            </a:pPr>
            <a:r>
              <a:rPr kumimoji="1" lang="en-US" altLang="en-US" sz="1600" dirty="0"/>
              <a:t>    Second nested query lists all courses a particular student took</a:t>
            </a:r>
          </a:p>
          <a:p>
            <a:endParaRPr kumimoji="1" lang="en-US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Definition Language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030" y="1898650"/>
            <a:ext cx="7145383" cy="2633663"/>
          </a:xfrm>
        </p:spPr>
        <p:txBody>
          <a:bodyPr/>
          <a:lstStyle/>
          <a:p>
            <a:r>
              <a:rPr lang="en-US" altLang="en-US" dirty="0"/>
              <a:t>The schema for each relation.</a:t>
            </a:r>
          </a:p>
          <a:p>
            <a:r>
              <a:rPr lang="en-US" altLang="en-US" dirty="0"/>
              <a:t>The type of values associated with each attribute.</a:t>
            </a:r>
          </a:p>
          <a:p>
            <a:r>
              <a:rPr lang="en-US" altLang="en-US" dirty="0"/>
              <a:t>The Integrity constraints</a:t>
            </a:r>
          </a:p>
          <a:p>
            <a:r>
              <a:rPr lang="en-US" altLang="en-US" dirty="0"/>
              <a:t>The set of indices to be maintained for each relation.</a:t>
            </a:r>
          </a:p>
          <a:p>
            <a:r>
              <a:rPr lang="en-US" altLang="en-US" dirty="0"/>
              <a:t>Security and authorization information for each relation.</a:t>
            </a:r>
          </a:p>
          <a:p>
            <a:r>
              <a:rPr lang="en-US" altLang="en-US" dirty="0"/>
              <a:t>The physical storage structure of each relation on disk.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739775" y="1106488"/>
            <a:ext cx="72390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en-US" sz="1800"/>
              <a:t>The SQL </a:t>
            </a:r>
            <a:r>
              <a:rPr kumimoji="1" lang="en-US" altLang="en-US" sz="2000"/>
              <a:t>data-definition language (DDL)</a:t>
            </a:r>
            <a:r>
              <a:rPr kumimoji="1" lang="en-US" altLang="en-US" sz="1800"/>
              <a:t> allows the specification of information about relations, including: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152400"/>
            <a:ext cx="8077200" cy="609600"/>
          </a:xfrm>
        </p:spPr>
        <p:txBody>
          <a:bodyPr/>
          <a:lstStyle/>
          <a:p>
            <a:r>
              <a:rPr lang="en-US" altLang="en-US"/>
              <a:t>Test for Absence of Duplicate Tuples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12838"/>
            <a:ext cx="6965950" cy="4367212"/>
          </a:xfrm>
        </p:spPr>
        <p:txBody>
          <a:bodyPr/>
          <a:lstStyle/>
          <a:p>
            <a:pPr>
              <a:tabLst>
                <a:tab pos="803275" algn="l"/>
                <a:tab pos="1547813" algn="l"/>
              </a:tabLst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unique</a:t>
            </a:r>
            <a:r>
              <a:rPr lang="en-US" altLang="en-US" dirty="0"/>
              <a:t> construct tests whether a subquery has any duplicate tuples in its result.</a:t>
            </a:r>
          </a:p>
          <a:p>
            <a:pPr>
              <a:tabLst>
                <a:tab pos="803275" algn="l"/>
                <a:tab pos="1547813" algn="l"/>
              </a:tabLst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unique</a:t>
            </a:r>
            <a:r>
              <a:rPr lang="en-US" altLang="en-US" dirty="0"/>
              <a:t> construct evaluates to “true” if a given subquery contains no duplicates .</a:t>
            </a:r>
          </a:p>
          <a:p>
            <a:pPr>
              <a:tabLst>
                <a:tab pos="803275" algn="l"/>
                <a:tab pos="1547813" algn="l"/>
              </a:tabLst>
            </a:pPr>
            <a:r>
              <a:rPr lang="en-US" altLang="en-US" dirty="0"/>
              <a:t>Find all courses that were offered at most once in 2017</a:t>
            </a:r>
          </a:p>
          <a:p>
            <a:pPr lvl="1">
              <a:buFont typeface="Monotype Sorts" charset="2"/>
              <a:buNone/>
              <a:tabLst>
                <a:tab pos="803275" algn="l"/>
                <a:tab pos="1547813" algn="l"/>
              </a:tabLst>
            </a:pPr>
            <a:r>
              <a:rPr lang="en-US" altLang="en-US" b="1" dirty="0"/>
              <a:t>    select </a:t>
            </a:r>
            <a:r>
              <a:rPr lang="en-US" altLang="en-US" i="1" dirty="0" err="1"/>
              <a:t>T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i="1" dirty="0"/>
              <a:t>course </a:t>
            </a:r>
            <a:r>
              <a:rPr lang="en-US" altLang="en-US" b="1" dirty="0"/>
              <a:t>as </a:t>
            </a:r>
            <a:r>
              <a:rPr lang="en-US" altLang="en-US" i="1" dirty="0"/>
              <a:t>T</a:t>
            </a:r>
            <a:br>
              <a:rPr lang="en-US" altLang="en-US" i="1" dirty="0"/>
            </a:br>
            <a:r>
              <a:rPr lang="en-US" altLang="en-US" b="1" dirty="0"/>
              <a:t>where unique </a:t>
            </a:r>
            <a:r>
              <a:rPr lang="en-US" altLang="en-US" dirty="0"/>
              <a:t>( </a:t>
            </a:r>
            <a:r>
              <a:rPr lang="en-US" altLang="en-US" b="1" dirty="0"/>
              <a:t>select </a:t>
            </a:r>
            <a:r>
              <a:rPr lang="en-US" altLang="en-US" i="1" dirty="0" err="1"/>
              <a:t>R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section </a:t>
            </a:r>
            <a:r>
              <a:rPr lang="en-US" altLang="en-US" b="1" dirty="0"/>
              <a:t>as </a:t>
            </a:r>
            <a:r>
              <a:rPr lang="en-US" altLang="en-US" i="1" dirty="0"/>
              <a:t>R</a:t>
            </a:r>
            <a:br>
              <a:rPr lang="en-US" altLang="en-US" i="1" dirty="0"/>
            </a:br>
            <a:r>
              <a:rPr lang="en-US" altLang="en-US" i="1" dirty="0"/>
              <a:t>               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T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dirty="0"/>
              <a:t>= </a:t>
            </a:r>
            <a:r>
              <a:rPr lang="en-US" altLang="en-US" i="1" dirty="0" err="1"/>
              <a:t>R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i="1" dirty="0"/>
              <a:t> </a:t>
            </a:r>
            <a:br>
              <a:rPr lang="en-US" altLang="en-US" i="1" dirty="0"/>
            </a:br>
            <a:r>
              <a:rPr lang="en-US" altLang="en-US" i="1" dirty="0"/>
              <a:t>                                       </a:t>
            </a:r>
            <a:r>
              <a:rPr lang="en-US" altLang="en-US" b="1" dirty="0"/>
              <a:t>and </a:t>
            </a:r>
            <a:r>
              <a:rPr lang="en-US" altLang="en-US" i="1" dirty="0" err="1"/>
              <a:t>R</a:t>
            </a:r>
            <a:r>
              <a:rPr lang="en-US" altLang="en-US" dirty="0" err="1"/>
              <a:t>.</a:t>
            </a:r>
            <a:r>
              <a:rPr lang="en-US" altLang="en-US" i="1" dirty="0" err="1"/>
              <a:t>year</a:t>
            </a:r>
            <a:r>
              <a:rPr lang="en-US" altLang="en-US" i="1" dirty="0"/>
              <a:t> </a:t>
            </a:r>
            <a:r>
              <a:rPr lang="en-US" altLang="en-US" dirty="0"/>
              <a:t>= 2017);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470150"/>
            <a:ext cx="8077200" cy="609600"/>
          </a:xfrm>
        </p:spPr>
        <p:txBody>
          <a:bodyPr/>
          <a:lstStyle/>
          <a:p>
            <a:r>
              <a:rPr lang="en-US" altLang="en-US" dirty="0"/>
              <a:t>Subqueries in the From Clause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Subqueries in the Form Clause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848600" cy="4876800"/>
          </a:xfrm>
        </p:spPr>
        <p:txBody>
          <a:bodyPr/>
          <a:lstStyle/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dirty="0"/>
              <a:t>SQL allows a subquery expression to be used in the </a:t>
            </a:r>
            <a:r>
              <a:rPr lang="en-US" altLang="en-US" b="1" dirty="0"/>
              <a:t>from </a:t>
            </a:r>
            <a:r>
              <a:rPr lang="en-US" altLang="en-US" dirty="0"/>
              <a:t>clause</a:t>
            </a: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dirty="0"/>
              <a:t>Find the average instructors’ salaries of those departments where the average salary is greater than $42,000.”</a:t>
            </a:r>
          </a:p>
          <a:p>
            <a:pPr lvl="1"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b="1" dirty="0"/>
              <a:t>     select 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i="1" dirty="0" err="1"/>
              <a:t>avg_salary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dirty="0"/>
              <a:t>( </a:t>
            </a:r>
            <a:r>
              <a:rPr lang="en-US" altLang="en-US" b="1" dirty="0"/>
              <a:t>select 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b="1" dirty="0" err="1"/>
              <a:t>avg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salary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 err="1"/>
              <a:t>avg_salary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</a:t>
            </a:r>
            <a:r>
              <a:rPr lang="en-US" altLang="en-US" b="1" dirty="0"/>
              <a:t>group by </a:t>
            </a:r>
            <a:r>
              <a:rPr lang="en-US" altLang="en-US" i="1" dirty="0"/>
              <a:t>dept_name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where </a:t>
            </a:r>
            <a:r>
              <a:rPr lang="en-US" altLang="en-US" i="1" dirty="0" err="1"/>
              <a:t>avg_salary</a:t>
            </a:r>
            <a:r>
              <a:rPr lang="en-US" altLang="en-US" i="1" dirty="0"/>
              <a:t> </a:t>
            </a:r>
            <a:r>
              <a:rPr lang="en-US" altLang="en-US" dirty="0"/>
              <a:t>&gt; 42000;</a:t>
            </a: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dirty="0"/>
              <a:t>Note that we do not need to use the </a:t>
            </a:r>
            <a:r>
              <a:rPr lang="en-US" altLang="en-US" b="1" dirty="0"/>
              <a:t>having </a:t>
            </a:r>
            <a:r>
              <a:rPr lang="en-US" altLang="en-US" dirty="0"/>
              <a:t>clause</a:t>
            </a: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dirty="0"/>
              <a:t>Another way to write above query</a:t>
            </a:r>
          </a:p>
          <a:p>
            <a:pPr marL="0" indent="0">
              <a:buNone/>
              <a:tabLst>
                <a:tab pos="1146175" algn="l"/>
                <a:tab pos="1608138" algn="l"/>
                <a:tab pos="1711325" algn="l"/>
              </a:tabLst>
            </a:pPr>
            <a:endParaRPr lang="en-US" altLang="en-US" sz="600" dirty="0"/>
          </a:p>
          <a:p>
            <a:pPr lvl="1">
              <a:spcBef>
                <a:spcPts val="0"/>
              </a:spcBef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b="1" dirty="0"/>
              <a:t>     select 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i="1" dirty="0" err="1"/>
              <a:t>avg_salary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from </a:t>
            </a:r>
            <a:r>
              <a:rPr lang="en-US" altLang="en-US" dirty="0"/>
              <a:t>( </a:t>
            </a:r>
            <a:r>
              <a:rPr lang="en-US" altLang="en-US" b="1" dirty="0"/>
              <a:t>select 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b="1" dirty="0" err="1"/>
              <a:t>avg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salary</a:t>
            </a:r>
            <a:r>
              <a:rPr lang="en-US" altLang="en-US" dirty="0"/>
              <a:t>) 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</a:t>
            </a:r>
            <a:r>
              <a:rPr lang="en-US" altLang="en-US" b="1" dirty="0"/>
              <a:t>group by </a:t>
            </a:r>
            <a:r>
              <a:rPr lang="en-US" altLang="en-US" i="1" dirty="0"/>
              <a:t>dept_name</a:t>
            </a:r>
            <a:r>
              <a:rPr lang="en-US" altLang="en-US" dirty="0"/>
              <a:t>) </a:t>
            </a:r>
          </a:p>
          <a:p>
            <a:pPr lvl="1">
              <a:spcBef>
                <a:spcPts val="0"/>
              </a:spcBef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b="1" dirty="0"/>
              <a:t>                as </a:t>
            </a:r>
            <a:r>
              <a:rPr lang="en-US" altLang="en-US" i="1" dirty="0" err="1"/>
              <a:t>dept_avg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dept_name</a:t>
            </a:r>
            <a:r>
              <a:rPr lang="en-US" altLang="en-US" dirty="0"/>
              <a:t>, </a:t>
            </a:r>
            <a:r>
              <a:rPr lang="en-US" altLang="en-US" i="1" dirty="0" err="1"/>
              <a:t>avg_salary</a:t>
            </a:r>
            <a:r>
              <a:rPr lang="en-US" altLang="en-US" dirty="0"/>
              <a:t>)</a:t>
            </a:r>
          </a:p>
          <a:p>
            <a:pPr lvl="1">
              <a:spcBef>
                <a:spcPts val="0"/>
              </a:spcBef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r>
              <a:rPr lang="en-US" altLang="en-US" b="1" dirty="0"/>
              <a:t>    where </a:t>
            </a:r>
            <a:r>
              <a:rPr lang="en-US" altLang="en-US" i="1" dirty="0" err="1"/>
              <a:t>avg_salary</a:t>
            </a:r>
            <a:r>
              <a:rPr lang="en-US" altLang="en-US" i="1" dirty="0"/>
              <a:t> </a:t>
            </a:r>
            <a:r>
              <a:rPr lang="en-US" altLang="en-US" dirty="0"/>
              <a:t>&gt; 42000;</a:t>
            </a:r>
          </a:p>
          <a:p>
            <a:pPr>
              <a:tabLst>
                <a:tab pos="1146175" algn="l"/>
                <a:tab pos="1608138" algn="l"/>
                <a:tab pos="1711325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1146175" algn="l"/>
                <a:tab pos="1608138" algn="l"/>
                <a:tab pos="1711325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With Clause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543" y="1106488"/>
            <a:ext cx="7421563" cy="4903787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2060"/>
                </a:solidFill>
              </a:rPr>
              <a:t>with</a:t>
            </a:r>
            <a:r>
              <a:rPr lang="en-US" altLang="en-US" dirty="0"/>
              <a:t> clause provides a way of defining a temporary relation whose definition is available only to the query in which the </a:t>
            </a:r>
            <a:r>
              <a:rPr lang="en-US" altLang="en-US" b="1" dirty="0"/>
              <a:t>with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clause occurs. </a:t>
            </a:r>
          </a:p>
          <a:p>
            <a:r>
              <a:rPr lang="en-US" altLang="en-US" dirty="0"/>
              <a:t>Find all departments with the maximum budget </a:t>
            </a:r>
            <a:br>
              <a:rPr lang="en-US" altLang="en-US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     with </a:t>
            </a:r>
            <a:r>
              <a:rPr lang="en-US" altLang="en-US" i="1" dirty="0" err="1"/>
              <a:t>max_budget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value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br>
              <a:rPr lang="en-US" altLang="en-US" b="1" dirty="0"/>
            </a:br>
            <a:r>
              <a:rPr lang="en-US" altLang="en-US" b="1" dirty="0"/>
              <a:t>             </a:t>
            </a:r>
            <a:r>
              <a:rPr lang="en-US" altLang="en-US" dirty="0"/>
              <a:t>(</a:t>
            </a:r>
            <a:r>
              <a:rPr lang="en-US" altLang="en-US" b="1" dirty="0"/>
              <a:t>select max</a:t>
            </a:r>
            <a:r>
              <a:rPr lang="en-US" altLang="en-US" dirty="0"/>
              <a:t>(</a:t>
            </a:r>
            <a:r>
              <a:rPr lang="en-US" altLang="en-US" i="1" dirty="0"/>
              <a:t>budget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department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select </a:t>
            </a:r>
            <a:r>
              <a:rPr lang="en-US" altLang="en-US" i="1" dirty="0"/>
              <a:t>department.name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from </a:t>
            </a:r>
            <a:r>
              <a:rPr lang="en-US" altLang="en-US" i="1" dirty="0"/>
              <a:t>department</a:t>
            </a:r>
            <a:r>
              <a:rPr lang="en-US" altLang="en-US" dirty="0"/>
              <a:t>, </a:t>
            </a:r>
            <a:r>
              <a:rPr lang="en-US" altLang="en-US" i="1" dirty="0" err="1"/>
              <a:t>max_budget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department</a:t>
            </a:r>
            <a:r>
              <a:rPr lang="en-US" altLang="en-US" dirty="0" err="1"/>
              <a:t>.</a:t>
            </a:r>
            <a:r>
              <a:rPr lang="en-US" altLang="en-US" i="1" dirty="0" err="1"/>
              <a:t>budget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 err="1"/>
              <a:t>max_budget.value</a:t>
            </a:r>
            <a:r>
              <a:rPr lang="en-US" altLang="en-US" dirty="0"/>
              <a:t>;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Complex Queries using With Clause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47763"/>
            <a:ext cx="7661275" cy="996950"/>
          </a:xfrm>
        </p:spPr>
        <p:txBody>
          <a:bodyPr/>
          <a:lstStyle/>
          <a:p>
            <a:r>
              <a:rPr lang="en-US" altLang="en-US" sz="2000"/>
              <a:t>Find all departments where the total salary is greater than the average of the total salary at all departments</a:t>
            </a: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1201738" y="2073275"/>
            <a:ext cx="765968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b="1"/>
              <a:t>with </a:t>
            </a:r>
            <a:r>
              <a:rPr lang="en-US" altLang="en-US" sz="2000" i="1"/>
              <a:t>dept _total </a:t>
            </a:r>
            <a:r>
              <a:rPr lang="en-US" altLang="en-US" sz="2000"/>
              <a:t>(</a:t>
            </a:r>
            <a:r>
              <a:rPr lang="en-US" altLang="en-US" sz="2000" i="1"/>
              <a:t>dept_name</a:t>
            </a:r>
            <a:r>
              <a:rPr lang="en-US" altLang="en-US" sz="2000"/>
              <a:t>, </a:t>
            </a:r>
            <a:r>
              <a:rPr lang="en-US" altLang="en-US" sz="2000" i="1"/>
              <a:t>value</a:t>
            </a:r>
            <a:r>
              <a:rPr lang="en-US" altLang="en-US" sz="2000"/>
              <a:t>) </a:t>
            </a:r>
            <a:r>
              <a:rPr lang="en-US" altLang="en-US" sz="2000" b="1"/>
              <a:t>as</a:t>
            </a:r>
          </a:p>
          <a:p>
            <a:r>
              <a:rPr lang="en-US" altLang="en-US" sz="2000"/>
              <a:t>        (</a:t>
            </a:r>
            <a:r>
              <a:rPr lang="en-US" altLang="en-US" sz="2000" b="1"/>
              <a:t>select </a:t>
            </a:r>
            <a:r>
              <a:rPr lang="en-US" altLang="en-US" sz="2000" i="1"/>
              <a:t>dept_name</a:t>
            </a:r>
            <a:r>
              <a:rPr lang="en-US" altLang="en-US" sz="2000"/>
              <a:t>, </a:t>
            </a:r>
            <a:r>
              <a:rPr lang="en-US" altLang="en-US" sz="2000" b="1"/>
              <a:t>sum</a:t>
            </a:r>
            <a:r>
              <a:rPr lang="en-US" altLang="en-US" sz="2000"/>
              <a:t>(</a:t>
            </a:r>
            <a:r>
              <a:rPr lang="en-US" altLang="en-US" sz="2000" i="1"/>
              <a:t>salary</a:t>
            </a:r>
            <a:r>
              <a:rPr lang="en-US" altLang="en-US" sz="2000"/>
              <a:t>)</a:t>
            </a:r>
          </a:p>
          <a:p>
            <a:r>
              <a:rPr lang="en-US" altLang="en-US" sz="2000" b="1"/>
              <a:t>         from </a:t>
            </a:r>
            <a:r>
              <a:rPr lang="en-US" altLang="en-US" sz="2000" i="1"/>
              <a:t>instructor</a:t>
            </a:r>
          </a:p>
          <a:p>
            <a:r>
              <a:rPr lang="en-US" altLang="en-US" sz="2000" b="1"/>
              <a:t>         group by </a:t>
            </a:r>
            <a:r>
              <a:rPr lang="en-US" altLang="en-US" sz="2000" i="1"/>
              <a:t>dept_name</a:t>
            </a:r>
            <a:r>
              <a:rPr lang="en-US" altLang="en-US" sz="2000"/>
              <a:t>),</a:t>
            </a:r>
          </a:p>
          <a:p>
            <a:r>
              <a:rPr lang="en-US" altLang="en-US" sz="2000" i="1"/>
              <a:t>dept_total_avg</a:t>
            </a:r>
            <a:r>
              <a:rPr lang="en-US" altLang="en-US" sz="2000"/>
              <a:t>(</a:t>
            </a:r>
            <a:r>
              <a:rPr lang="en-US" altLang="en-US" sz="2000" i="1"/>
              <a:t>value</a:t>
            </a:r>
            <a:r>
              <a:rPr lang="en-US" altLang="en-US" sz="2000"/>
              <a:t>) </a:t>
            </a:r>
            <a:r>
              <a:rPr lang="en-US" altLang="en-US" sz="2000" b="1"/>
              <a:t>as</a:t>
            </a:r>
          </a:p>
          <a:p>
            <a:r>
              <a:rPr lang="en-US" altLang="en-US" sz="2000"/>
              <a:t>       (</a:t>
            </a:r>
            <a:r>
              <a:rPr lang="en-US" altLang="en-US" sz="2000" b="1"/>
              <a:t>select avg</a:t>
            </a:r>
            <a:r>
              <a:rPr lang="en-US" altLang="en-US" sz="2000"/>
              <a:t>(</a:t>
            </a:r>
            <a:r>
              <a:rPr lang="en-US" altLang="en-US" sz="2000" i="1"/>
              <a:t>value</a:t>
            </a:r>
            <a:r>
              <a:rPr lang="en-US" altLang="en-US" sz="2000"/>
              <a:t>)</a:t>
            </a:r>
          </a:p>
          <a:p>
            <a:r>
              <a:rPr lang="en-US" altLang="en-US" sz="2000" b="1"/>
              <a:t>       from </a:t>
            </a:r>
            <a:r>
              <a:rPr lang="en-US" altLang="en-US" sz="2000" i="1"/>
              <a:t>dept_total</a:t>
            </a:r>
            <a:r>
              <a:rPr lang="en-US" altLang="en-US" sz="2000"/>
              <a:t>)</a:t>
            </a:r>
          </a:p>
          <a:p>
            <a:r>
              <a:rPr lang="en-US" altLang="en-US" sz="2000" b="1"/>
              <a:t>select </a:t>
            </a:r>
            <a:r>
              <a:rPr lang="en-US" altLang="en-US" sz="2000" i="1"/>
              <a:t>dept_name</a:t>
            </a:r>
          </a:p>
          <a:p>
            <a:r>
              <a:rPr lang="en-US" altLang="en-US" sz="2000" b="1"/>
              <a:t>from </a:t>
            </a:r>
            <a:r>
              <a:rPr lang="en-US" altLang="en-US" sz="2000" i="1"/>
              <a:t>dept_total</a:t>
            </a:r>
            <a:r>
              <a:rPr lang="en-US" altLang="en-US" sz="2000"/>
              <a:t>, </a:t>
            </a:r>
            <a:r>
              <a:rPr lang="en-US" altLang="en-US" sz="2000" i="1"/>
              <a:t>dept_total_avg</a:t>
            </a:r>
          </a:p>
          <a:p>
            <a:r>
              <a:rPr lang="en-US" altLang="en-US" sz="2000" b="1"/>
              <a:t>where </a:t>
            </a:r>
            <a:r>
              <a:rPr lang="en-US" altLang="en-US" sz="2000" i="1"/>
              <a:t>dept_total.value </a:t>
            </a:r>
            <a:r>
              <a:rPr lang="en-US" altLang="en-US" sz="2000"/>
              <a:t>&gt; </a:t>
            </a:r>
            <a:r>
              <a:rPr lang="en-US" altLang="en-US" sz="2000" i="1"/>
              <a:t>dept_total_avg.value</a:t>
            </a:r>
            <a:r>
              <a:rPr lang="en-US" altLang="en-US" sz="2000"/>
              <a:t>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Scalar Subquery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093788"/>
            <a:ext cx="8056562" cy="4903787"/>
          </a:xfrm>
        </p:spPr>
        <p:txBody>
          <a:bodyPr/>
          <a:lstStyle/>
          <a:p>
            <a:r>
              <a:rPr lang="en-US" altLang="en-US" sz="2000" dirty="0"/>
              <a:t>Scalar subquery is one which is used where a single value is expected</a:t>
            </a:r>
          </a:p>
          <a:p>
            <a:r>
              <a:rPr lang="en-US" altLang="en-US" sz="2000" dirty="0"/>
              <a:t>List all departments along with the number of instructors in each department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b="1" dirty="0"/>
              <a:t>	</a:t>
            </a:r>
            <a:r>
              <a:rPr lang="en-US" altLang="en-US" sz="2000" b="1" dirty="0"/>
              <a:t>select </a:t>
            </a:r>
            <a:r>
              <a:rPr lang="en-US" altLang="en-US" sz="2000" i="1" dirty="0"/>
              <a:t>dept_name</a:t>
            </a:r>
            <a:r>
              <a:rPr lang="en-US" altLang="en-US" sz="2000" dirty="0"/>
              <a:t>, </a:t>
            </a:r>
            <a:br>
              <a:rPr lang="en-US" altLang="en-US" sz="2000" dirty="0"/>
            </a:br>
            <a:r>
              <a:rPr lang="en-US" altLang="en-US" sz="2000" dirty="0"/>
              <a:t>             ( </a:t>
            </a:r>
            <a:r>
              <a:rPr lang="en-US" altLang="en-US" sz="2000" b="1" dirty="0"/>
              <a:t>select count</a:t>
            </a:r>
            <a:r>
              <a:rPr lang="en-US" altLang="en-US" sz="2000" dirty="0"/>
              <a:t>(*) </a:t>
            </a:r>
            <a:br>
              <a:rPr lang="en-US" altLang="en-US" sz="2000" dirty="0"/>
            </a:br>
            <a:r>
              <a:rPr lang="en-US" altLang="en-US" sz="2000" dirty="0"/>
              <a:t>                </a:t>
            </a:r>
            <a:r>
              <a:rPr lang="en-US" altLang="en-US" sz="2000" b="1" dirty="0"/>
              <a:t>from </a:t>
            </a:r>
            <a:r>
              <a:rPr lang="en-US" altLang="en-US" sz="2000" i="1" dirty="0"/>
              <a:t>instructor </a:t>
            </a:r>
            <a:br>
              <a:rPr lang="en-US" altLang="en-US" sz="2000" i="1" dirty="0"/>
            </a:br>
            <a:r>
              <a:rPr lang="en-US" altLang="en-US" sz="2000" i="1" dirty="0"/>
              <a:t>                </a:t>
            </a:r>
            <a:r>
              <a:rPr lang="en-US" altLang="en-US" sz="2000" b="1" dirty="0"/>
              <a:t>where </a:t>
            </a:r>
            <a:r>
              <a:rPr lang="en-US" altLang="en-US" sz="2000" i="1" dirty="0" err="1"/>
              <a:t>department</a:t>
            </a:r>
            <a:r>
              <a:rPr lang="en-US" altLang="en-US" sz="2000" dirty="0" err="1"/>
              <a:t>.</a:t>
            </a:r>
            <a:r>
              <a:rPr lang="en-US" altLang="en-US" sz="2000" i="1" dirty="0" err="1"/>
              <a:t>dept_name</a:t>
            </a:r>
            <a:r>
              <a:rPr lang="en-US" altLang="en-US" sz="2000" i="1" dirty="0"/>
              <a:t> </a:t>
            </a:r>
            <a:r>
              <a:rPr lang="en-US" altLang="en-US" sz="2000" dirty="0"/>
              <a:t>= </a:t>
            </a:r>
            <a:r>
              <a:rPr lang="en-US" altLang="en-US" sz="2000" i="1" dirty="0" err="1"/>
              <a:t>instructor</a:t>
            </a:r>
            <a:r>
              <a:rPr lang="en-US" altLang="en-US" sz="2000" dirty="0" err="1"/>
              <a:t>.</a:t>
            </a:r>
            <a:r>
              <a:rPr lang="en-US" altLang="en-US" sz="2000" i="1" dirty="0" err="1"/>
              <a:t>dept_name</a:t>
            </a:r>
            <a:r>
              <a:rPr lang="en-US" altLang="en-US" sz="2000" dirty="0"/>
              <a:t>)</a:t>
            </a:r>
            <a:br>
              <a:rPr lang="en-US" altLang="en-US" sz="2000" dirty="0"/>
            </a:br>
            <a:r>
              <a:rPr lang="en-US" altLang="en-US" sz="2000" dirty="0"/>
              <a:t>             </a:t>
            </a:r>
            <a:r>
              <a:rPr lang="en-US" altLang="en-US" sz="2000" b="1" dirty="0"/>
              <a:t>as </a:t>
            </a:r>
            <a:r>
              <a:rPr lang="en-US" altLang="en-US" sz="2000" i="1" dirty="0" err="1"/>
              <a:t>num_instructors</a:t>
            </a:r>
            <a:r>
              <a:rPr lang="en-US" altLang="en-US" sz="2000" i="1" dirty="0"/>
              <a:t/>
            </a:r>
            <a:br>
              <a:rPr lang="en-US" altLang="en-US" sz="2000" i="1" dirty="0"/>
            </a:br>
            <a:r>
              <a:rPr lang="en-US" altLang="en-US" sz="2000" b="1" dirty="0"/>
              <a:t>from </a:t>
            </a:r>
            <a:r>
              <a:rPr lang="en-US" altLang="en-US" sz="2000" i="1" dirty="0"/>
              <a:t>department</a:t>
            </a:r>
            <a:r>
              <a:rPr lang="en-US" altLang="en-US" sz="2000" dirty="0"/>
              <a:t>;</a:t>
            </a:r>
          </a:p>
          <a:p>
            <a:r>
              <a:rPr lang="en-US" altLang="en-US" sz="2000" dirty="0"/>
              <a:t>Runtime error if subquery returns more than one result tuple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112713"/>
            <a:ext cx="8077200" cy="609600"/>
          </a:xfrm>
        </p:spPr>
        <p:txBody>
          <a:bodyPr/>
          <a:lstStyle/>
          <a:p>
            <a:r>
              <a:rPr lang="en-US" altLang="en-US"/>
              <a:t>Modification of the Database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2025" y="1363663"/>
            <a:ext cx="7747000" cy="3768725"/>
          </a:xfrm>
        </p:spPr>
        <p:txBody>
          <a:bodyPr/>
          <a:lstStyle/>
          <a:p>
            <a:pPr>
              <a:tabLst>
                <a:tab pos="1652588" algn="l"/>
                <a:tab pos="2633663" algn="l"/>
              </a:tabLst>
            </a:pPr>
            <a:r>
              <a:rPr lang="en-US" altLang="en-US"/>
              <a:t>Deletion of tuples from a given relation.</a:t>
            </a:r>
            <a:endParaRPr lang="en-US" altLang="en-US">
              <a:latin typeface="Century Gothic" panose="020B0502020202020204" pitchFamily="34" charset="0"/>
            </a:endParaRPr>
          </a:p>
          <a:p>
            <a:pPr>
              <a:tabLst>
                <a:tab pos="1652588" algn="l"/>
                <a:tab pos="2633663" algn="l"/>
              </a:tabLst>
            </a:pPr>
            <a:r>
              <a:rPr lang="en-US" altLang="en-US"/>
              <a:t>Insertion of new tuples into a given relation</a:t>
            </a:r>
          </a:p>
          <a:p>
            <a:pPr>
              <a:tabLst>
                <a:tab pos="1652588" algn="l"/>
                <a:tab pos="2633663" algn="l"/>
              </a:tabLst>
            </a:pPr>
            <a:r>
              <a:rPr lang="en-US" altLang="en-US"/>
              <a:t>Updating of values in some tuples in a given relation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33338"/>
            <a:ext cx="8077200" cy="609600"/>
          </a:xfrm>
        </p:spPr>
        <p:txBody>
          <a:bodyPr/>
          <a:lstStyle/>
          <a:p>
            <a:r>
              <a:rPr lang="en-US" altLang="en-US"/>
              <a:t>Deletion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747000" cy="5175250"/>
          </a:xfrm>
        </p:spPr>
        <p:txBody>
          <a:bodyPr/>
          <a:lstStyle/>
          <a:p>
            <a:pPr>
              <a:tabLst>
                <a:tab pos="1652588" algn="l"/>
                <a:tab pos="2633663" algn="l"/>
              </a:tabLst>
            </a:pPr>
            <a:r>
              <a:rPr lang="en-US" altLang="en-US" dirty="0"/>
              <a:t>Delete all instructors</a:t>
            </a: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delete from </a:t>
            </a:r>
            <a:r>
              <a:rPr lang="en-US" altLang="en-US" i="1" dirty="0"/>
              <a:t>instructor</a:t>
            </a:r>
            <a:r>
              <a:rPr lang="en-US" altLang="en-US" dirty="0">
                <a:latin typeface="Century Gothic" panose="020B0502020202020204" pitchFamily="34" charset="0"/>
              </a:rPr>
              <a:t> </a:t>
            </a: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endParaRPr lang="en-US" altLang="en-US" dirty="0">
              <a:latin typeface="Century Gothic" panose="020B0502020202020204" pitchFamily="34" charset="0"/>
            </a:endParaRPr>
          </a:p>
          <a:p>
            <a:pPr>
              <a:tabLst>
                <a:tab pos="1652588" algn="l"/>
                <a:tab pos="2633663" algn="l"/>
              </a:tabLst>
            </a:pPr>
            <a:r>
              <a:rPr lang="en-US" altLang="en-US" dirty="0"/>
              <a:t>Delete all instructors from the Finance department</a:t>
            </a:r>
            <a:br>
              <a:rPr lang="en-US" altLang="en-US" dirty="0"/>
            </a:br>
            <a:r>
              <a:rPr lang="en-US" altLang="en-US" dirty="0"/>
              <a:t>                     </a:t>
            </a:r>
            <a:r>
              <a:rPr lang="en-US" altLang="en-US" b="1" dirty="0"/>
              <a:t>delete 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dept_name</a:t>
            </a:r>
            <a:r>
              <a:rPr lang="en-US" altLang="en-US" dirty="0"/>
              <a:t>= 'Finance';</a:t>
            </a: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endParaRPr lang="en-US" altLang="en-US" dirty="0"/>
          </a:p>
          <a:p>
            <a:pPr>
              <a:tabLst>
                <a:tab pos="1652588" algn="l"/>
                <a:tab pos="2633663" algn="l"/>
              </a:tabLst>
            </a:pPr>
            <a:r>
              <a:rPr lang="en-US" altLang="en-US" dirty="0"/>
              <a:t>Delete all tuples in the </a:t>
            </a:r>
            <a:r>
              <a:rPr lang="en-US" altLang="en-US" i="1" dirty="0"/>
              <a:t>instructor </a:t>
            </a:r>
            <a:r>
              <a:rPr lang="en-US" altLang="en-US" dirty="0"/>
              <a:t>relation for those instructors associated with a department located in the Watson building.</a:t>
            </a:r>
          </a:p>
          <a:p>
            <a:pPr>
              <a:buFont typeface="Monotype Sorts" charset="2"/>
              <a:buNone/>
              <a:tabLst>
                <a:tab pos="1652588" algn="l"/>
                <a:tab pos="2633663" algn="l"/>
              </a:tabLst>
            </a:pPr>
            <a:r>
              <a:rPr lang="en-US" altLang="en-US" b="1" dirty="0"/>
              <a:t>		delete 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          </a:t>
            </a:r>
            <a:r>
              <a:rPr lang="en-US" altLang="en-US" b="1" dirty="0"/>
              <a:t>where </a:t>
            </a:r>
            <a:r>
              <a:rPr lang="en-US" altLang="en-US" i="1" dirty="0"/>
              <a:t>dept name </a:t>
            </a:r>
            <a:r>
              <a:rPr lang="en-US" altLang="en-US" b="1" dirty="0"/>
              <a:t>in </a:t>
            </a:r>
            <a:r>
              <a:rPr lang="en-US" altLang="en-US" dirty="0"/>
              <a:t>(</a:t>
            </a:r>
            <a:r>
              <a:rPr lang="en-US" altLang="en-US" b="1" dirty="0"/>
              <a:t>select </a:t>
            </a:r>
            <a:r>
              <a:rPr lang="en-US" altLang="en-US" i="1" dirty="0"/>
              <a:t>dept name</a:t>
            </a:r>
            <a:br>
              <a:rPr lang="en-US" altLang="en-US" i="1" dirty="0"/>
            </a:br>
            <a:r>
              <a:rPr lang="en-US" altLang="en-US" i="1" dirty="0"/>
              <a:t>                                  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department</a:t>
            </a:r>
            <a:br>
              <a:rPr lang="en-US" altLang="en-US" i="1" dirty="0"/>
            </a:br>
            <a:r>
              <a:rPr lang="en-US" altLang="en-US" i="1" dirty="0"/>
              <a:t>                                                        </a:t>
            </a:r>
            <a:r>
              <a:rPr lang="en-US" altLang="en-US" b="1" dirty="0"/>
              <a:t>where </a:t>
            </a:r>
            <a:r>
              <a:rPr lang="en-US" altLang="en-US" i="1" dirty="0"/>
              <a:t>building </a:t>
            </a:r>
            <a:r>
              <a:rPr lang="en-US" altLang="en-US" dirty="0"/>
              <a:t>= 'Watson');</a:t>
            </a:r>
          </a:p>
          <a:p>
            <a:pPr>
              <a:tabLst>
                <a:tab pos="1652588" algn="l"/>
                <a:tab pos="2633663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Deletion (Cont.)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109663"/>
            <a:ext cx="7661275" cy="1268412"/>
          </a:xfrm>
        </p:spPr>
        <p:txBody>
          <a:bodyPr/>
          <a:lstStyle/>
          <a:p>
            <a:pPr>
              <a:tabLst>
                <a:tab pos="1370013" algn="l"/>
                <a:tab pos="3140075" algn="l"/>
              </a:tabLst>
            </a:pPr>
            <a:r>
              <a:rPr lang="en-US" altLang="en-US"/>
              <a:t>Delete all instructors whose salary is less than the average salary of instructors</a:t>
            </a: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549400" y="1924050"/>
            <a:ext cx="74152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kumimoji="1" lang="en-US" altLang="en-US" sz="2000" b="1"/>
              <a:t>delete from </a:t>
            </a:r>
            <a:r>
              <a:rPr kumimoji="1" lang="en-US" altLang="en-US" sz="2000" i="1"/>
              <a:t>instructor</a:t>
            </a:r>
          </a:p>
          <a:p>
            <a:r>
              <a:rPr kumimoji="1" lang="en-US" altLang="en-US" sz="2000" b="1"/>
              <a:t>where </a:t>
            </a:r>
            <a:r>
              <a:rPr kumimoji="1" lang="en-US" altLang="en-US" sz="2000" i="1"/>
              <a:t>salary </a:t>
            </a:r>
            <a:r>
              <a:rPr kumimoji="1" lang="en-US" altLang="en-US" sz="2000"/>
              <a:t>&lt; (</a:t>
            </a:r>
            <a:r>
              <a:rPr kumimoji="1" lang="en-US" altLang="en-US" sz="2000" b="1"/>
              <a:t>select avg </a:t>
            </a:r>
            <a:r>
              <a:rPr kumimoji="1" lang="en-US" altLang="en-US" sz="2000"/>
              <a:t>(</a:t>
            </a:r>
            <a:r>
              <a:rPr kumimoji="1" lang="en-US" altLang="en-US" sz="2000" i="1"/>
              <a:t>salary</a:t>
            </a:r>
            <a:r>
              <a:rPr kumimoji="1" lang="en-US" altLang="en-US" sz="2000"/>
              <a:t>) </a:t>
            </a:r>
          </a:p>
          <a:p>
            <a:r>
              <a:rPr kumimoji="1" lang="en-US" altLang="en-US" sz="2000" b="1"/>
              <a:t>                           from </a:t>
            </a:r>
            <a:r>
              <a:rPr kumimoji="1" lang="en-US" altLang="en-US" sz="2000" i="1"/>
              <a:t>instructor</a:t>
            </a:r>
            <a:r>
              <a:rPr kumimoji="1" lang="en-US" altLang="en-US" sz="2000"/>
              <a:t>);</a:t>
            </a:r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747713" y="3046413"/>
            <a:ext cx="752792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93750" indent="-3365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spcBef>
                <a:spcPct val="35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en-US" altLang="en-US" sz="1800"/>
              <a:t>Problem:  as we delete tuples from deposit, the average salary changes</a:t>
            </a:r>
          </a:p>
          <a:p>
            <a:pPr lvl="1">
              <a:spcBef>
                <a:spcPct val="35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</a:pPr>
            <a:r>
              <a:rPr kumimoji="1" lang="en-US" altLang="en-US" sz="1800"/>
              <a:t>Solution used in SQL: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altLang="en-US" sz="1800"/>
              <a:t>       1.   First, compute </a:t>
            </a:r>
            <a:r>
              <a:rPr kumimoji="1" lang="en-US" altLang="en-US" sz="1800" b="1"/>
              <a:t>avg</a:t>
            </a:r>
            <a:r>
              <a:rPr kumimoji="1" lang="en-US" altLang="en-US" sz="1800"/>
              <a:t> (salary) and find all tuples to delete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endParaRPr kumimoji="1" lang="en-US" altLang="en-US" sz="800"/>
          </a:p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altLang="en-US" sz="1800"/>
              <a:t>       2.   Next, delete all tuples found above (without 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altLang="en-US" sz="1800"/>
              <a:t>             recomputing  </a:t>
            </a:r>
            <a:r>
              <a:rPr kumimoji="1" lang="en-US" altLang="en-US" sz="1800" b="1"/>
              <a:t>avg</a:t>
            </a:r>
            <a:r>
              <a:rPr kumimoji="1" lang="en-US" altLang="en-US" sz="1800"/>
              <a:t> or retesting the tuples) 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69963" y="277813"/>
            <a:ext cx="8077200" cy="457200"/>
          </a:xfrm>
        </p:spPr>
        <p:txBody>
          <a:bodyPr/>
          <a:lstStyle/>
          <a:p>
            <a:r>
              <a:rPr lang="en-US" altLang="en-US"/>
              <a:t>Insertion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848600" cy="4876800"/>
          </a:xfrm>
        </p:spPr>
        <p:txBody>
          <a:bodyPr/>
          <a:lstStyle/>
          <a:p>
            <a:pPr>
              <a:tabLst>
                <a:tab pos="1204913" algn="l"/>
                <a:tab pos="1890713" algn="l"/>
              </a:tabLst>
            </a:pPr>
            <a:r>
              <a:rPr lang="en-US" altLang="en-US" dirty="0"/>
              <a:t>Add a new tuple to </a:t>
            </a:r>
            <a:r>
              <a:rPr lang="en-US" altLang="en-US" i="1" dirty="0"/>
              <a:t>course</a:t>
            </a: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r>
              <a:rPr lang="en-US" altLang="en-US" b="1" dirty="0"/>
              <a:t>	      insert into </a:t>
            </a:r>
            <a:r>
              <a:rPr lang="en-US" altLang="en-US" i="1" dirty="0"/>
              <a:t>course</a:t>
            </a:r>
            <a:br>
              <a:rPr lang="en-US" altLang="en-US" i="1" dirty="0"/>
            </a:br>
            <a:r>
              <a:rPr lang="en-US" altLang="en-US" i="1" dirty="0"/>
              <a:t>             </a:t>
            </a:r>
            <a:r>
              <a:rPr lang="en-US" altLang="en-US" b="1" dirty="0"/>
              <a:t>values </a:t>
            </a:r>
            <a:r>
              <a:rPr lang="en-US" altLang="en-US" dirty="0"/>
              <a:t>('CS-437', 'Database Systems', 'Comp. Sci.', 4);</a:t>
            </a: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altLang="en-US" dirty="0"/>
          </a:p>
          <a:p>
            <a:pPr>
              <a:tabLst>
                <a:tab pos="1204913" algn="l"/>
                <a:tab pos="1890713" algn="l"/>
              </a:tabLst>
            </a:pPr>
            <a:r>
              <a:rPr lang="en-US" altLang="en-US" dirty="0"/>
              <a:t>or equivalently</a:t>
            </a:r>
            <a:br>
              <a:rPr lang="en-US" altLang="en-US" dirty="0"/>
            </a:br>
            <a:endParaRPr lang="en-US" altLang="en-US" sz="400" dirty="0"/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r>
              <a:rPr lang="en-US" altLang="en-US" dirty="0"/>
              <a:t>           </a:t>
            </a:r>
            <a:r>
              <a:rPr lang="en-US" altLang="en-US" b="1" dirty="0"/>
              <a:t>insert into </a:t>
            </a:r>
            <a:r>
              <a:rPr lang="en-US" altLang="en-US" i="1" dirty="0"/>
              <a:t>course </a:t>
            </a:r>
            <a:r>
              <a:rPr lang="en-US" altLang="en-US" dirty="0"/>
              <a:t>(</a:t>
            </a:r>
            <a:r>
              <a:rPr lang="en-US" altLang="en-US" i="1" dirty="0" err="1"/>
              <a:t>course_id</a:t>
            </a:r>
            <a:r>
              <a:rPr lang="en-US" altLang="en-US" dirty="0"/>
              <a:t>, </a:t>
            </a:r>
            <a:r>
              <a:rPr lang="en-US" altLang="en-US" i="1" dirty="0"/>
              <a:t>title</a:t>
            </a:r>
            <a:r>
              <a:rPr lang="en-US" altLang="en-US" dirty="0"/>
              <a:t>, </a:t>
            </a:r>
            <a:r>
              <a:rPr lang="en-US" altLang="en-US" i="1" dirty="0" err="1"/>
              <a:t>dept_name</a:t>
            </a:r>
            <a:r>
              <a:rPr lang="en-US" altLang="en-US" dirty="0"/>
              <a:t>, </a:t>
            </a:r>
            <a:r>
              <a:rPr lang="en-US" altLang="en-US" i="1" dirty="0"/>
              <a:t>credits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     </a:t>
            </a:r>
            <a:r>
              <a:rPr lang="en-US" altLang="en-US" b="1" dirty="0"/>
              <a:t>values </a:t>
            </a:r>
            <a:r>
              <a:rPr lang="en-US" altLang="en-US" dirty="0"/>
              <a:t>('CS-437', 'Database Systems', 'Comp. Sci.', 4);</a:t>
            </a: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altLang="en-US" dirty="0"/>
          </a:p>
          <a:p>
            <a:pPr>
              <a:tabLst>
                <a:tab pos="1204913" algn="l"/>
                <a:tab pos="1890713" algn="l"/>
              </a:tabLst>
            </a:pPr>
            <a:r>
              <a:rPr lang="en-US" altLang="en-US" dirty="0"/>
              <a:t>Add a new tuple to </a:t>
            </a:r>
            <a:r>
              <a:rPr lang="en-US" altLang="en-US" i="1" dirty="0"/>
              <a:t>student  </a:t>
            </a:r>
            <a:r>
              <a:rPr lang="en-US" altLang="en-US" dirty="0"/>
              <a:t>with </a:t>
            </a:r>
            <a:r>
              <a:rPr lang="en-US" altLang="en-US" i="1" dirty="0" err="1"/>
              <a:t>tot_creds</a:t>
            </a:r>
            <a:r>
              <a:rPr lang="en-US" altLang="en-US" i="1" dirty="0"/>
              <a:t> </a:t>
            </a:r>
            <a:r>
              <a:rPr lang="en-US" altLang="en-US" dirty="0"/>
              <a:t>set to null</a:t>
            </a: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r>
              <a:rPr lang="en-US" altLang="en-US" b="1" dirty="0"/>
              <a:t>	      insert into </a:t>
            </a:r>
            <a:r>
              <a:rPr lang="en-US" altLang="en-US" i="1" dirty="0"/>
              <a:t>student</a:t>
            </a:r>
            <a:br>
              <a:rPr lang="en-US" altLang="en-US" i="1" dirty="0"/>
            </a:br>
            <a:r>
              <a:rPr lang="en-US" altLang="en-US" i="1" dirty="0"/>
              <a:t>             </a:t>
            </a:r>
            <a:r>
              <a:rPr lang="en-US" altLang="en-US" b="1" dirty="0"/>
              <a:t>values </a:t>
            </a:r>
            <a:r>
              <a:rPr lang="en-US" altLang="en-US" dirty="0"/>
              <a:t>('3003', 'Green', 'Finance', </a:t>
            </a:r>
            <a:r>
              <a:rPr lang="en-US" altLang="en-US" i="1" dirty="0"/>
              <a:t>null</a:t>
            </a:r>
            <a:r>
              <a:rPr lang="en-US" altLang="en-US" dirty="0"/>
              <a:t>);</a:t>
            </a:r>
          </a:p>
          <a:p>
            <a:pPr>
              <a:buFont typeface="Monotype Sorts" charset="2"/>
              <a:buNone/>
              <a:tabLst>
                <a:tab pos="1204913" algn="l"/>
                <a:tab pos="1890713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Domain Types in SQL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7789863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char(n).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/>
              <a:t>Fixed length character string, with user-specified length </a:t>
            </a:r>
            <a:r>
              <a:rPr lang="en-US" altLang="en-US" i="1" dirty="0"/>
              <a:t>n.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varchar(n). 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Variable length character strings, with user-specified maximum length </a:t>
            </a:r>
            <a:r>
              <a:rPr lang="en-US" altLang="en-US" i="1" dirty="0"/>
              <a:t>n.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int.</a:t>
            </a:r>
            <a:r>
              <a:rPr lang="en-US" altLang="en-US" b="1" dirty="0"/>
              <a:t>  </a:t>
            </a:r>
            <a:r>
              <a:rPr lang="en-US" altLang="en-US" dirty="0"/>
              <a:t>Integer (a finite subset of the integers that is machine-dependent).</a:t>
            </a:r>
          </a:p>
          <a:p>
            <a:pPr>
              <a:lnSpc>
                <a:spcPct val="90000"/>
              </a:lnSpc>
            </a:pPr>
            <a:r>
              <a:rPr lang="en-US" altLang="en-US" b="1" dirty="0" err="1">
                <a:solidFill>
                  <a:srgbClr val="002060"/>
                </a:solidFill>
              </a:rPr>
              <a:t>smallint</a:t>
            </a:r>
            <a:r>
              <a:rPr lang="en-US" altLang="en-US" b="1" dirty="0">
                <a:solidFill>
                  <a:srgbClr val="002060"/>
                </a:solidFill>
              </a:rPr>
              <a:t>.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/>
              <a:t>Small integer (a machine-dependent subset of the integer domain type).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numeric(</a:t>
            </a:r>
            <a:r>
              <a:rPr lang="en-US" altLang="en-US" b="1" dirty="0" err="1">
                <a:solidFill>
                  <a:srgbClr val="002060"/>
                </a:solidFill>
              </a:rPr>
              <a:t>p,d</a:t>
            </a:r>
            <a:r>
              <a:rPr lang="en-US" altLang="en-US" b="1" dirty="0">
                <a:solidFill>
                  <a:srgbClr val="002060"/>
                </a:solidFill>
              </a:rPr>
              <a:t>).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/>
              <a:t>Fixed point number, with user-specified precision of </a:t>
            </a:r>
            <a:r>
              <a:rPr lang="en-US" altLang="en-US" i="1" dirty="0"/>
              <a:t>p</a:t>
            </a:r>
            <a:r>
              <a:rPr lang="en-US" altLang="en-US" dirty="0"/>
              <a:t> digits, with </a:t>
            </a:r>
            <a:r>
              <a:rPr lang="en-US" altLang="en-US" i="1" dirty="0"/>
              <a:t>d</a:t>
            </a:r>
            <a:r>
              <a:rPr lang="en-US" altLang="en-US" dirty="0"/>
              <a:t> digits to the right of decimal point.  (ex., </a:t>
            </a:r>
            <a:r>
              <a:rPr lang="en-US" altLang="en-US" b="1" dirty="0"/>
              <a:t>numeric</a:t>
            </a:r>
            <a:r>
              <a:rPr lang="en-US" altLang="en-US" dirty="0"/>
              <a:t>(3,1), allows 44.5 to be stores exactly, but not 444.5 or 0.32)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real, double precision.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/>
              <a:t>Floating point and double-precision floating point numbers, with machine-dependent precision.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float(n).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/>
              <a:t>Floating point number, with user-specified precision of at least </a:t>
            </a:r>
            <a:r>
              <a:rPr lang="en-US" altLang="en-US" i="1" dirty="0"/>
              <a:t>n</a:t>
            </a:r>
            <a:r>
              <a:rPr lang="en-US" altLang="en-US" dirty="0"/>
              <a:t> digits.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More are covered in Chapter 4.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246063"/>
            <a:ext cx="8058150" cy="457200"/>
          </a:xfrm>
        </p:spPr>
        <p:txBody>
          <a:bodyPr/>
          <a:lstStyle/>
          <a:p>
            <a:r>
              <a:rPr lang="en-US" altLang="en-US"/>
              <a:t>Insertion (Cont.)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106488"/>
            <a:ext cx="8115300" cy="5270500"/>
          </a:xfrm>
        </p:spPr>
        <p:txBody>
          <a:bodyPr/>
          <a:lstStyle/>
          <a:p>
            <a:pPr>
              <a:tabLst>
                <a:tab pos="908050" algn="l"/>
              </a:tabLst>
            </a:pPr>
            <a:r>
              <a:rPr lang="en-US" altLang="en-US" dirty="0"/>
              <a:t>Make each student in the Music department who has earned more than 144 credit hours an instructor in the Music department with a salary of  $18,000.</a:t>
            </a:r>
          </a:p>
          <a:p>
            <a:pPr>
              <a:buNone/>
              <a:tabLst>
                <a:tab pos="908050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908050" algn="l"/>
              </a:tabLst>
            </a:pPr>
            <a:r>
              <a:rPr lang="en-US" altLang="en-US" dirty="0"/>
              <a:t>	    </a:t>
            </a:r>
            <a:r>
              <a:rPr lang="en-US" altLang="en-US" b="1" dirty="0"/>
              <a:t>insert into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select </a:t>
            </a:r>
            <a:r>
              <a:rPr lang="en-US" altLang="en-US" i="1" dirty="0"/>
              <a:t>ID, name, dept_name, 18000</a:t>
            </a:r>
            <a:br>
              <a:rPr lang="en-US" altLang="en-US" i="1" dirty="0"/>
            </a:br>
            <a:r>
              <a:rPr lang="en-US" altLang="en-US" i="1" dirty="0"/>
              <a:t>         </a:t>
            </a:r>
            <a:r>
              <a:rPr lang="en-US" altLang="en-US" b="1" dirty="0"/>
              <a:t>from </a:t>
            </a:r>
            <a:r>
              <a:rPr lang="en-US" altLang="en-US" i="1" dirty="0"/>
              <a:t>  student </a:t>
            </a:r>
            <a:br>
              <a:rPr lang="en-US" altLang="en-US" i="1" dirty="0"/>
            </a:br>
            <a:r>
              <a:rPr lang="en-US" altLang="en-US" i="1" dirty="0"/>
              <a:t>         </a:t>
            </a:r>
            <a:r>
              <a:rPr lang="en-US" altLang="en-US" b="1" dirty="0"/>
              <a:t>where </a:t>
            </a:r>
            <a:r>
              <a:rPr lang="en-US" altLang="en-US" i="1" dirty="0"/>
              <a:t>  dept_name = '</a:t>
            </a:r>
            <a:r>
              <a:rPr lang="en-US" altLang="en-US" dirty="0"/>
              <a:t>Music' </a:t>
            </a:r>
            <a:r>
              <a:rPr lang="en-US" altLang="en-US" b="1" dirty="0"/>
              <a:t>and </a:t>
            </a:r>
            <a:r>
              <a:rPr lang="en-US" altLang="en-US" i="1" dirty="0" err="1"/>
              <a:t>total_cred</a:t>
            </a:r>
            <a:r>
              <a:rPr lang="en-US" altLang="en-US" b="1" dirty="0"/>
              <a:t> </a:t>
            </a:r>
            <a:r>
              <a:rPr lang="en-US" altLang="en-US" dirty="0"/>
              <a:t>&gt;</a:t>
            </a:r>
            <a:r>
              <a:rPr lang="en-US" altLang="en-US" b="1" dirty="0"/>
              <a:t> </a:t>
            </a:r>
            <a:r>
              <a:rPr lang="en-US" altLang="en-US" dirty="0"/>
              <a:t>144;</a:t>
            </a:r>
            <a:endParaRPr lang="en-US" altLang="en-US" i="1" dirty="0"/>
          </a:p>
          <a:p>
            <a:pPr>
              <a:buFont typeface="Monotype Sorts" charset="2"/>
              <a:buNone/>
              <a:tabLst>
                <a:tab pos="908050" algn="l"/>
              </a:tabLst>
            </a:pPr>
            <a:endParaRPr lang="en-US" altLang="en-US" i="1" dirty="0"/>
          </a:p>
          <a:p>
            <a:pPr>
              <a:tabLst>
                <a:tab pos="908050" algn="l"/>
              </a:tabLst>
            </a:pPr>
            <a:r>
              <a:rPr lang="en-US" altLang="en-US" dirty="0"/>
              <a:t>The </a:t>
            </a:r>
            <a:r>
              <a:rPr lang="en-US" altLang="en-US" b="1" dirty="0"/>
              <a:t>select from where</a:t>
            </a:r>
            <a:r>
              <a:rPr lang="en-US" altLang="en-US" dirty="0"/>
              <a:t> statement is evaluated fully before any of its results are inserted into the relation.  </a:t>
            </a:r>
          </a:p>
          <a:p>
            <a:pPr>
              <a:buFont typeface="Monotype Sorts" charset="2"/>
              <a:buNone/>
              <a:tabLst>
                <a:tab pos="908050" algn="l"/>
              </a:tabLst>
            </a:pPr>
            <a:r>
              <a:rPr lang="en-US" altLang="en-US" dirty="0"/>
              <a:t>     Otherwise queries like</a:t>
            </a:r>
          </a:p>
          <a:p>
            <a:pPr>
              <a:buFont typeface="Monotype Sorts" charset="2"/>
              <a:buNone/>
              <a:tabLst>
                <a:tab pos="908050" algn="l"/>
              </a:tabLst>
            </a:pPr>
            <a:r>
              <a:rPr lang="en-US" altLang="en-US" dirty="0"/>
              <a:t>       	</a:t>
            </a:r>
            <a:r>
              <a:rPr lang="en-US" altLang="en-US" b="1" dirty="0"/>
              <a:t>insert into</a:t>
            </a:r>
            <a:r>
              <a:rPr lang="en-US" altLang="en-US" dirty="0"/>
              <a:t> </a:t>
            </a:r>
            <a:r>
              <a:rPr lang="en-US" altLang="en-US" i="1" dirty="0"/>
              <a:t>table</a:t>
            </a:r>
            <a:r>
              <a:rPr lang="en-US" altLang="en-US" dirty="0"/>
              <a:t>1 </a:t>
            </a:r>
            <a:r>
              <a:rPr lang="en-US" altLang="en-US" b="1" dirty="0"/>
              <a:t>select</a:t>
            </a:r>
            <a:r>
              <a:rPr lang="en-US" altLang="en-US" dirty="0"/>
              <a:t> * 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table</a:t>
            </a:r>
            <a:r>
              <a:rPr lang="en-US" altLang="en-US" dirty="0"/>
              <a:t>1</a:t>
            </a:r>
          </a:p>
          <a:p>
            <a:pPr>
              <a:buFont typeface="Monotype Sorts" charset="2"/>
              <a:buNone/>
              <a:tabLst>
                <a:tab pos="908050" algn="l"/>
              </a:tabLst>
            </a:pPr>
            <a:r>
              <a:rPr lang="en-US" altLang="en-US" dirty="0"/>
              <a:t>       would cause problem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81063" y="123825"/>
            <a:ext cx="8077200" cy="609600"/>
          </a:xfrm>
        </p:spPr>
        <p:txBody>
          <a:bodyPr/>
          <a:lstStyle/>
          <a:p>
            <a:r>
              <a:rPr lang="en-US" altLang="en-US"/>
              <a:t>Updates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8830" y="1154113"/>
            <a:ext cx="6614422" cy="4876800"/>
          </a:xfrm>
        </p:spPr>
        <p:txBody>
          <a:bodyPr/>
          <a:lstStyle/>
          <a:p>
            <a:pPr>
              <a:tabLst>
                <a:tab pos="2336800" algn="l"/>
              </a:tabLst>
            </a:pPr>
            <a:r>
              <a:rPr lang="en-US" altLang="en-US" dirty="0"/>
              <a:t>Give  a  5% salary raise to all instructors</a:t>
            </a:r>
          </a:p>
          <a:p>
            <a:pPr lvl="1">
              <a:buFont typeface="Monotype Sorts" charset="2"/>
              <a:buNone/>
              <a:tabLst>
                <a:tab pos="2336800" algn="l"/>
              </a:tabLst>
            </a:pPr>
            <a:r>
              <a:rPr lang="en-US" altLang="en-US" dirty="0"/>
              <a:t>	           </a:t>
            </a:r>
            <a:r>
              <a:rPr lang="en-US" altLang="en-US" b="1" dirty="0">
                <a:sym typeface="Symbol" panose="05050102010706020507" pitchFamily="18" charset="2"/>
              </a:rPr>
              <a:t>update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br>
              <a:rPr lang="en-US" altLang="en-US" i="1" dirty="0">
                <a:sym typeface="Symbol" panose="05050102010706020507" pitchFamily="18" charset="2"/>
              </a:rPr>
            </a:br>
            <a:r>
              <a:rPr lang="en-US" altLang="en-US" i="1" dirty="0">
                <a:sym typeface="Symbol" panose="05050102010706020507" pitchFamily="18" charset="2"/>
              </a:rPr>
              <a:t>               </a:t>
            </a:r>
            <a:r>
              <a:rPr lang="en-US" altLang="en-US" b="1" dirty="0">
                <a:sym typeface="Symbol" panose="05050102010706020507" pitchFamily="18" charset="2"/>
              </a:rPr>
              <a:t>set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* 1.05</a:t>
            </a:r>
          </a:p>
          <a:p>
            <a:pPr>
              <a:tabLst>
                <a:tab pos="2336800" algn="l"/>
              </a:tabLst>
            </a:pPr>
            <a:r>
              <a:rPr lang="en-US" altLang="en-US" dirty="0"/>
              <a:t>Give  a 5% salary raise to those instructors who Eran less than 70000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</a:t>
            </a:r>
            <a:r>
              <a:rPr lang="en-US" altLang="en-US" b="1" dirty="0">
                <a:sym typeface="Symbol" panose="05050102010706020507" pitchFamily="18" charset="2"/>
              </a:rPr>
              <a:t>update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br>
              <a:rPr lang="en-US" altLang="en-US" i="1" dirty="0">
                <a:sym typeface="Symbol" panose="05050102010706020507" pitchFamily="18" charset="2"/>
              </a:rPr>
            </a:br>
            <a:r>
              <a:rPr lang="en-US" altLang="en-US" i="1" dirty="0">
                <a:sym typeface="Symbol" panose="05050102010706020507" pitchFamily="18" charset="2"/>
              </a:rPr>
              <a:t>                     </a:t>
            </a:r>
            <a:r>
              <a:rPr lang="en-US" altLang="en-US" b="1" dirty="0">
                <a:sym typeface="Symbol" panose="05050102010706020507" pitchFamily="18" charset="2"/>
              </a:rPr>
              <a:t>set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* 1.05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</a:t>
            </a:r>
            <a:r>
              <a:rPr lang="en-US" altLang="en-US" b="1" dirty="0">
                <a:sym typeface="Symbol" panose="05050102010706020507" pitchFamily="18" charset="2"/>
              </a:rPr>
              <a:t>where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&lt; 70000;</a:t>
            </a:r>
          </a:p>
          <a:p>
            <a:pPr>
              <a:tabLst>
                <a:tab pos="2336800" algn="l"/>
              </a:tabLst>
            </a:pPr>
            <a:r>
              <a:rPr lang="en-US" altLang="en-US" dirty="0"/>
              <a:t>Give  a 5% salary raise to instructors whose salary is less than average</a:t>
            </a:r>
          </a:p>
          <a:p>
            <a:pPr>
              <a:buNone/>
              <a:tabLst>
                <a:tab pos="2336800" algn="l"/>
              </a:tabLst>
            </a:pPr>
            <a:r>
              <a:rPr lang="en-US" altLang="en-US" b="1" dirty="0">
                <a:sym typeface="Symbol" panose="05050102010706020507" pitchFamily="18" charset="2"/>
              </a:rPr>
              <a:t>                          update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br>
              <a:rPr lang="en-US" altLang="en-US" i="1" dirty="0">
                <a:sym typeface="Symbol" panose="05050102010706020507" pitchFamily="18" charset="2"/>
              </a:rPr>
            </a:br>
            <a:r>
              <a:rPr lang="en-US" altLang="en-US" i="1" dirty="0">
                <a:sym typeface="Symbol" panose="05050102010706020507" pitchFamily="18" charset="2"/>
              </a:rPr>
              <a:t>                     </a:t>
            </a:r>
            <a:r>
              <a:rPr lang="en-US" altLang="en-US" b="1" dirty="0">
                <a:sym typeface="Symbol" panose="05050102010706020507" pitchFamily="18" charset="2"/>
              </a:rPr>
              <a:t>set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* 1.05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</a:t>
            </a:r>
            <a:r>
              <a:rPr lang="en-US" altLang="en-US" b="1" dirty="0">
                <a:sym typeface="Symbol" panose="05050102010706020507" pitchFamily="18" charset="2"/>
              </a:rPr>
              <a:t>where </a:t>
            </a:r>
            <a:r>
              <a:rPr lang="en-US" altLang="en-US" i="1" dirty="0">
                <a:sym typeface="Symbol" panose="05050102010706020507" pitchFamily="18" charset="2"/>
              </a:rPr>
              <a:t>salary </a:t>
            </a:r>
            <a:r>
              <a:rPr lang="en-US" altLang="en-US" dirty="0">
                <a:sym typeface="Symbol" panose="05050102010706020507" pitchFamily="18" charset="2"/>
              </a:rPr>
              <a:t>&lt;  (</a:t>
            </a:r>
            <a:r>
              <a:rPr lang="en-US" altLang="en-US" b="1" dirty="0">
                <a:sym typeface="Symbol" panose="05050102010706020507" pitchFamily="18" charset="2"/>
              </a:rPr>
              <a:t>select </a:t>
            </a:r>
            <a:r>
              <a:rPr lang="en-US" altLang="en-US" b="1" dirty="0" err="1">
                <a:sym typeface="Symbol" panose="05050102010706020507" pitchFamily="18" charset="2"/>
              </a:rPr>
              <a:t>avg</a:t>
            </a:r>
            <a:r>
              <a:rPr lang="en-US" altLang="en-US" b="1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(salary)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                                               </a:t>
            </a:r>
            <a:r>
              <a:rPr lang="en-US" altLang="en-US" b="1" dirty="0">
                <a:sym typeface="Symbol" panose="05050102010706020507" pitchFamily="18" charset="2"/>
              </a:rPr>
              <a:t>from </a:t>
            </a:r>
            <a:r>
              <a:rPr lang="en-US" altLang="en-US" i="1" dirty="0">
                <a:sym typeface="Symbol" panose="05050102010706020507" pitchFamily="18" charset="2"/>
              </a:rPr>
              <a:t>instructor</a:t>
            </a:r>
            <a:r>
              <a:rPr lang="en-US" altLang="en-US" dirty="0">
                <a:sym typeface="Symbol" panose="05050102010706020507" pitchFamily="18" charset="2"/>
              </a:rPr>
              <a:t>);</a:t>
            </a:r>
          </a:p>
          <a:p>
            <a:pPr>
              <a:tabLst>
                <a:tab pos="2336800" algn="l"/>
              </a:tabLst>
            </a:pPr>
            <a:endParaRPr lang="en-US" altLang="en-US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81063" y="123825"/>
            <a:ext cx="8077200" cy="609600"/>
          </a:xfrm>
        </p:spPr>
        <p:txBody>
          <a:bodyPr/>
          <a:lstStyle/>
          <a:p>
            <a:r>
              <a:rPr lang="en-US" altLang="en-US" dirty="0"/>
              <a:t>Updates (Cont.)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154113"/>
            <a:ext cx="6954837" cy="4876800"/>
          </a:xfrm>
        </p:spPr>
        <p:txBody>
          <a:bodyPr/>
          <a:lstStyle/>
          <a:p>
            <a:pPr>
              <a:tabLst>
                <a:tab pos="2336800" algn="l"/>
              </a:tabLst>
            </a:pPr>
            <a:r>
              <a:rPr lang="en-US" altLang="en-US"/>
              <a:t>Increase salaries of instructors whose salary is over $100,000 by 3%, and all others by a 5% </a:t>
            </a:r>
          </a:p>
          <a:p>
            <a:pPr lvl="1">
              <a:tabLst>
                <a:tab pos="2336800" algn="l"/>
              </a:tabLst>
            </a:pPr>
            <a:r>
              <a:rPr lang="en-US" altLang="en-US"/>
              <a:t>Write two </a:t>
            </a:r>
            <a:r>
              <a:rPr lang="en-US" altLang="en-US" b="1"/>
              <a:t>update </a:t>
            </a:r>
            <a:r>
              <a:rPr lang="en-US" altLang="en-US"/>
              <a:t>statements:</a:t>
            </a:r>
          </a:p>
          <a:p>
            <a:pPr lvl="1">
              <a:buFont typeface="Monotype Sorts" charset="2"/>
              <a:buNone/>
              <a:tabLst>
                <a:tab pos="2336800" algn="l"/>
              </a:tabLst>
            </a:pPr>
            <a:r>
              <a:rPr lang="en-US" altLang="en-US"/>
              <a:t>	           </a:t>
            </a:r>
            <a:r>
              <a:rPr lang="en-US" altLang="en-US" b="1">
                <a:sym typeface="Symbol" panose="05050102010706020507" pitchFamily="18" charset="2"/>
              </a:rPr>
              <a:t>update </a:t>
            </a:r>
            <a:r>
              <a:rPr lang="en-US" altLang="en-US" i="1">
                <a:sym typeface="Symbol" panose="05050102010706020507" pitchFamily="18" charset="2"/>
              </a:rPr>
              <a:t>instructor</a:t>
            </a:r>
            <a:br>
              <a:rPr lang="en-US" altLang="en-US" i="1">
                <a:sym typeface="Symbol" panose="05050102010706020507" pitchFamily="18" charset="2"/>
              </a:rPr>
            </a:br>
            <a:r>
              <a:rPr lang="en-US" altLang="en-US" i="1">
                <a:sym typeface="Symbol" panose="05050102010706020507" pitchFamily="18" charset="2"/>
              </a:rPr>
              <a:t>               </a:t>
            </a:r>
            <a:r>
              <a:rPr lang="en-US" altLang="en-US" b="1">
                <a:sym typeface="Symbol" panose="05050102010706020507" pitchFamily="18" charset="2"/>
              </a:rPr>
              <a:t>set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=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* 1.03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               </a:t>
            </a:r>
            <a:r>
              <a:rPr lang="en-US" altLang="en-US" b="1">
                <a:sym typeface="Symbol" panose="05050102010706020507" pitchFamily="18" charset="2"/>
              </a:rPr>
              <a:t>where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&gt; 100000;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           </a:t>
            </a:r>
            <a:r>
              <a:rPr lang="en-US" altLang="en-US" b="1">
                <a:sym typeface="Symbol" panose="05050102010706020507" pitchFamily="18" charset="2"/>
              </a:rPr>
              <a:t>update </a:t>
            </a:r>
            <a:r>
              <a:rPr lang="en-US" altLang="en-US" i="1">
                <a:sym typeface="Symbol" panose="05050102010706020507" pitchFamily="18" charset="2"/>
              </a:rPr>
              <a:t>instructor</a:t>
            </a:r>
            <a:br>
              <a:rPr lang="en-US" altLang="en-US" i="1">
                <a:sym typeface="Symbol" panose="05050102010706020507" pitchFamily="18" charset="2"/>
              </a:rPr>
            </a:br>
            <a:r>
              <a:rPr lang="en-US" altLang="en-US" i="1">
                <a:sym typeface="Symbol" panose="05050102010706020507" pitchFamily="18" charset="2"/>
              </a:rPr>
              <a:t>                </a:t>
            </a:r>
            <a:r>
              <a:rPr lang="en-US" altLang="en-US" b="1">
                <a:sym typeface="Symbol" panose="05050102010706020507" pitchFamily="18" charset="2"/>
              </a:rPr>
              <a:t>set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=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* 1.05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                </a:t>
            </a:r>
            <a:r>
              <a:rPr lang="en-US" altLang="en-US" b="1">
                <a:sym typeface="Symbol" panose="05050102010706020507" pitchFamily="18" charset="2"/>
              </a:rPr>
              <a:t>where </a:t>
            </a:r>
            <a:r>
              <a:rPr lang="en-US" altLang="en-US" i="1">
                <a:sym typeface="Symbol" panose="05050102010706020507" pitchFamily="18" charset="2"/>
              </a:rPr>
              <a:t>salary </a:t>
            </a:r>
            <a:r>
              <a:rPr lang="en-US" altLang="en-US">
                <a:sym typeface="Symbol" panose="05050102010706020507" pitchFamily="18" charset="2"/>
              </a:rPr>
              <a:t>&lt;= 100000;</a:t>
            </a:r>
          </a:p>
          <a:p>
            <a:pPr lvl="1">
              <a:tabLst>
                <a:tab pos="2336800" algn="l"/>
              </a:tabLst>
            </a:pPr>
            <a:r>
              <a:rPr lang="en-US" altLang="en-US">
                <a:sym typeface="Symbol" panose="05050102010706020507" pitchFamily="18" charset="2"/>
              </a:rPr>
              <a:t>The order is important</a:t>
            </a:r>
          </a:p>
          <a:p>
            <a:pPr lvl="1">
              <a:tabLst>
                <a:tab pos="2336800" algn="l"/>
              </a:tabLst>
            </a:pPr>
            <a:r>
              <a:rPr lang="en-US" altLang="en-US">
                <a:sym typeface="Symbol" panose="05050102010706020507" pitchFamily="18" charset="2"/>
              </a:rPr>
              <a:t>Can be done better using the </a:t>
            </a:r>
            <a:r>
              <a:rPr lang="en-US" altLang="en-US" b="1">
                <a:sym typeface="Symbol" panose="05050102010706020507" pitchFamily="18" charset="2"/>
              </a:rPr>
              <a:t>case </a:t>
            </a:r>
            <a:r>
              <a:rPr lang="en-US" altLang="en-US">
                <a:sym typeface="Symbol" panose="05050102010706020507" pitchFamily="18" charset="2"/>
              </a:rPr>
              <a:t>statement (next slide)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80963"/>
            <a:ext cx="8077200" cy="609600"/>
          </a:xfrm>
        </p:spPr>
        <p:txBody>
          <a:bodyPr/>
          <a:lstStyle/>
          <a:p>
            <a:r>
              <a:rPr lang="en-US" altLang="en-US"/>
              <a:t>Case Statement for Conditional Updates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Same query as before but with case statement</a:t>
            </a:r>
          </a:p>
          <a:p>
            <a:pPr>
              <a:buFont typeface="Monotype Sorts" charset="2"/>
              <a:buNone/>
            </a:pPr>
            <a:r>
              <a:rPr lang="en-US" altLang="en-US"/>
              <a:t>		 </a:t>
            </a:r>
            <a:r>
              <a:rPr lang="en-US" altLang="en-US" b="1"/>
              <a:t>update </a:t>
            </a:r>
            <a:r>
              <a:rPr lang="en-US" altLang="en-US" i="1"/>
              <a:t>instructor</a:t>
            </a:r>
            <a:br>
              <a:rPr lang="en-US" altLang="en-US" i="1"/>
            </a:br>
            <a:r>
              <a:rPr lang="en-US" altLang="en-US" i="1"/>
              <a:t>               </a:t>
            </a:r>
            <a:r>
              <a:rPr lang="en-US" altLang="en-US" b="1"/>
              <a:t>set </a:t>
            </a:r>
            <a:r>
              <a:rPr lang="en-US" altLang="en-US" i="1"/>
              <a:t>salary </a:t>
            </a:r>
            <a:r>
              <a:rPr lang="en-US" altLang="en-US"/>
              <a:t>= </a:t>
            </a:r>
            <a:r>
              <a:rPr lang="en-US" altLang="en-US" b="1"/>
              <a:t>case</a:t>
            </a:r>
            <a:br>
              <a:rPr lang="en-US" altLang="en-US" b="1"/>
            </a:br>
            <a:r>
              <a:rPr lang="en-US" altLang="en-US" b="1"/>
              <a:t>                                      when </a:t>
            </a:r>
            <a:r>
              <a:rPr lang="en-US" altLang="en-US" i="1"/>
              <a:t>salary </a:t>
            </a:r>
            <a:r>
              <a:rPr lang="en-US" altLang="en-US"/>
              <a:t>&lt;= 100000 </a:t>
            </a:r>
            <a:r>
              <a:rPr lang="en-US" altLang="en-US" b="1"/>
              <a:t>then </a:t>
            </a:r>
            <a:r>
              <a:rPr lang="en-US" altLang="en-US" i="1"/>
              <a:t>salary </a:t>
            </a:r>
            <a:r>
              <a:rPr lang="en-US" altLang="en-US"/>
              <a:t>* 1.05</a:t>
            </a:r>
            <a:br>
              <a:rPr lang="en-US" altLang="en-US"/>
            </a:br>
            <a:r>
              <a:rPr lang="en-US" altLang="en-US"/>
              <a:t>                                      </a:t>
            </a:r>
            <a:r>
              <a:rPr lang="en-US" altLang="en-US" b="1"/>
              <a:t>else </a:t>
            </a:r>
            <a:r>
              <a:rPr lang="en-US" altLang="en-US" i="1"/>
              <a:t>salary </a:t>
            </a:r>
            <a:r>
              <a:rPr lang="en-US" altLang="en-US"/>
              <a:t>* 1.03</a:t>
            </a:r>
            <a:br>
              <a:rPr lang="en-US" altLang="en-US"/>
            </a:br>
            <a:r>
              <a:rPr lang="en-US" altLang="en-US"/>
              <a:t>                                     </a:t>
            </a:r>
            <a:r>
              <a:rPr lang="en-US" altLang="en-US" b="1"/>
              <a:t>end</a:t>
            </a:r>
            <a:endParaRPr lang="en-US" altLang="en-US"/>
          </a:p>
          <a:p>
            <a:pPr>
              <a:buFont typeface="Monotype Sorts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Updates with Scalar Subqueries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Recompute</a:t>
            </a:r>
            <a:r>
              <a:rPr lang="en-US" altLang="en-US" dirty="0"/>
              <a:t> and update </a:t>
            </a:r>
            <a:r>
              <a:rPr lang="en-US" altLang="en-US" dirty="0" err="1"/>
              <a:t>tot_creds</a:t>
            </a:r>
            <a:r>
              <a:rPr lang="en-US" altLang="en-US" dirty="0"/>
              <a:t> value for all students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           update </a:t>
            </a:r>
            <a:r>
              <a:rPr lang="en-US" altLang="en-US" i="1" dirty="0"/>
              <a:t>student S 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set </a:t>
            </a:r>
            <a:r>
              <a:rPr lang="en-US" altLang="en-US" i="1" dirty="0" err="1"/>
              <a:t>tot_cred</a:t>
            </a:r>
            <a:r>
              <a:rPr lang="en-US" altLang="en-US" i="1" dirty="0"/>
              <a:t> </a:t>
            </a:r>
            <a:r>
              <a:rPr lang="en-US" altLang="en-US" dirty="0"/>
              <a:t>= (</a:t>
            </a:r>
            <a:r>
              <a:rPr lang="en-US" altLang="en-US" b="1" dirty="0"/>
              <a:t>select sum</a:t>
            </a:r>
            <a:r>
              <a:rPr lang="en-US" altLang="en-US" dirty="0"/>
              <a:t>(</a:t>
            </a:r>
            <a:r>
              <a:rPr lang="en-US" altLang="en-US" i="1" dirty="0"/>
              <a:t>credits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takes, course</a:t>
            </a:r>
            <a:br>
              <a:rPr lang="en-US" altLang="en-US" i="1" dirty="0"/>
            </a:br>
            <a:r>
              <a:rPr lang="en-US" altLang="en-US" i="1" dirty="0"/>
              <a:t>                  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takes.course_id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 err="1"/>
              <a:t>course.course_id</a:t>
            </a:r>
            <a:r>
              <a:rPr lang="en-US" altLang="en-US" i="1" dirty="0"/>
              <a:t> </a:t>
            </a:r>
            <a:r>
              <a:rPr lang="en-US" altLang="en-US" b="1" dirty="0"/>
              <a:t>and </a:t>
            </a:r>
            <a:br>
              <a:rPr lang="en-US" altLang="en-US" b="1" dirty="0"/>
            </a:br>
            <a:r>
              <a:rPr lang="en-US" altLang="en-US" b="1" dirty="0"/>
              <a:t>                                         </a:t>
            </a:r>
            <a:r>
              <a:rPr lang="en-US" altLang="en-US" i="1" dirty="0"/>
              <a:t>S</a:t>
            </a:r>
            <a:r>
              <a:rPr lang="en-US" altLang="en-US" dirty="0"/>
              <a:t>.</a:t>
            </a:r>
            <a:r>
              <a:rPr lang="en-US" altLang="en-US" i="1" dirty="0"/>
              <a:t>ID</a:t>
            </a:r>
            <a:r>
              <a:rPr lang="en-US" altLang="en-US" dirty="0"/>
              <a:t>= </a:t>
            </a:r>
            <a:r>
              <a:rPr lang="en-US" altLang="en-US" i="1" dirty="0" err="1"/>
              <a:t>takes</a:t>
            </a:r>
            <a:r>
              <a:rPr lang="en-US" altLang="en-US" dirty="0" err="1"/>
              <a:t>.</a:t>
            </a:r>
            <a:r>
              <a:rPr lang="en-US" altLang="en-US" i="1" dirty="0" err="1"/>
              <a:t>ID.</a:t>
            </a:r>
            <a:r>
              <a:rPr lang="en-US" altLang="en-US" b="1" dirty="0" err="1"/>
              <a:t>and</a:t>
            </a:r>
            <a:r>
              <a:rPr lang="en-US" altLang="en-US" b="1" dirty="0"/>
              <a:t>                             				   </a:t>
            </a:r>
            <a:r>
              <a:rPr lang="en-US" altLang="en-US" i="1" dirty="0" err="1"/>
              <a:t>takes</a:t>
            </a:r>
            <a:r>
              <a:rPr lang="en-US" altLang="en-US" dirty="0" err="1"/>
              <a:t>.</a:t>
            </a:r>
            <a:r>
              <a:rPr lang="en-US" altLang="en-US" i="1" dirty="0" err="1"/>
              <a:t>grade</a:t>
            </a:r>
            <a:r>
              <a:rPr lang="en-US" altLang="en-US" i="1" dirty="0"/>
              <a:t> </a:t>
            </a:r>
            <a:r>
              <a:rPr lang="en-US" altLang="en-US" dirty="0"/>
              <a:t>&lt;&gt; 'F' </a:t>
            </a:r>
            <a:r>
              <a:rPr lang="en-US" altLang="en-US" b="1" dirty="0"/>
              <a:t>and</a:t>
            </a:r>
            <a:br>
              <a:rPr lang="en-US" altLang="en-US" b="1" dirty="0"/>
            </a:br>
            <a:r>
              <a:rPr lang="en-US" altLang="en-US" b="1" dirty="0"/>
              <a:t>                                         </a:t>
            </a:r>
            <a:r>
              <a:rPr lang="en-US" altLang="en-US" i="1" dirty="0" err="1"/>
              <a:t>takes</a:t>
            </a:r>
            <a:r>
              <a:rPr lang="en-US" altLang="en-US" dirty="0" err="1"/>
              <a:t>.</a:t>
            </a:r>
            <a:r>
              <a:rPr lang="en-US" altLang="en-US" i="1" dirty="0" err="1"/>
              <a:t>grade</a:t>
            </a:r>
            <a:r>
              <a:rPr lang="en-US" altLang="en-US" i="1" dirty="0"/>
              <a:t> </a:t>
            </a:r>
            <a:r>
              <a:rPr lang="en-US" altLang="en-US" b="1" dirty="0"/>
              <a:t>is not null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Sets </a:t>
            </a:r>
            <a:r>
              <a:rPr lang="en-US" altLang="en-US" i="1" dirty="0" err="1"/>
              <a:t>tot_creds</a:t>
            </a:r>
            <a:r>
              <a:rPr lang="en-US" altLang="en-US" dirty="0"/>
              <a:t> to null for students who have not taken any course</a:t>
            </a:r>
          </a:p>
          <a:p>
            <a:r>
              <a:rPr lang="en-US" altLang="en-US" dirty="0"/>
              <a:t>Instead of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credits</a:t>
            </a:r>
            <a:r>
              <a:rPr lang="en-US" altLang="en-US" dirty="0"/>
              <a:t>), use: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                  case </a:t>
            </a:r>
            <a:br>
              <a:rPr lang="en-US" altLang="en-US" b="1" dirty="0"/>
            </a:br>
            <a:r>
              <a:rPr lang="en-US" altLang="en-US" b="1" dirty="0"/>
              <a:t>                 when sum</a:t>
            </a:r>
            <a:r>
              <a:rPr lang="en-US" altLang="en-US" dirty="0"/>
              <a:t>(</a:t>
            </a:r>
            <a:r>
              <a:rPr lang="en-US" altLang="en-US" i="1" dirty="0"/>
              <a:t>credits</a:t>
            </a:r>
            <a:r>
              <a:rPr lang="en-US" altLang="en-US" dirty="0"/>
              <a:t>) </a:t>
            </a:r>
            <a:r>
              <a:rPr lang="en-US" altLang="en-US" b="1" dirty="0"/>
              <a:t>is not null then sum</a:t>
            </a:r>
            <a:r>
              <a:rPr lang="en-US" altLang="en-US" dirty="0"/>
              <a:t>(</a:t>
            </a:r>
            <a:r>
              <a:rPr lang="en-US" altLang="en-US" i="1" dirty="0"/>
              <a:t>credits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         </a:t>
            </a:r>
            <a:r>
              <a:rPr lang="en-US" altLang="en-US" b="1" dirty="0"/>
              <a:t>else </a:t>
            </a:r>
            <a:r>
              <a:rPr lang="en-US" altLang="en-US" dirty="0"/>
              <a:t>0</a:t>
            </a:r>
            <a:br>
              <a:rPr lang="en-US" altLang="en-US" dirty="0"/>
            </a:br>
            <a:r>
              <a:rPr lang="en-US" altLang="en-US" dirty="0"/>
              <a:t>             </a:t>
            </a:r>
            <a:r>
              <a:rPr lang="en-US" altLang="en-US" b="1" dirty="0"/>
              <a:t>end</a:t>
            </a:r>
            <a:endParaRPr lang="en-US" altLang="en-US" dirty="0"/>
          </a:p>
          <a:p>
            <a:pPr>
              <a:buFont typeface="Monotype Sorts" charset="2"/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End of Chapter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Create Table Construct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3913" y="1127125"/>
            <a:ext cx="7878762" cy="5227638"/>
          </a:xfrm>
        </p:spPr>
        <p:txBody>
          <a:bodyPr/>
          <a:lstStyle/>
          <a:p>
            <a:pPr>
              <a:tabLst>
                <a:tab pos="1489075" algn="l"/>
                <a:tab pos="1949450" algn="l"/>
                <a:tab pos="3036888" algn="l"/>
              </a:tabLst>
            </a:pPr>
            <a:r>
              <a:rPr kumimoji="0" lang="en-US" altLang="en-US" dirty="0"/>
              <a:t>An SQL relation is defined using the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create table </a:t>
            </a:r>
            <a:r>
              <a:rPr kumimoji="0" lang="en-US" altLang="en-US" dirty="0"/>
              <a:t>command</a:t>
            </a:r>
            <a:r>
              <a:rPr lang="en-US" altLang="en-US" dirty="0"/>
              <a:t>:</a:t>
            </a:r>
          </a:p>
          <a:p>
            <a:pPr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create table </a:t>
            </a:r>
            <a:r>
              <a:rPr lang="en-US" altLang="en-US" i="1" dirty="0"/>
              <a:t>r </a:t>
            </a:r>
          </a:p>
          <a:p>
            <a:pPr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i="1" dirty="0"/>
              <a:t>                                   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i="1" dirty="0"/>
              <a:t>D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A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i="1" dirty="0"/>
              <a:t>D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i="1" dirty="0"/>
              <a:t>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n</a:t>
            </a:r>
            <a:r>
              <a:rPr lang="en-US" altLang="en-US" i="1" dirty="0"/>
              <a:t>,</a:t>
            </a:r>
            <a:br>
              <a:rPr lang="en-US" altLang="en-US" i="1" dirty="0"/>
            </a:br>
            <a:r>
              <a:rPr lang="en-US" altLang="en-US" i="1" dirty="0"/>
              <a:t>	             </a:t>
            </a:r>
            <a:r>
              <a:rPr lang="en-US" altLang="en-US" dirty="0"/>
              <a:t>(integrity-constraint</a:t>
            </a:r>
            <a:r>
              <a:rPr lang="en-US" altLang="en-US" baseline="-25000" dirty="0"/>
              <a:t>1</a:t>
            </a:r>
            <a:r>
              <a:rPr lang="en-US" altLang="en-US" dirty="0"/>
              <a:t>),</a:t>
            </a:r>
            <a:br>
              <a:rPr lang="en-US" altLang="en-US" dirty="0"/>
            </a:br>
            <a:r>
              <a:rPr lang="en-US" altLang="en-US" dirty="0"/>
              <a:t>	                 ...,</a:t>
            </a:r>
            <a:br>
              <a:rPr lang="en-US" altLang="en-US" dirty="0"/>
            </a:br>
            <a:r>
              <a:rPr lang="en-US" altLang="en-US" dirty="0"/>
              <a:t>                               (integrity-</a:t>
            </a:r>
            <a:r>
              <a:rPr lang="en-US" altLang="en-US" dirty="0" err="1"/>
              <a:t>constraint</a:t>
            </a:r>
            <a:r>
              <a:rPr lang="en-US" altLang="en-US" baseline="-25000" dirty="0" err="1"/>
              <a:t>k</a:t>
            </a:r>
            <a:r>
              <a:rPr lang="en-US" altLang="en-US" dirty="0"/>
              <a:t>))</a:t>
            </a:r>
          </a:p>
          <a:p>
            <a:pPr lvl="1"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i="1" dirty="0"/>
              <a:t>r</a:t>
            </a:r>
            <a:r>
              <a:rPr lang="en-US" altLang="en-US" dirty="0"/>
              <a:t> is the name of the relation</a:t>
            </a:r>
          </a:p>
          <a:p>
            <a:pPr lvl="1"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dirty="0"/>
              <a:t>each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  <a:r>
              <a:rPr lang="en-US" altLang="en-US" dirty="0"/>
              <a:t> is an attribute name in the schema of relation </a:t>
            </a:r>
            <a:r>
              <a:rPr lang="en-US" altLang="en-US" i="1" dirty="0"/>
              <a:t>r</a:t>
            </a:r>
          </a:p>
          <a:p>
            <a:pPr lvl="1"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i="1" dirty="0"/>
              <a:t>D</a:t>
            </a:r>
            <a:r>
              <a:rPr lang="en-US" altLang="en-US" i="1" baseline="-25000" dirty="0"/>
              <a:t>i</a:t>
            </a:r>
            <a:r>
              <a:rPr lang="en-US" altLang="en-US" dirty="0"/>
              <a:t> is the data type of values in the domain of attribute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</a:p>
          <a:p>
            <a:pPr lvl="1">
              <a:buNone/>
              <a:tabLst>
                <a:tab pos="1489075" algn="l"/>
                <a:tab pos="1949450" algn="l"/>
                <a:tab pos="3036888" algn="l"/>
              </a:tabLst>
            </a:pPr>
            <a:endParaRPr lang="en-US" altLang="en-US" dirty="0"/>
          </a:p>
          <a:p>
            <a:pPr>
              <a:tabLst>
                <a:tab pos="1489075" algn="l"/>
                <a:tab pos="1949450" algn="l"/>
                <a:tab pos="3036888" algn="l"/>
              </a:tabLst>
            </a:pPr>
            <a:r>
              <a:rPr kumimoji="0" lang="en-US" altLang="en-US" dirty="0"/>
              <a:t>Example</a:t>
            </a:r>
            <a:r>
              <a:rPr lang="en-US" altLang="en-US" dirty="0"/>
              <a:t>:</a:t>
            </a:r>
          </a:p>
          <a:p>
            <a:pPr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r>
              <a:rPr lang="en-US" altLang="en-US" dirty="0"/>
              <a:t>		 </a:t>
            </a:r>
            <a:r>
              <a:rPr lang="en-US" altLang="en-US" b="1" dirty="0"/>
              <a:t>create table</a:t>
            </a:r>
            <a:r>
              <a:rPr lang="en-US" altLang="en-US" dirty="0"/>
              <a:t> </a:t>
            </a:r>
            <a:r>
              <a:rPr lang="en-US" altLang="en-US" i="1" dirty="0"/>
              <a:t>instructor</a:t>
            </a:r>
            <a:r>
              <a:rPr lang="en-US" altLang="en-US" dirty="0"/>
              <a:t> (</a:t>
            </a:r>
            <a:br>
              <a:rPr lang="en-US" altLang="en-US" dirty="0"/>
            </a:br>
            <a:r>
              <a:rPr lang="en-US" altLang="en-US" dirty="0"/>
              <a:t>                             </a:t>
            </a:r>
            <a:r>
              <a:rPr lang="en-US" altLang="en-US" i="1" dirty="0"/>
              <a:t>ID</a:t>
            </a:r>
            <a:r>
              <a:rPr lang="en-US" altLang="en-US" dirty="0"/>
              <a:t>                </a:t>
            </a:r>
            <a:r>
              <a:rPr lang="en-US" altLang="en-US" b="1" dirty="0"/>
              <a:t>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                             </a:t>
            </a:r>
            <a:r>
              <a:rPr lang="en-US" altLang="en-US" i="1" dirty="0"/>
              <a:t>name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(20)</a:t>
            </a:r>
            <a:r>
              <a:rPr lang="en-US" altLang="en-US" b="1" dirty="0"/>
              <a:t>,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i="1" dirty="0"/>
              <a:t>                             </a:t>
            </a:r>
            <a:r>
              <a:rPr lang="en-US" altLang="en-US" i="1" dirty="0"/>
              <a:t>dept_name 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              </a:t>
            </a:r>
            <a:r>
              <a:rPr lang="en-US" altLang="en-US" i="1" dirty="0"/>
              <a:t>salary</a:t>
            </a:r>
            <a:r>
              <a:rPr lang="en-US" altLang="en-US" dirty="0"/>
              <a:t>           </a:t>
            </a:r>
            <a:r>
              <a:rPr lang="en-US" altLang="en-US" b="1" dirty="0"/>
              <a:t>numeric</a:t>
            </a:r>
            <a:r>
              <a:rPr lang="en-US" altLang="en-US" dirty="0"/>
              <a:t>(8,2))</a:t>
            </a:r>
          </a:p>
          <a:p>
            <a:pPr>
              <a:buFont typeface="Monotype Sorts" charset="2"/>
              <a:buNone/>
              <a:tabLst>
                <a:tab pos="1489075" algn="l"/>
                <a:tab pos="1949450" algn="l"/>
                <a:tab pos="3036888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9525"/>
            <a:ext cx="8077200" cy="609600"/>
          </a:xfrm>
        </p:spPr>
        <p:txBody>
          <a:bodyPr/>
          <a:lstStyle/>
          <a:p>
            <a:r>
              <a:rPr lang="en-US" altLang="en-US"/>
              <a:t>Integrity Constraints in Create Table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4362" y="1098550"/>
            <a:ext cx="6987676" cy="4923427"/>
          </a:xfrm>
        </p:spPr>
        <p:txBody>
          <a:bodyPr/>
          <a:lstStyle/>
          <a:p>
            <a:r>
              <a:rPr lang="en-US" altLang="en-US" dirty="0"/>
              <a:t>Types of integrity constraints</a:t>
            </a:r>
          </a:p>
          <a:p>
            <a:pPr lvl="1"/>
            <a:r>
              <a:rPr lang="en-US" altLang="en-US" b="1" dirty="0"/>
              <a:t>primary key</a:t>
            </a:r>
            <a:r>
              <a:rPr lang="en-US" altLang="en-US" dirty="0"/>
              <a:t> (</a:t>
            </a:r>
            <a:r>
              <a:rPr lang="en-US" altLang="en-US" i="1" dirty="0"/>
              <a:t>A</a:t>
            </a:r>
            <a:r>
              <a:rPr lang="en-US" altLang="en-US" baseline="-25000" dirty="0"/>
              <a:t>1</a:t>
            </a:r>
            <a:r>
              <a:rPr lang="en-US" altLang="en-US" dirty="0"/>
              <a:t>, ...,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 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b="1" dirty="0"/>
              <a:t>foreign key 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baseline="-25000" dirty="0"/>
              <a:t>m</a:t>
            </a:r>
            <a:r>
              <a:rPr lang="en-US" altLang="en-US" dirty="0"/>
              <a:t>, ...,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 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i="1" dirty="0"/>
              <a:t>r</a:t>
            </a:r>
            <a:endParaRPr lang="en-US" altLang="en-US" b="1" dirty="0"/>
          </a:p>
          <a:p>
            <a:pPr lvl="1"/>
            <a:r>
              <a:rPr lang="en-US" altLang="en-US" b="1" dirty="0"/>
              <a:t>not null</a:t>
            </a:r>
          </a:p>
          <a:p>
            <a:r>
              <a:rPr lang="en-US" altLang="en-US" dirty="0"/>
              <a:t>SQL prevents any update to the database that violates an integrity constraint.</a:t>
            </a:r>
          </a:p>
          <a:p>
            <a:r>
              <a:rPr lang="en-US" altLang="en-US" dirty="0"/>
              <a:t>Example:</a:t>
            </a:r>
          </a:p>
          <a:p>
            <a:pPr>
              <a:buNone/>
            </a:pPr>
            <a:r>
              <a:rPr lang="en-US" altLang="en-US" b="1" dirty="0"/>
              <a:t>         create table</a:t>
            </a:r>
            <a:r>
              <a:rPr lang="en-US" altLang="en-US" dirty="0"/>
              <a:t> </a:t>
            </a:r>
            <a:r>
              <a:rPr lang="en-US" altLang="en-US" i="1" dirty="0"/>
              <a:t>instructor</a:t>
            </a:r>
            <a:r>
              <a:rPr lang="en-US" altLang="en-US" dirty="0"/>
              <a:t> (</a:t>
            </a:r>
            <a:br>
              <a:rPr lang="en-US" altLang="en-US" dirty="0"/>
            </a:br>
            <a:r>
              <a:rPr lang="en-US" altLang="en-US" dirty="0"/>
              <a:t>               </a:t>
            </a:r>
            <a:r>
              <a:rPr lang="en-US" altLang="en-US" i="1" dirty="0"/>
              <a:t>ID</a:t>
            </a:r>
            <a:r>
              <a:rPr lang="en-US" altLang="en-US" dirty="0"/>
              <a:t>                </a:t>
            </a:r>
            <a:r>
              <a:rPr lang="en-US" altLang="en-US" b="1" dirty="0"/>
              <a:t>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               </a:t>
            </a:r>
            <a:r>
              <a:rPr lang="en-US" altLang="en-US" i="1" dirty="0"/>
              <a:t>name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(20) </a:t>
            </a:r>
            <a:r>
              <a:rPr lang="en-US" altLang="en-US" b="1" dirty="0"/>
              <a:t>not null,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i="1" dirty="0"/>
              <a:t>               </a:t>
            </a:r>
            <a:r>
              <a:rPr lang="en-US" altLang="en-US" i="1" dirty="0"/>
              <a:t>dept_name 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</a:t>
            </a:r>
            <a:r>
              <a:rPr lang="en-US" altLang="en-US" i="1" dirty="0"/>
              <a:t>salary</a:t>
            </a:r>
            <a:r>
              <a:rPr lang="en-US" altLang="en-US" dirty="0"/>
              <a:t>           </a:t>
            </a:r>
            <a:r>
              <a:rPr lang="en-US" altLang="en-US" b="1" dirty="0"/>
              <a:t>numeric</a:t>
            </a:r>
            <a:r>
              <a:rPr lang="en-US" altLang="en-US" dirty="0"/>
              <a:t>(8,2),</a:t>
            </a:r>
            <a:br>
              <a:rPr lang="en-US" altLang="en-US" dirty="0"/>
            </a:br>
            <a:r>
              <a:rPr lang="en-US" altLang="en-US" sz="1600" dirty="0"/>
              <a:t>                 </a:t>
            </a:r>
            <a:r>
              <a:rPr lang="en-US" altLang="en-US" b="1" dirty="0"/>
              <a:t>primary key </a:t>
            </a:r>
            <a:r>
              <a:rPr lang="en-US" altLang="en-US" dirty="0"/>
              <a:t>(</a:t>
            </a:r>
            <a:r>
              <a:rPr lang="en-US" altLang="en-US" i="1" dirty="0"/>
              <a:t>ID</a:t>
            </a:r>
            <a:r>
              <a:rPr lang="en-US" altLang="en-US" dirty="0"/>
              <a:t>),</a:t>
            </a:r>
            <a:br>
              <a:rPr lang="en-US" altLang="en-US" dirty="0"/>
            </a:br>
            <a:r>
              <a:rPr lang="en-US" altLang="en-US" dirty="0"/>
              <a:t>               </a:t>
            </a:r>
            <a:r>
              <a:rPr lang="en-US" altLang="en-US" b="1" dirty="0"/>
              <a:t>foreign key </a:t>
            </a:r>
            <a:r>
              <a:rPr lang="en-US" altLang="en-US" i="1" dirty="0"/>
              <a:t>(dept_name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i="1" dirty="0"/>
              <a:t>department);</a:t>
            </a:r>
          </a:p>
          <a:p>
            <a:pPr>
              <a:buNone/>
            </a:pPr>
            <a:endParaRPr lang="en-US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a Few More Relation Definitions</a:t>
            </a:r>
          </a:p>
        </p:txBody>
      </p:sp>
      <p:sp>
        <p:nvSpPr>
          <p:cNvPr id="11266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57797" y="1068707"/>
            <a:ext cx="8216900" cy="54975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b="1" dirty="0"/>
              <a:t>create table</a:t>
            </a:r>
            <a:r>
              <a:rPr lang="en-US" altLang="en-US" dirty="0"/>
              <a:t> </a:t>
            </a:r>
            <a:r>
              <a:rPr lang="en-US" altLang="en-US" i="1" dirty="0"/>
              <a:t>student</a:t>
            </a:r>
            <a:r>
              <a:rPr lang="en-US" altLang="en-US" dirty="0"/>
              <a:t> (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ID</a:t>
            </a:r>
            <a:r>
              <a:rPr lang="en-US" altLang="en-US" dirty="0"/>
              <a:t>         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name</a:t>
            </a:r>
            <a:r>
              <a:rPr lang="en-US" altLang="en-US" dirty="0"/>
              <a:t>    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(20) not null,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dept_name</a:t>
            </a:r>
            <a:r>
              <a:rPr lang="en-US" altLang="en-US" dirty="0"/>
              <a:t>     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 err="1"/>
              <a:t>tot_cred</a:t>
            </a:r>
            <a:r>
              <a:rPr lang="en-US" altLang="en-US" dirty="0"/>
              <a:t>           </a:t>
            </a:r>
            <a:r>
              <a:rPr lang="en-US" altLang="en-US" b="1" dirty="0"/>
              <a:t>numeric</a:t>
            </a:r>
            <a:r>
              <a:rPr lang="en-US" altLang="en-US" dirty="0"/>
              <a:t>(3,0),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b="1" dirty="0"/>
              <a:t>primary key </a:t>
            </a:r>
            <a:r>
              <a:rPr lang="en-US" altLang="en-US" i="1" dirty="0"/>
              <a:t>(ID),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altLang="en-US" b="1" dirty="0"/>
              <a:t>             foreign key </a:t>
            </a:r>
            <a:r>
              <a:rPr lang="en-US" altLang="en-US" i="1" dirty="0"/>
              <a:t>(dept_name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i="1" dirty="0"/>
              <a:t>department</a:t>
            </a:r>
            <a:r>
              <a:rPr lang="en-US" altLang="en-US" dirty="0"/>
              <a:t>);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b="1" dirty="0"/>
              <a:t>create table</a:t>
            </a:r>
            <a:r>
              <a:rPr lang="en-US" altLang="en-US" dirty="0"/>
              <a:t> </a:t>
            </a:r>
            <a:r>
              <a:rPr lang="en-US" altLang="en-US" i="1" dirty="0"/>
              <a:t>takes</a:t>
            </a:r>
            <a:r>
              <a:rPr lang="en-US" altLang="en-US" dirty="0"/>
              <a:t> (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ID</a:t>
            </a:r>
            <a:r>
              <a:rPr lang="en-US" altLang="en-US" dirty="0"/>
              <a:t>        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 err="1"/>
              <a:t>course_id</a:t>
            </a:r>
            <a:r>
              <a:rPr lang="en-US" altLang="en-US" dirty="0"/>
              <a:t>       </a:t>
            </a:r>
            <a:r>
              <a:rPr lang="en-US" altLang="en-US" b="1" dirty="0" err="1"/>
              <a:t>varchar</a:t>
            </a:r>
            <a:r>
              <a:rPr lang="en-US" altLang="en-US" dirty="0"/>
              <a:t>(8),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 err="1"/>
              <a:t>sec_id</a:t>
            </a:r>
            <a:r>
              <a:rPr lang="en-US" altLang="en-US" dirty="0"/>
              <a:t> 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(8),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semester</a:t>
            </a:r>
            <a:r>
              <a:rPr lang="en-US" altLang="en-US" dirty="0"/>
              <a:t>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(6),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year</a:t>
            </a:r>
            <a:r>
              <a:rPr lang="en-US" altLang="en-US" dirty="0"/>
              <a:t>                </a:t>
            </a:r>
            <a:r>
              <a:rPr lang="en-US" altLang="en-US" b="1" dirty="0"/>
              <a:t>numeric</a:t>
            </a:r>
            <a:r>
              <a:rPr lang="en-US" altLang="en-US" dirty="0"/>
              <a:t>(4,0),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i="1" dirty="0"/>
              <a:t>grade</a:t>
            </a:r>
            <a:r>
              <a:rPr lang="en-US" altLang="en-US" dirty="0"/>
              <a:t>              </a:t>
            </a:r>
            <a:r>
              <a:rPr lang="en-US" altLang="en-US" b="1" dirty="0" err="1"/>
              <a:t>varchar</a:t>
            </a:r>
            <a:r>
              <a:rPr lang="en-US" altLang="en-US" dirty="0"/>
              <a:t>(2),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altLang="en-US" b="1" dirty="0"/>
              <a:t>             primary key </a:t>
            </a:r>
            <a:r>
              <a:rPr lang="en-US" altLang="en-US" i="1" dirty="0"/>
              <a:t>(ID, </a:t>
            </a:r>
            <a:r>
              <a:rPr lang="en-US" altLang="en-US" i="1" dirty="0" err="1"/>
              <a:t>course_id</a:t>
            </a:r>
            <a:r>
              <a:rPr lang="en-US" altLang="en-US" i="1" dirty="0"/>
              <a:t>, </a:t>
            </a:r>
            <a:r>
              <a:rPr lang="en-US" altLang="en-US" i="1" dirty="0" err="1"/>
              <a:t>sec_id</a:t>
            </a:r>
            <a:r>
              <a:rPr lang="en-US" altLang="en-US" i="1" dirty="0"/>
              <a:t>, semester, year)</a:t>
            </a:r>
            <a:r>
              <a:rPr lang="en-US" altLang="en-US" dirty="0"/>
              <a:t> ,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altLang="en-US" b="1" dirty="0"/>
              <a:t>             foreign key </a:t>
            </a:r>
            <a:r>
              <a:rPr lang="en-US" altLang="en-US" dirty="0"/>
              <a:t>(</a:t>
            </a:r>
            <a:r>
              <a:rPr lang="en-US" altLang="en-US" i="1" dirty="0"/>
              <a:t>ID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b="1" i="1" dirty="0"/>
              <a:t> </a:t>
            </a:r>
            <a:r>
              <a:rPr lang="en-US" altLang="en-US" i="1" dirty="0"/>
              <a:t>student,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b="1" dirty="0"/>
              <a:t>foreign key </a:t>
            </a:r>
            <a:r>
              <a:rPr lang="en-US" altLang="en-US" dirty="0"/>
              <a:t>(</a:t>
            </a:r>
            <a:r>
              <a:rPr lang="en-US" altLang="en-US" i="1" dirty="0" err="1"/>
              <a:t>course_id</a:t>
            </a:r>
            <a:r>
              <a:rPr lang="en-US" altLang="en-US" i="1" dirty="0"/>
              <a:t>, </a:t>
            </a:r>
            <a:r>
              <a:rPr lang="en-US" altLang="en-US" i="1" dirty="0" err="1"/>
              <a:t>sec_id</a:t>
            </a:r>
            <a:r>
              <a:rPr lang="en-US" altLang="en-US" i="1" dirty="0"/>
              <a:t>, semester, year</a:t>
            </a:r>
            <a:r>
              <a:rPr lang="en-US" altLang="en-US" dirty="0"/>
              <a:t>) </a:t>
            </a:r>
            <a:r>
              <a:rPr lang="en-US" altLang="en-US" b="1" dirty="0"/>
              <a:t>references </a:t>
            </a:r>
            <a:r>
              <a:rPr lang="en-US" altLang="en-US" i="1" dirty="0"/>
              <a:t>section</a:t>
            </a:r>
            <a:r>
              <a:rPr lang="en-US" altLang="en-US" dirty="0"/>
              <a:t>);</a:t>
            </a:r>
          </a:p>
          <a:p>
            <a:pPr>
              <a:lnSpc>
                <a:spcPct val="90000"/>
              </a:lnSpc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92552</TotalTime>
  <Words>2841</Words>
  <Application>Microsoft Office PowerPoint</Application>
  <PresentationFormat>On-screen Show (4:3)</PresentationFormat>
  <Paragraphs>607</Paragraphs>
  <Slides>65</Slides>
  <Notes>64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  <vt:variant>
        <vt:lpstr>Custom Shows</vt:lpstr>
      </vt:variant>
      <vt:variant>
        <vt:i4>1</vt:i4>
      </vt:variant>
    </vt:vector>
  </HeadingPairs>
  <TitlesOfParts>
    <vt:vector size="67" baseType="lpstr">
      <vt:lpstr>2_db-5-grey</vt:lpstr>
      <vt:lpstr>Chapter 3: Introduction to SQL</vt:lpstr>
      <vt:lpstr>Outline</vt:lpstr>
      <vt:lpstr>History</vt:lpstr>
      <vt:lpstr>SQL Parts</vt:lpstr>
      <vt:lpstr>Data Definition Language</vt:lpstr>
      <vt:lpstr>Domain Types in SQL</vt:lpstr>
      <vt:lpstr>Create Table Construct</vt:lpstr>
      <vt:lpstr>Integrity Constraints in Create Table</vt:lpstr>
      <vt:lpstr>And a Few More Relation Definitions</vt:lpstr>
      <vt:lpstr>And more still</vt:lpstr>
      <vt:lpstr>Updates to tables</vt:lpstr>
      <vt:lpstr>Basic Query Structure </vt:lpstr>
      <vt:lpstr>The select Clause</vt:lpstr>
      <vt:lpstr>The select Clause (Cont.)</vt:lpstr>
      <vt:lpstr>The select Clause (Cont.)</vt:lpstr>
      <vt:lpstr>The select Clause (Cont.)</vt:lpstr>
      <vt:lpstr>The where Clause</vt:lpstr>
      <vt:lpstr>The from Clause</vt:lpstr>
      <vt:lpstr>Examples</vt:lpstr>
      <vt:lpstr>The Rename Operation</vt:lpstr>
      <vt:lpstr>Self Join Example</vt:lpstr>
      <vt:lpstr>Self Join Example (CHECK</vt:lpstr>
      <vt:lpstr>String Operations</vt:lpstr>
      <vt:lpstr>String Operations (Cont.)</vt:lpstr>
      <vt:lpstr>Ordering the Display of Tuples</vt:lpstr>
      <vt:lpstr>Where Clause Predicates</vt:lpstr>
      <vt:lpstr>Set Operations (CHECK)</vt:lpstr>
      <vt:lpstr>Set Operations</vt:lpstr>
      <vt:lpstr>Set Operations (Cont.)</vt:lpstr>
      <vt:lpstr>Null Values</vt:lpstr>
      <vt:lpstr>Null Values (Cont.)</vt:lpstr>
      <vt:lpstr>Aggregate Functions</vt:lpstr>
      <vt:lpstr>Aggregate Functions Examples</vt:lpstr>
      <vt:lpstr>Aggregate Functions – Group By</vt:lpstr>
      <vt:lpstr>Aggregation (Cont.)</vt:lpstr>
      <vt:lpstr>Aggregate Functions – Having Clause</vt:lpstr>
      <vt:lpstr>Null Values and Aggregates</vt:lpstr>
      <vt:lpstr>Nested Subqueries</vt:lpstr>
      <vt:lpstr>Set Membership</vt:lpstr>
      <vt:lpstr>Set Membership </vt:lpstr>
      <vt:lpstr>Set Membership (Cont.)</vt:lpstr>
      <vt:lpstr>Set  Comparison</vt:lpstr>
      <vt:lpstr>Set Comparison – “some” Clause</vt:lpstr>
      <vt:lpstr>Definition of  “some” Clause</vt:lpstr>
      <vt:lpstr>Set Comparison – “all” Clause</vt:lpstr>
      <vt:lpstr>Definition of “all” Clause</vt:lpstr>
      <vt:lpstr>Test for Empty Relations</vt:lpstr>
      <vt:lpstr>Use of “exists” Clause</vt:lpstr>
      <vt:lpstr>Use of “not exists” Clause</vt:lpstr>
      <vt:lpstr>Test for Absence of Duplicate Tuples</vt:lpstr>
      <vt:lpstr>Subqueries in the From Clause</vt:lpstr>
      <vt:lpstr>Subqueries in the Form Clause</vt:lpstr>
      <vt:lpstr>With Clause</vt:lpstr>
      <vt:lpstr>Complex Queries using With Clause</vt:lpstr>
      <vt:lpstr>Scalar Subquery</vt:lpstr>
      <vt:lpstr>Modification of the Database</vt:lpstr>
      <vt:lpstr>Deletion</vt:lpstr>
      <vt:lpstr>Deletion (Cont.)</vt:lpstr>
      <vt:lpstr>Insertion</vt:lpstr>
      <vt:lpstr>Insertion (Cont.)</vt:lpstr>
      <vt:lpstr>Updates</vt:lpstr>
      <vt:lpstr>Updates (Cont.)</vt:lpstr>
      <vt:lpstr>Case Statement for Conditional Updates</vt:lpstr>
      <vt:lpstr>Updates with Scalar Subqueries</vt:lpstr>
      <vt:lpstr>End of Chapter 3</vt:lpstr>
      <vt:lpstr>Custom Show 1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439</cp:revision>
  <cp:lastPrinted>1999-06-28T19:27:31Z</cp:lastPrinted>
  <dcterms:created xsi:type="dcterms:W3CDTF">2009-12-21T15:40:22Z</dcterms:created>
  <dcterms:modified xsi:type="dcterms:W3CDTF">2019-02-09T23:01:05Z</dcterms:modified>
</cp:coreProperties>
</file>