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7"/>
  </p:notesMasterIdLst>
  <p:handoutMasterIdLst>
    <p:handoutMasterId r:id="rId58"/>
  </p:handout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91" r:id="rId19"/>
    <p:sldId id="354" r:id="rId20"/>
    <p:sldId id="355" r:id="rId21"/>
    <p:sldId id="356" r:id="rId22"/>
    <p:sldId id="357" r:id="rId23"/>
    <p:sldId id="392" r:id="rId24"/>
    <p:sldId id="359" r:id="rId25"/>
    <p:sldId id="360" r:id="rId26"/>
    <p:sldId id="361" r:id="rId27"/>
    <p:sldId id="362" r:id="rId28"/>
    <p:sldId id="363" r:id="rId29"/>
    <p:sldId id="393" r:id="rId30"/>
    <p:sldId id="405" r:id="rId31"/>
    <p:sldId id="366" r:id="rId32"/>
    <p:sldId id="367" r:id="rId33"/>
    <p:sldId id="368" r:id="rId34"/>
    <p:sldId id="395" r:id="rId35"/>
    <p:sldId id="396" r:id="rId36"/>
    <p:sldId id="397" r:id="rId37"/>
    <p:sldId id="372" r:id="rId38"/>
    <p:sldId id="399" r:id="rId39"/>
    <p:sldId id="400" r:id="rId40"/>
    <p:sldId id="375" r:id="rId41"/>
    <p:sldId id="401" r:id="rId42"/>
    <p:sldId id="377" r:id="rId43"/>
    <p:sldId id="378" r:id="rId44"/>
    <p:sldId id="379" r:id="rId45"/>
    <p:sldId id="402" r:id="rId46"/>
    <p:sldId id="381" r:id="rId47"/>
    <p:sldId id="382" r:id="rId48"/>
    <p:sldId id="383" r:id="rId49"/>
    <p:sldId id="384" r:id="rId50"/>
    <p:sldId id="385" r:id="rId51"/>
    <p:sldId id="386" r:id="rId52"/>
    <p:sldId id="387" r:id="rId53"/>
    <p:sldId id="403" r:id="rId54"/>
    <p:sldId id="389" r:id="rId55"/>
    <p:sldId id="404" r:id="rId56"/>
  </p:sldIdLst>
  <p:sldSz cx="9144000" cy="6858000" type="screen4x3"/>
  <p:notesSz cx="6997700" cy="92837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737" autoAdjust="0"/>
  </p:normalViewPr>
  <p:slideViewPr>
    <p:cSldViewPr snapToGrid="0">
      <p:cViewPr varScale="1">
        <p:scale>
          <a:sx n="72" d="100"/>
          <a:sy n="72" d="100"/>
        </p:scale>
        <p:origin x="-276" y="-102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xmlns="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xmlns="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xmlns="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xmlns="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xmlns="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xmlns="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xmlns="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xmlns="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xmlns="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384C445-B1F5-490F-A9C4-D80A2FD6420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3EA5081-7C3B-4331-8DF4-4701702254E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BAD4660-C1BD-43D6-AED2-2CDB1E45F07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9B905-280D-44BD-8E31-AB90F5734834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7F9C97-08D5-47D4-A865-ADACA29B1AA1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9B905-280D-44BD-8E31-AB90F5734834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BA436F-0A43-4014-B8D3-1B023E7936DE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5ABEB0D-E689-4772-BE6A-4FA7DBC8FEE3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5A182C-C5A4-4D0D-A6BE-A4D6F4732074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12ABCD7-1D35-4F42-9F48-1FA3A1BF75A6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5239BC-08AC-4171-BC29-B11CED1C00D8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350AA7-056F-4860-8F4F-423CF851BA6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9B905-280D-44BD-8E31-AB90F5734834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F0339C-7A5B-4860-8D42-52F584D09780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6EA8CD4-BE8A-459D-9D31-26FCFAB06D25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040340-971D-4A83-83E8-822FA67F93DB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0D3EC4A-6F15-43AE-AA3C-5A809172836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34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36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A0A2931-304C-4865-B2DC-2F6371DEAF73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38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660626-6ED4-4019-A597-4C6DFE264C5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39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C7B0BBF-B3C9-440E-B986-950E14E24760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41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83D157-7C62-425E-BB0E-CE8BAE867B64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4AC97B1-25CD-474B-98A6-5180BA18AE28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FD31E9-BE10-4267-BC2D-73ADA680375F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45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F04CF4B-324E-46D0-BA47-9EB6AD9CA672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967849-B9F5-4791-B1A9-03C13B822321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CD168A-2AB0-40BE-8A28-C8934AB24B5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667AE9D-16D3-4C16-919A-75B127D37AD1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F0339C-7A5B-4860-8D42-52F584D09780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16BC0A-7AF6-411D-BE71-BCBBBCBA9517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C6C070-221F-4423-9214-3514A79EC7A3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53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5122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AEAC40-D26E-4DE7-A131-BE43F6F065EA}" type="slidenum">
              <a:rPr lang="en-US" altLang="en-US" sz="1200"/>
              <a:pPr/>
              <a:t>54</a:t>
            </a:fld>
            <a:endParaRPr lang="en-US" altLang="en-US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F0339C-7A5B-4860-8D42-52F584D09780}" type="slidenum">
              <a:rPr lang="en-US" altLang="en-US" sz="1200"/>
              <a:pPr/>
              <a:t>55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412AD63-2C6B-42F7-8B81-9C7AD796E0B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C2FE0B-747E-4E51-8338-9337A712521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F74B7E-6D78-40C0-B480-B2E1F05096C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86412B2-536C-4355-9676-2D56984C8D0B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EB2570B-4ECC-42D2-A915-3497ECD86CC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xmlns="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CC6F45F-FF9D-4CDF-A1C0-8CB1B712ED4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9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/>
            </a:lvl2pPr>
            <a:lvl3pPr marL="1085850" indent="-228600">
              <a:buFont typeface="Wingdings" panose="05000000000000000000" pitchFamily="2" charset="2"/>
              <a:buChar char="§"/>
              <a:defRPr/>
            </a:lvl3pPr>
            <a:lvl4pPr marL="1428750" indent="-228600">
              <a:buFont typeface="Arial" panose="020B0604020202020204" pitchFamily="34" charset="0"/>
              <a:buChar char="•"/>
              <a:defRPr/>
            </a:lvl4pPr>
            <a:lvl5pPr marL="177165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xmlns="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xmlns="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0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000" b="1" dirty="0">
                <a:solidFill>
                  <a:srgbClr val="002060"/>
                </a:solidFill>
              </a:rPr>
              <a:t>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xmlns="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79984" y="6613525"/>
            <a:ext cx="4475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5.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xmlns="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xmlns="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xmlns="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Chapter 5: Advanced 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JDBC SUBSECTIONS      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75" y="1135063"/>
            <a:ext cx="7661275" cy="4903787"/>
          </a:xfrm>
        </p:spPr>
        <p:txBody>
          <a:bodyPr/>
          <a:lstStyle/>
          <a:p>
            <a:r>
              <a:rPr lang="en-US" altLang="en-US" sz="2000" dirty="0"/>
              <a:t>Connecting to the Database</a:t>
            </a:r>
          </a:p>
          <a:p>
            <a:r>
              <a:rPr lang="en-US" altLang="en-US" sz="2000" dirty="0"/>
              <a:t>Shipping SQL Statements to the Database System</a:t>
            </a:r>
          </a:p>
          <a:p>
            <a:r>
              <a:rPr lang="en-US" altLang="en-US" sz="2000" dirty="0"/>
              <a:t>Exceptions and Resource Management</a:t>
            </a:r>
          </a:p>
          <a:p>
            <a:r>
              <a:rPr lang="en-US" altLang="en-US" sz="2000" dirty="0"/>
              <a:t>Retrieving the Result of a Query</a:t>
            </a:r>
          </a:p>
          <a:p>
            <a:r>
              <a:rPr lang="en-US" altLang="en-US" sz="2000" dirty="0"/>
              <a:t>Prepared Statements</a:t>
            </a:r>
          </a:p>
          <a:p>
            <a:r>
              <a:rPr lang="en-US" altLang="en-US" sz="2000" dirty="0"/>
              <a:t>Callable Statements</a:t>
            </a:r>
          </a:p>
          <a:p>
            <a:r>
              <a:rPr lang="en-US" altLang="en-US" sz="2000" dirty="0"/>
              <a:t>Metadata Features</a:t>
            </a:r>
          </a:p>
          <a:p>
            <a:r>
              <a:rPr lang="en-US" altLang="en-US" sz="2000" dirty="0"/>
              <a:t>Other Features</a:t>
            </a:r>
          </a:p>
          <a:p>
            <a:r>
              <a:rPr lang="en-US" altLang="en-US" sz="2000" dirty="0"/>
              <a:t>Database Access from Python</a:t>
            </a:r>
          </a:p>
          <a:p>
            <a:endParaRPr lang="en-US" alt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Code Details     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75" y="1135063"/>
            <a:ext cx="7661275" cy="4903787"/>
          </a:xfrm>
        </p:spPr>
        <p:txBody>
          <a:bodyPr/>
          <a:lstStyle/>
          <a:p>
            <a:r>
              <a:rPr lang="en-US" altLang="en-US" sz="2000" dirty="0"/>
              <a:t>Getting result fields:</a:t>
            </a:r>
          </a:p>
          <a:p>
            <a:pPr lvl="1"/>
            <a:r>
              <a:rPr lang="en-US" altLang="en-US" sz="2000" b="1" dirty="0" err="1">
                <a:ea typeface="ＭＳ Ｐゴシック" panose="020B0600070205080204" pitchFamily="34" charset="-128"/>
              </a:rPr>
              <a:t>rs.getString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(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z="2000" b="1" dirty="0" err="1">
                <a:ea typeface="ＭＳ Ｐゴシック" panose="020B0600070205080204" pitchFamily="34" charset="-128"/>
              </a:rPr>
              <a:t>dept_name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) and </a:t>
            </a:r>
            <a:r>
              <a:rPr lang="en-US" altLang="ja-JP" sz="2000" b="1" dirty="0" err="1">
                <a:ea typeface="ＭＳ Ｐゴシック" panose="020B0600070205080204" pitchFamily="34" charset="-128"/>
              </a:rPr>
              <a:t>rs.getString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(1) equivalent if </a:t>
            </a:r>
            <a:r>
              <a:rPr lang="en-US" altLang="ja-JP" sz="2000" b="1" dirty="0" err="1">
                <a:ea typeface="ＭＳ Ｐゴシック" panose="020B0600070205080204" pitchFamily="34" charset="-128"/>
              </a:rPr>
              <a:t>dept_name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 is the first argument of select result.</a:t>
            </a:r>
          </a:p>
          <a:p>
            <a:r>
              <a:rPr lang="en-US" altLang="en-US" sz="2000" dirty="0"/>
              <a:t>Dealing with Null values</a:t>
            </a:r>
          </a:p>
          <a:p>
            <a:pPr lvl="1">
              <a:buFont typeface="Monotype Sorts" charset="2"/>
              <a:buNone/>
            </a:pPr>
            <a:r>
              <a:rPr lang="en-US" altLang="en-US" sz="2000" b="1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 a = </a:t>
            </a:r>
            <a:r>
              <a:rPr lang="en-US" altLang="en-US" sz="2000" b="1" dirty="0" err="1">
                <a:ea typeface="ＭＳ Ｐゴシック" panose="020B0600070205080204" pitchFamily="34" charset="-128"/>
              </a:rPr>
              <a:t>rs.getInt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(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a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);</a:t>
            </a:r>
          </a:p>
          <a:p>
            <a:pPr lvl="1">
              <a:buFont typeface="Monotype Sorts" charset="2"/>
              <a:buNone/>
            </a:pPr>
            <a:r>
              <a:rPr lang="en-US" altLang="en-US" sz="2000" b="1" dirty="0">
                <a:ea typeface="ＭＳ Ｐゴシック" panose="020B0600070205080204" pitchFamily="34" charset="-128"/>
              </a:rPr>
              <a:t>if (</a:t>
            </a:r>
            <a:r>
              <a:rPr lang="en-US" altLang="en-US" sz="2000" b="1" dirty="0" err="1">
                <a:ea typeface="ＭＳ Ｐゴシック" panose="020B0600070205080204" pitchFamily="34" charset="-128"/>
              </a:rPr>
              <a:t>rs.wasNull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()) </a:t>
            </a:r>
            <a:r>
              <a:rPr lang="en-US" altLang="en-US" sz="2000" b="1" dirty="0" err="1">
                <a:ea typeface="ＭＳ Ｐゴシック" panose="020B0600070205080204" pitchFamily="34" charset="-128"/>
              </a:rPr>
              <a:t>Systems.out.println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(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Got null value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sz="2000" b="1" dirty="0">
                <a:ea typeface="ＭＳ Ｐゴシック" panose="020B0600070205080204" pitchFamily="34" charset="-128"/>
              </a:rPr>
              <a:t>);</a:t>
            </a:r>
            <a:endParaRPr lang="en-US" altLang="en-US" sz="2000" b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Prepared Statement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PreparedStatement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conn.prepareStatement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"insert into instructor values(?,?,?,?)");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(1, "88877");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(2, "Perry");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(3, "Finance");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pStmt.setInt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(4, 125000);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pStmt.executeUpdate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(1, "88878");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pStmt.executeUpdate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r>
              <a:rPr lang="en-US" altLang="en-US" dirty="0"/>
              <a:t>WARNING: always use prepared statements when taking an input from the user and adding it to a query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NEVER create a query by concatenating strings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"insert into instructor values(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' " + ID + " ', ' " + name + " ', " + " ' + dept name + " ', " ' balance + </a:t>
            </a:r>
            <a:r>
              <a:rPr lang="en-US" altLang="ja-JP" dirty="0"/>
              <a:t>'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“</a:t>
            </a:r>
            <a:endParaRPr lang="en-US" altLang="ja-JP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What if name is 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“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D'Souza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”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?</a:t>
            </a:r>
          </a:p>
          <a:p>
            <a:pPr lvl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SQL Injection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Suppose query is constructed using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"select * from instructor where name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 + name + "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Suppose the user, instead of entering a name, enters: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or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then the resulting statement becomes: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"select * from instructor where name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 + "X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or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Y" + "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which is: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select * from instructor where name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or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endParaRPr lang="en-US" altLang="ja-JP" dirty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User could have even used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; update instructor set salary = salary + 10000; --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Prepared </a:t>
            </a:r>
            <a:r>
              <a:rPr lang="en-US" altLang="en-US" dirty="0" err="1"/>
              <a:t>stament</a:t>
            </a:r>
            <a:r>
              <a:rPr lang="en-US" altLang="en-US" dirty="0"/>
              <a:t> internally uses:</a:t>
            </a:r>
            <a:br>
              <a:rPr lang="en-US" altLang="en-US" dirty="0"/>
            </a:br>
            <a:r>
              <a:rPr lang="en-US" altLang="en-US" dirty="0"/>
              <a:t>"select * from instructor where name = 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X\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 or 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Y\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 = 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Y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Always use prepared statements, with user inputs as parameters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Metadata Features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ResultSet metadata</a:t>
            </a:r>
          </a:p>
          <a:p>
            <a:r>
              <a:rPr lang="en-US" altLang="en-US"/>
              <a:t>E.g.after executing query to get a ResultSet rs: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ResultSetMetaData rsmd = rs.getMetaData();</a:t>
            </a:r>
          </a:p>
          <a:p>
            <a:pPr lvl="1">
              <a:buFont typeface="Monotype Sorts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    for(int i = 1; i &lt;= rsmd.getColumnCount(); i++) {</a:t>
            </a:r>
          </a:p>
          <a:p>
            <a:pPr lvl="1">
              <a:buFont typeface="Monotype Sorts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          System.out.println(rsmd.getColumnName(i));</a:t>
            </a:r>
          </a:p>
          <a:p>
            <a:pPr>
              <a:buFont typeface="Monotype Sorts" charset="2"/>
              <a:buNone/>
            </a:pPr>
            <a:r>
              <a:rPr lang="en-US" altLang="en-US"/>
              <a:t>                  System.out.println(rsmd.getColumnTypeName(i));</a:t>
            </a:r>
          </a:p>
          <a:p>
            <a:pPr>
              <a:buFont typeface="Monotype Sorts" charset="2"/>
              <a:buNone/>
            </a:pPr>
            <a:r>
              <a:rPr lang="en-US" altLang="en-US"/>
              <a:t>	       }</a:t>
            </a:r>
          </a:p>
          <a:p>
            <a:r>
              <a:rPr lang="en-US" altLang="en-US"/>
              <a:t>How is this useful?</a:t>
            </a:r>
          </a:p>
          <a:p>
            <a:pPr>
              <a:buFont typeface="Monotype Sorts" charset="2"/>
              <a:buNone/>
            </a:pP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Metadata (Cont)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Database metadata</a:t>
            </a:r>
          </a:p>
          <a:p>
            <a:r>
              <a:rPr lang="en-US" altLang="en-US" dirty="0" err="1"/>
              <a:t>DatabaseMetaData</a:t>
            </a:r>
            <a:r>
              <a:rPr lang="en-US" altLang="en-US" dirty="0"/>
              <a:t> </a:t>
            </a:r>
            <a:r>
              <a:rPr lang="en-US" altLang="en-US" dirty="0" err="1"/>
              <a:t>dbmd</a:t>
            </a:r>
            <a:r>
              <a:rPr lang="en-US" altLang="en-US" dirty="0"/>
              <a:t> = </a:t>
            </a:r>
            <a:r>
              <a:rPr lang="en-US" altLang="en-US" dirty="0" err="1"/>
              <a:t>conn.getMetaData</a:t>
            </a:r>
            <a:r>
              <a:rPr lang="en-US" altLang="en-US" dirty="0"/>
              <a:t>();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002060"/>
                </a:solidFill>
              </a:rPr>
              <a:t>// Arguments to </a:t>
            </a:r>
            <a:r>
              <a:rPr lang="en-US" altLang="en-US" dirty="0" err="1">
                <a:solidFill>
                  <a:srgbClr val="002060"/>
                </a:solidFill>
              </a:rPr>
              <a:t>getColumns</a:t>
            </a:r>
            <a:r>
              <a:rPr lang="en-US" altLang="en-US" dirty="0">
                <a:solidFill>
                  <a:srgbClr val="002060"/>
                </a:solidFill>
              </a:rPr>
              <a:t>: Catalog, Schema-pattern, Table-pattern,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and Column-Pattern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Returns: One row for each column; row has a number of attributes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such as COLUMN_NAME, TYPE_NAME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null indicates all Catalogs/Schemas. 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“” indicates current catalog/schema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“%” has the same meaning as SQL </a:t>
            </a:r>
            <a:r>
              <a:rPr lang="en-US" altLang="en-US" b="1" dirty="0">
                <a:solidFill>
                  <a:srgbClr val="002060"/>
                </a:solidFill>
              </a:rPr>
              <a:t>like</a:t>
            </a:r>
            <a:r>
              <a:rPr lang="en-US" altLang="en-US" dirty="0">
                <a:solidFill>
                  <a:srgbClr val="002060"/>
                </a:solidFill>
              </a:rPr>
              <a:t> clause</a:t>
            </a:r>
          </a:p>
          <a:p>
            <a:pPr>
              <a:buFont typeface="Monotype Sorts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     </a:t>
            </a:r>
            <a:r>
              <a:rPr lang="en-US" altLang="en-US" dirty="0" err="1"/>
              <a:t>ResultSet</a:t>
            </a:r>
            <a:r>
              <a:rPr lang="en-US" altLang="en-US" dirty="0"/>
              <a:t> </a:t>
            </a:r>
            <a:r>
              <a:rPr lang="en-US" altLang="en-US" dirty="0" err="1"/>
              <a:t>rs</a:t>
            </a:r>
            <a:r>
              <a:rPr lang="en-US" altLang="en-US" dirty="0"/>
              <a:t> = </a:t>
            </a:r>
            <a:r>
              <a:rPr lang="en-US" altLang="en-US" dirty="0" err="1"/>
              <a:t>dbmd.getColumns</a:t>
            </a:r>
            <a:r>
              <a:rPr lang="en-US" altLang="en-US" dirty="0"/>
              <a:t>(null, "</a:t>
            </a:r>
            <a:r>
              <a:rPr lang="en-US" altLang="en-US" dirty="0" err="1"/>
              <a:t>univdb</a:t>
            </a:r>
            <a:r>
              <a:rPr lang="en-US" altLang="en-US" dirty="0"/>
              <a:t>", "department", "%");</a:t>
            </a:r>
            <a:endParaRPr lang="en-US" altLang="en-US" dirty="0">
              <a:solidFill>
                <a:srgbClr val="0000FF"/>
              </a:solidFill>
            </a:endParaRPr>
          </a:p>
          <a:p>
            <a:pPr>
              <a:buFont typeface="Monotype Sorts" charset="2"/>
              <a:buNone/>
            </a:pPr>
            <a:r>
              <a:rPr lang="en-US" altLang="en-US" dirty="0"/>
              <a:t>	while( </a:t>
            </a:r>
            <a:r>
              <a:rPr lang="en-US" altLang="en-US" dirty="0" err="1"/>
              <a:t>rs.next</a:t>
            </a:r>
            <a:r>
              <a:rPr lang="en-US" altLang="en-US" dirty="0"/>
              <a:t>()) {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rs.getString</a:t>
            </a:r>
            <a:r>
              <a:rPr lang="en-US" altLang="en-US" dirty="0"/>
              <a:t>("COLUMN_NAME"),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                              </a:t>
            </a:r>
            <a:r>
              <a:rPr lang="en-US" altLang="en-US" dirty="0" err="1"/>
              <a:t>rs.getString</a:t>
            </a:r>
            <a:r>
              <a:rPr lang="en-US" altLang="en-US" dirty="0"/>
              <a:t>("TYPE_NAME");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}</a:t>
            </a:r>
          </a:p>
          <a:p>
            <a:r>
              <a:rPr lang="en-US" altLang="en-US" dirty="0"/>
              <a:t>And where is this useful?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Metadata (Cont)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093788"/>
            <a:ext cx="8031162" cy="4903787"/>
          </a:xfrm>
        </p:spPr>
        <p:txBody>
          <a:bodyPr/>
          <a:lstStyle/>
          <a:p>
            <a:r>
              <a:rPr lang="en-US" altLang="en-US" dirty="0"/>
              <a:t>Database metadata</a:t>
            </a:r>
          </a:p>
          <a:p>
            <a:r>
              <a:rPr lang="en-US" altLang="en-US" dirty="0" err="1"/>
              <a:t>DatabaseMetaData</a:t>
            </a:r>
            <a:r>
              <a:rPr lang="en-US" altLang="en-US" dirty="0"/>
              <a:t> </a:t>
            </a:r>
            <a:r>
              <a:rPr lang="en-US" altLang="en-US" dirty="0" err="1"/>
              <a:t>dbmd</a:t>
            </a:r>
            <a:r>
              <a:rPr lang="en-US" altLang="en-US" dirty="0"/>
              <a:t> = </a:t>
            </a:r>
            <a:r>
              <a:rPr lang="en-US" altLang="en-US" dirty="0" err="1"/>
              <a:t>conn.getMetaData</a:t>
            </a:r>
            <a:r>
              <a:rPr lang="en-US" altLang="en-US" dirty="0"/>
              <a:t>();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002060"/>
                </a:solidFill>
              </a:rPr>
              <a:t>// Arguments to </a:t>
            </a:r>
            <a:r>
              <a:rPr lang="en-US" altLang="en-US" dirty="0" err="1">
                <a:solidFill>
                  <a:srgbClr val="002060"/>
                </a:solidFill>
              </a:rPr>
              <a:t>getTables</a:t>
            </a:r>
            <a:r>
              <a:rPr lang="en-US" altLang="en-US" dirty="0">
                <a:solidFill>
                  <a:srgbClr val="002060"/>
                </a:solidFill>
              </a:rPr>
              <a:t>: Catalog, Schema-pattern, Table-pattern,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and Table-Type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Returns: One row for each table; row has a number of attributes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such as TABLE_NAME, TABLE_CAT, TABLE_TYPE, ..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null indicates all Catalogs/Schemas. 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“” indicates current catalog/schema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“%” has the same meaning as SQL </a:t>
            </a:r>
            <a:r>
              <a:rPr lang="en-US" altLang="en-US" b="1" dirty="0">
                <a:solidFill>
                  <a:srgbClr val="002060"/>
                </a:solidFill>
              </a:rPr>
              <a:t>like</a:t>
            </a:r>
            <a:r>
              <a:rPr lang="en-US" altLang="en-US" dirty="0">
                <a:solidFill>
                  <a:srgbClr val="002060"/>
                </a:solidFill>
              </a:rPr>
              <a:t> clause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last attribute is an array of types of tables to return. 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   TABLE means only regular tables</a:t>
            </a:r>
          </a:p>
          <a:p>
            <a:pPr>
              <a:buFont typeface="Monotype Sorts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     </a:t>
            </a:r>
            <a:r>
              <a:rPr lang="en-US" altLang="en-US" dirty="0" err="1"/>
              <a:t>ResultSet</a:t>
            </a:r>
            <a:r>
              <a:rPr lang="en-US" altLang="en-US" dirty="0"/>
              <a:t> </a:t>
            </a:r>
            <a:r>
              <a:rPr lang="en-US" altLang="en-US" dirty="0" err="1"/>
              <a:t>rs</a:t>
            </a:r>
            <a:r>
              <a:rPr lang="en-US" altLang="en-US" dirty="0"/>
              <a:t> = </a:t>
            </a:r>
            <a:r>
              <a:rPr lang="en-US" altLang="en-US" dirty="0" err="1"/>
              <a:t>dbmd.getTables</a:t>
            </a:r>
            <a:r>
              <a:rPr lang="en-US" altLang="en-US" dirty="0"/>
              <a:t> (“”, "", “%", new String[] {“TABLES”});</a:t>
            </a:r>
            <a:endParaRPr lang="en-US" altLang="en-US" dirty="0">
              <a:solidFill>
                <a:srgbClr val="0000FF"/>
              </a:solidFill>
            </a:endParaRPr>
          </a:p>
          <a:p>
            <a:pPr>
              <a:buFont typeface="Monotype Sorts" charset="2"/>
              <a:buNone/>
            </a:pPr>
            <a:r>
              <a:rPr lang="en-US" altLang="en-US" dirty="0"/>
              <a:t>	while( </a:t>
            </a:r>
            <a:r>
              <a:rPr lang="en-US" altLang="en-US" dirty="0" err="1"/>
              <a:t>rs.next</a:t>
            </a:r>
            <a:r>
              <a:rPr lang="en-US" altLang="en-US" dirty="0"/>
              <a:t>()) {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rs.getString</a:t>
            </a:r>
            <a:r>
              <a:rPr lang="en-US" altLang="en-US" dirty="0"/>
              <a:t>(“TABLE_NAME“));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}</a:t>
            </a:r>
          </a:p>
          <a:p>
            <a:r>
              <a:rPr lang="en-US" altLang="en-US" dirty="0"/>
              <a:t>And where is this useful?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Finding Primary Keys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DatabaseMetaData</a:t>
            </a:r>
            <a:r>
              <a:rPr lang="en-US" altLang="en-US" dirty="0"/>
              <a:t> </a:t>
            </a:r>
            <a:r>
              <a:rPr lang="en-US" altLang="en-US" dirty="0" err="1"/>
              <a:t>dmd</a:t>
            </a:r>
            <a:r>
              <a:rPr lang="en-US" altLang="en-US" dirty="0"/>
              <a:t> = </a:t>
            </a:r>
            <a:r>
              <a:rPr lang="en-US" altLang="en-US" dirty="0" err="1"/>
              <a:t>connection.getMetaData</a:t>
            </a:r>
            <a:r>
              <a:rPr lang="en-US" altLang="en-US" dirty="0"/>
              <a:t>();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002060"/>
                </a:solidFill>
              </a:rPr>
              <a:t>// Arguments below are:  Catalog, Schema, and Table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“”  for Catalog/Schema indicates current catalog/schema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 The value null indicates all catalogs/schemas</a:t>
            </a:r>
            <a:r>
              <a:rPr lang="en-US" altLang="en-US" dirty="0">
                <a:solidFill>
                  <a:srgbClr val="0000FF"/>
                </a:solidFill>
              </a:rPr>
              <a:t/>
            </a:r>
            <a:br>
              <a:rPr lang="en-US" altLang="en-US" dirty="0">
                <a:solidFill>
                  <a:srgbClr val="0000FF"/>
                </a:solidFill>
              </a:rPr>
            </a:br>
            <a:r>
              <a:rPr lang="en-US" altLang="en-US" dirty="0" err="1"/>
              <a:t>ResultSet</a:t>
            </a:r>
            <a:r>
              <a:rPr lang="en-US" altLang="en-US" dirty="0"/>
              <a:t> </a:t>
            </a:r>
            <a:r>
              <a:rPr lang="en-US" altLang="en-US" dirty="0" err="1"/>
              <a:t>rs</a:t>
            </a:r>
            <a:r>
              <a:rPr lang="en-US" altLang="en-US" dirty="0"/>
              <a:t> = </a:t>
            </a:r>
            <a:r>
              <a:rPr lang="en-US" altLang="en-US" dirty="0" err="1"/>
              <a:t>dmd.getPrimaryKeys</a:t>
            </a:r>
            <a:r>
              <a:rPr lang="en-US" altLang="en-US" dirty="0"/>
              <a:t>(“”, “”, </a:t>
            </a:r>
            <a:r>
              <a:rPr lang="en-US" altLang="en-US" dirty="0" err="1"/>
              <a:t>tableName</a:t>
            </a:r>
            <a:r>
              <a:rPr lang="en-US" altLang="en-US" dirty="0"/>
              <a:t>);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while(</a:t>
            </a:r>
            <a:r>
              <a:rPr lang="en-US" altLang="en-US" dirty="0" err="1"/>
              <a:t>rs.next</a:t>
            </a:r>
            <a:r>
              <a:rPr lang="en-US" altLang="en-US" dirty="0"/>
              <a:t>()){</a:t>
            </a:r>
            <a:br>
              <a:rPr lang="en-US" altLang="en-US" dirty="0"/>
            </a:br>
            <a:r>
              <a:rPr lang="en-US" altLang="en-US" dirty="0">
                <a:solidFill>
                  <a:srgbClr val="002060"/>
                </a:solidFill>
              </a:rPr>
              <a:t>    // KEY_SEQ indicates the position of the attribute in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    // the primary key, which is required if a primary key has multiple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    // attributes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/>
              <a:t>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rs.getString</a:t>
            </a:r>
            <a:r>
              <a:rPr lang="en-US" altLang="en-US" dirty="0"/>
              <a:t>(“KEY_SEQ”),  </a:t>
            </a:r>
            <a:br>
              <a:rPr lang="en-US" altLang="en-US" dirty="0"/>
            </a:br>
            <a:r>
              <a:rPr lang="en-US" altLang="en-US" dirty="0"/>
              <a:t>                                       </a:t>
            </a:r>
            <a:r>
              <a:rPr lang="en-US" altLang="en-US" dirty="0" err="1"/>
              <a:t>rs.getString</a:t>
            </a:r>
            <a:r>
              <a:rPr lang="en-US" altLang="en-US" dirty="0"/>
              <a:t>("COLUMN_NAME");</a:t>
            </a:r>
            <a:br>
              <a:rPr lang="en-US" altLang="en-US" dirty="0"/>
            </a:br>
            <a:r>
              <a:rPr lang="en-US" altLang="en-US" dirty="0"/>
              <a:t>}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Control in JDBC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2847" y="1348864"/>
            <a:ext cx="6763340" cy="4983163"/>
          </a:xfrm>
        </p:spPr>
        <p:txBody>
          <a:bodyPr/>
          <a:lstStyle/>
          <a:p>
            <a:r>
              <a:rPr lang="en-US" altLang="en-US" sz="2000" dirty="0"/>
              <a:t>By default, each SQL statement is treated as a separate transaction that is committed automatically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bad idea for transactions with multiple updates</a:t>
            </a:r>
          </a:p>
          <a:p>
            <a:r>
              <a:rPr lang="en-US" altLang="en-US" sz="2000" dirty="0"/>
              <a:t>Can turn off automatic commit on a connection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conn.setAutoCommit</a:t>
            </a:r>
            <a:r>
              <a:rPr lang="en-US" altLang="en-US" sz="2000" dirty="0">
                <a:ea typeface="ＭＳ Ｐゴシック" panose="020B0600070205080204" pitchFamily="34" charset="-128"/>
              </a:rPr>
              <a:t>(false);</a:t>
            </a:r>
          </a:p>
          <a:p>
            <a:r>
              <a:rPr lang="en-US" altLang="en-US" sz="2000" dirty="0"/>
              <a:t>Transactions must then be committed or rolled back explicitly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conn.commit</a:t>
            </a:r>
            <a:r>
              <a:rPr lang="en-US" altLang="en-US" sz="2000" dirty="0">
                <a:ea typeface="ＭＳ Ｐゴシック" panose="020B0600070205080204" pitchFamily="34" charset="-128"/>
              </a:rPr>
              <a:t>();     or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conn.rollback</a:t>
            </a:r>
            <a:r>
              <a:rPr lang="en-US" altLang="en-US" sz="2000" dirty="0">
                <a:ea typeface="ＭＳ Ｐゴシック" panose="020B0600070205080204" pitchFamily="34" charset="-128"/>
              </a:rPr>
              <a:t>();</a:t>
            </a:r>
          </a:p>
          <a:p>
            <a:r>
              <a:rPr lang="en-US" altLang="en-US" sz="2000" dirty="0" err="1"/>
              <a:t>conn.setAutoCommit</a:t>
            </a:r>
            <a:r>
              <a:rPr lang="en-US" altLang="en-US" sz="2000" dirty="0"/>
              <a:t>(true) turns on automatic commit.</a:t>
            </a:r>
          </a:p>
          <a:p>
            <a:pPr>
              <a:buNone/>
            </a:pPr>
            <a:r>
              <a:rPr lang="en-US" altLang="en-US" dirty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Other JDBC Features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093788"/>
            <a:ext cx="7781925" cy="4903787"/>
          </a:xfrm>
        </p:spPr>
        <p:txBody>
          <a:bodyPr/>
          <a:lstStyle/>
          <a:p>
            <a:r>
              <a:rPr lang="en-US" altLang="en-US" sz="2000" dirty="0"/>
              <a:t>Calling functions and procedures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CallableStatement</a:t>
            </a:r>
            <a:r>
              <a:rPr lang="en-US" altLang="en-US" sz="2000" dirty="0">
                <a:ea typeface="ＭＳ Ｐゴシック" panose="020B0600070205080204" pitchFamily="34" charset="-128"/>
              </a:rPr>
              <a:t> cStmt1 =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conn.prepareCall</a:t>
            </a:r>
            <a:r>
              <a:rPr lang="en-US" altLang="en-US" sz="2000" dirty="0">
                <a:ea typeface="ＭＳ Ｐゴシック" panose="020B0600070205080204" pitchFamily="34" charset="-128"/>
              </a:rPr>
              <a:t>("{? = call some function(?)}");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CallableStatement</a:t>
            </a:r>
            <a:r>
              <a:rPr lang="en-US" altLang="en-US" sz="2000" dirty="0">
                <a:ea typeface="ＭＳ Ｐゴシック" panose="020B0600070205080204" pitchFamily="34" charset="-128"/>
              </a:rPr>
              <a:t> cStmt2 =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conn.prepareCall</a:t>
            </a:r>
            <a:r>
              <a:rPr lang="en-US" altLang="en-US" sz="2000" dirty="0">
                <a:ea typeface="ＭＳ Ｐゴシック" panose="020B0600070205080204" pitchFamily="34" charset="-128"/>
              </a:rPr>
              <a:t>("{call some procedure(?,?)}");</a:t>
            </a:r>
          </a:p>
          <a:p>
            <a:r>
              <a:rPr lang="en-US" altLang="en-US" sz="2000" dirty="0"/>
              <a:t>Handling large object types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getBlob</a:t>
            </a:r>
            <a:r>
              <a:rPr lang="en-US" altLang="en-US" sz="2000" dirty="0">
                <a:ea typeface="ＭＳ Ｐゴシック" panose="020B0600070205080204" pitchFamily="34" charset="-128"/>
              </a:rPr>
              <a:t>() and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getClob</a:t>
            </a:r>
            <a:r>
              <a:rPr lang="en-US" altLang="en-US" sz="2000" dirty="0">
                <a:ea typeface="ＭＳ Ｐゴシック" panose="020B0600070205080204" pitchFamily="34" charset="-128"/>
              </a:rPr>
              <a:t>() that are similar to the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getString</a:t>
            </a:r>
            <a:r>
              <a:rPr lang="en-US" altLang="en-US" sz="2000" dirty="0">
                <a:ea typeface="ＭＳ Ｐゴシック" panose="020B0600070205080204" pitchFamily="34" charset="-128"/>
              </a:rPr>
              <a:t>() method, but return objects of type Blob and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Clob</a:t>
            </a:r>
            <a:r>
              <a:rPr lang="en-US" altLang="en-US" sz="2000" dirty="0">
                <a:ea typeface="ＭＳ Ｐゴシック" panose="020B0600070205080204" pitchFamily="34" charset="-128"/>
              </a:rPr>
              <a:t>, respectively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get data from these objects by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getBytes</a:t>
            </a:r>
            <a:r>
              <a:rPr lang="en-US" altLang="en-US" sz="2000" dirty="0">
                <a:ea typeface="ＭＳ Ｐゴシック" panose="020B0600070205080204" pitchFamily="34" charset="-128"/>
              </a:rPr>
              <a:t>()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associate an open stream with Java Blob or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Clob</a:t>
            </a:r>
            <a:r>
              <a:rPr lang="en-US" altLang="en-US" sz="2000" dirty="0">
                <a:ea typeface="ＭＳ Ｐゴシック" panose="020B0600070205080204" pitchFamily="34" charset="-128"/>
              </a:rPr>
              <a:t> object to update large objects</a:t>
            </a:r>
          </a:p>
          <a:p>
            <a:pPr lvl="2"/>
            <a:r>
              <a:rPr lang="en-US" altLang="en-US" sz="2000" dirty="0" err="1">
                <a:ea typeface="ＭＳ Ｐゴシック" panose="020B0600070205080204" pitchFamily="34" charset="-128"/>
              </a:rPr>
              <a:t>blob.setBlob</a:t>
            </a:r>
            <a:r>
              <a:rPr lang="en-US" altLang="en-US" sz="2000" dirty="0">
                <a:ea typeface="ＭＳ Ｐゴシック" panose="020B0600070205080204" pitchFamily="34" charset="-128"/>
              </a:rPr>
              <a:t>(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parameterIndex</a:t>
            </a:r>
            <a:r>
              <a:rPr lang="en-US" altLang="en-US" sz="2000" dirty="0"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InputStream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inputStream</a:t>
            </a:r>
            <a:r>
              <a:rPr lang="en-US" altLang="en-US" sz="2000" dirty="0">
                <a:ea typeface="ＭＳ Ｐゴシック" panose="020B0600070205080204" pitchFamily="34" charset="-128"/>
              </a:rPr>
              <a:t>).</a:t>
            </a:r>
          </a:p>
          <a:p>
            <a:pPr lvl="2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9675" y="1149350"/>
            <a:ext cx="6843713" cy="4887913"/>
          </a:xfrm>
        </p:spPr>
        <p:txBody>
          <a:bodyPr/>
          <a:lstStyle/>
          <a:p>
            <a:r>
              <a:rPr lang="en-US" altLang="en-US"/>
              <a:t>Accessing SQL From a Programming Language</a:t>
            </a:r>
          </a:p>
          <a:p>
            <a:r>
              <a:rPr lang="en-US" altLang="en-US"/>
              <a:t>Functions and Procedures</a:t>
            </a:r>
          </a:p>
          <a:p>
            <a:r>
              <a:rPr lang="en-US" altLang="en-US"/>
              <a:t>Triggers</a:t>
            </a:r>
          </a:p>
          <a:p>
            <a:r>
              <a:rPr lang="en-US" altLang="en-US"/>
              <a:t>Recursive Queries</a:t>
            </a:r>
          </a:p>
          <a:p>
            <a:r>
              <a:rPr lang="en-US" altLang="en-US"/>
              <a:t>Advanced Aggregation Features</a:t>
            </a:r>
          </a:p>
          <a:p>
            <a:endParaRPr lang="en-US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Resources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JDBC Basics Tutorial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https://docs.oracle.com/javase/tutorial/jdbc/index.html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SQLJ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/>
              <a:t>JDBC is overly dynamic, errors cannot be caught by compiler</a:t>
            </a:r>
          </a:p>
          <a:p>
            <a:r>
              <a:rPr lang="en-US" altLang="en-US" sz="2000" dirty="0"/>
              <a:t>SQLJ: embedded SQL in Java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#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sql</a:t>
            </a:r>
            <a:r>
              <a:rPr lang="en-US" altLang="en-US" sz="2000" dirty="0">
                <a:ea typeface="ＭＳ Ｐゴシック" panose="020B0600070205080204" pitchFamily="34" charset="-128"/>
              </a:rPr>
              <a:t> iterator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deptInfoIter</a:t>
            </a:r>
            <a:r>
              <a:rPr lang="en-US" altLang="en-US" sz="2000" dirty="0">
                <a:ea typeface="ＭＳ Ｐゴシック" panose="020B0600070205080204" pitchFamily="34" charset="-128"/>
              </a:rPr>
              <a:t> ( String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</a:t>
            </a:r>
            <a:r>
              <a:rPr lang="en-US" altLang="en-US" sz="2000" dirty="0">
                <a:ea typeface="ＭＳ Ｐゴシック" panose="020B0600070205080204" pitchFamily="34" charset="-128"/>
              </a:rPr>
              <a:t> name,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avgSal</a:t>
            </a:r>
            <a:r>
              <a:rPr lang="en-US" altLang="en-US" sz="2000" dirty="0">
                <a:ea typeface="ＭＳ Ｐゴシック" panose="020B0600070205080204" pitchFamily="34" charset="-128"/>
              </a:rPr>
              <a:t>);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deptInfoIter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iter</a:t>
            </a:r>
            <a:r>
              <a:rPr lang="en-US" altLang="en-US" sz="2000" dirty="0">
                <a:ea typeface="ＭＳ Ｐゴシック" panose="020B0600070205080204" pitchFamily="34" charset="-128"/>
              </a:rPr>
              <a:t> = null;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#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sql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iter</a:t>
            </a:r>
            <a:r>
              <a:rPr lang="en-US" altLang="en-US" sz="2000" dirty="0">
                <a:ea typeface="ＭＳ Ｐゴシック" panose="020B0600070205080204" pitchFamily="34" charset="-128"/>
              </a:rPr>
              <a:t> = { select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dept_name</a:t>
            </a:r>
            <a:r>
              <a:rPr lang="en-US" altLang="en-US" sz="2000" dirty="0"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avg</a:t>
            </a:r>
            <a:r>
              <a:rPr lang="en-US" altLang="en-US" sz="2000" dirty="0">
                <a:ea typeface="ＭＳ Ｐゴシック" panose="020B0600070205080204" pitchFamily="34" charset="-128"/>
              </a:rPr>
              <a:t>(salary) from instructor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		 group by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</a:t>
            </a:r>
            <a:r>
              <a:rPr lang="en-US" altLang="en-US" sz="2000" dirty="0">
                <a:ea typeface="ＭＳ Ｐゴシック" panose="020B0600070205080204" pitchFamily="34" charset="-128"/>
              </a:rPr>
              <a:t> name };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while (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iter.next</a:t>
            </a:r>
            <a:r>
              <a:rPr lang="en-US" altLang="en-US" sz="2000" dirty="0">
                <a:ea typeface="ＭＳ Ｐゴシック" panose="020B0600070205080204" pitchFamily="34" charset="-128"/>
              </a:rPr>
              <a:t>()) {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	   String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deptName</a:t>
            </a:r>
            <a:r>
              <a:rPr lang="en-US" altLang="en-US" sz="2000" dirty="0">
                <a:ea typeface="ＭＳ Ｐゴシック" panose="020B0600070205080204" pitchFamily="34" charset="-128"/>
              </a:rPr>
              <a:t> =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iter.dept_name</a:t>
            </a:r>
            <a:r>
              <a:rPr lang="en-US" altLang="en-US" sz="2000" dirty="0">
                <a:ea typeface="ＭＳ Ｐゴシック" panose="020B0600070205080204" pitchFamily="34" charset="-128"/>
              </a:rPr>
              <a:t>();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     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avgSal</a:t>
            </a:r>
            <a:r>
              <a:rPr lang="en-US" altLang="en-US" sz="2000" dirty="0">
                <a:ea typeface="ＭＳ Ｐゴシック" panose="020B0600070205080204" pitchFamily="34" charset="-128"/>
              </a:rPr>
              <a:t> =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iter.avgSal</a:t>
            </a:r>
            <a:r>
              <a:rPr lang="en-US" altLang="en-US" sz="2000" dirty="0">
                <a:ea typeface="ＭＳ Ｐゴシック" panose="020B0600070205080204" pitchFamily="34" charset="-128"/>
              </a:rPr>
              <a:t>();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     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System.out.println</a:t>
            </a:r>
            <a:r>
              <a:rPr lang="en-US" altLang="en-US" sz="2000" dirty="0">
                <a:ea typeface="ＭＳ Ｐゴシック" panose="020B0600070205080204" pitchFamily="34" charset="-128"/>
              </a:rPr>
              <a:t>(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deptName</a:t>
            </a:r>
            <a:r>
              <a:rPr lang="en-US" altLang="en-US" sz="2000" dirty="0">
                <a:ea typeface="ＭＳ Ｐゴシック" panose="020B0600070205080204" pitchFamily="34" charset="-128"/>
              </a:rPr>
              <a:t> + " " +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avgSal</a:t>
            </a:r>
            <a:r>
              <a:rPr lang="en-US" altLang="en-US" sz="2000" dirty="0">
                <a:ea typeface="ＭＳ Ｐゴシック" panose="020B0600070205080204" pitchFamily="34" charset="-128"/>
              </a:rPr>
              <a:t>);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}</a:t>
            </a:r>
          </a:p>
          <a:p>
            <a:pPr lvl="1">
              <a:buFont typeface="Monotype Sorts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iter.close</a:t>
            </a:r>
            <a:r>
              <a:rPr lang="en-US" altLang="en-US" sz="2000" dirty="0">
                <a:ea typeface="ＭＳ Ｐゴシック" panose="020B0600070205080204" pitchFamily="34" charset="-128"/>
              </a:rPr>
              <a:t>();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2089" y="2492375"/>
            <a:ext cx="5036135" cy="2124075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ODBC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ODBC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2847" y="762000"/>
            <a:ext cx="6763340" cy="4983163"/>
          </a:xfrm>
        </p:spPr>
        <p:txBody>
          <a:bodyPr/>
          <a:lstStyle/>
          <a:p>
            <a:pPr>
              <a:buFont typeface="Monotype Sorts" charset="2"/>
              <a:buNone/>
            </a:pPr>
            <a:endParaRPr lang="en-US" altLang="en-US" dirty="0">
              <a:ea typeface="ＭＳ Ｐゴシック" pitchFamily="34" charset="-128"/>
            </a:endParaRPr>
          </a:p>
          <a:p>
            <a:r>
              <a:rPr lang="en-US" altLang="en-US" sz="2000" dirty="0"/>
              <a:t>Open </a:t>
            </a:r>
            <a:r>
              <a:rPr lang="en-US" altLang="en-US" sz="2000" dirty="0" err="1"/>
              <a:t>DataBase</a:t>
            </a:r>
            <a:r>
              <a:rPr lang="en-US" altLang="en-US" sz="2000" dirty="0"/>
              <a:t> Connectivity (ODBC) standard 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standard for application program to communicate with a database server.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application program interface (API) to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open a connection with a database,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send queries and updates,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get back results.</a:t>
            </a:r>
          </a:p>
          <a:p>
            <a:r>
              <a:rPr lang="en-US" altLang="en-US" sz="2000" dirty="0"/>
              <a:t>Applications such as GUI, spreadsheets, etc. can use ODBC</a:t>
            </a:r>
          </a:p>
          <a:p>
            <a:pPr>
              <a:buNone/>
            </a:pPr>
            <a:r>
              <a:rPr lang="en-US" altLang="en-US" dirty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2050"/>
            <a:ext cx="8105775" cy="4876800"/>
          </a:xfrm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altLang="en-US" dirty="0"/>
              <a:t>The SQL standard defines </a:t>
            </a:r>
            <a:r>
              <a:rPr lang="en-US" altLang="en-US" dirty="0" err="1"/>
              <a:t>embeddings</a:t>
            </a:r>
            <a:r>
              <a:rPr lang="en-US" altLang="en-US" dirty="0"/>
              <a:t> of SQL in a variety of programming languages such as C, C++, Java, Fortran, and PL/1, </a:t>
            </a:r>
          </a:p>
          <a:p>
            <a:pPr>
              <a:tabLst>
                <a:tab pos="744538" algn="l"/>
              </a:tabLst>
            </a:pPr>
            <a:r>
              <a:rPr lang="en-US" altLang="en-US" dirty="0"/>
              <a:t>A language to which SQL queries are embedded is referred to as a </a:t>
            </a:r>
            <a:r>
              <a:rPr lang="en-US" altLang="en-US" b="1" dirty="0">
                <a:solidFill>
                  <a:srgbClr val="002060"/>
                </a:solidFill>
              </a:rPr>
              <a:t>host language</a:t>
            </a:r>
            <a:r>
              <a:rPr lang="en-US" altLang="en-US" dirty="0"/>
              <a:t>, and the SQL structures permitted in the host language comprise </a:t>
            </a:r>
            <a:r>
              <a:rPr lang="en-US" altLang="en-US" i="1" dirty="0"/>
              <a:t>embedded </a:t>
            </a:r>
            <a:r>
              <a:rPr lang="en-US" altLang="en-US" dirty="0"/>
              <a:t>SQL.</a:t>
            </a:r>
          </a:p>
          <a:p>
            <a:pPr>
              <a:tabLst>
                <a:tab pos="744538" algn="l"/>
              </a:tabLst>
            </a:pPr>
            <a:r>
              <a:rPr lang="en-US" altLang="en-US" dirty="0"/>
              <a:t>The basic form of these languages follows that of the System R embedding of SQL into PL/1.</a:t>
            </a:r>
          </a:p>
          <a:p>
            <a:pPr>
              <a:tabLst>
                <a:tab pos="744538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EXEC SQL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statement is used in the host language to identify embedded SQL request to the preprocessor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 EXEC SQL &lt;embedded SQL statement &gt;;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Note:  this varies by language: </a:t>
            </a:r>
          </a:p>
          <a:p>
            <a:pPr lvl="1">
              <a:tabLst>
                <a:tab pos="744538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 some languages, like COBOL,  the semicolon is replaced with END-EXEC </a:t>
            </a:r>
          </a:p>
          <a:p>
            <a:pPr lvl="1">
              <a:tabLst>
                <a:tab pos="744538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 Java embedding uses    # SQL { …. };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5063"/>
            <a:ext cx="7696200" cy="4876800"/>
          </a:xfrm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altLang="en-US" dirty="0"/>
              <a:t>Before executing any SQL statements, the program must first connect to the database.  This is done using: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EXEC-SQL </a:t>
            </a:r>
            <a:r>
              <a:rPr lang="en-US" altLang="en-US" b="1" dirty="0"/>
              <a:t>connect to  </a:t>
            </a:r>
            <a:r>
              <a:rPr lang="en-US" altLang="en-US" i="1" dirty="0"/>
              <a:t>server</a:t>
            </a:r>
            <a:r>
              <a:rPr lang="en-US" altLang="en-US" b="1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user</a:t>
            </a:r>
            <a:r>
              <a:rPr lang="en-US" altLang="en-US" dirty="0"/>
              <a:t> </a:t>
            </a:r>
            <a:r>
              <a:rPr lang="en-US" altLang="en-US" i="1" dirty="0"/>
              <a:t>user-name </a:t>
            </a:r>
            <a:r>
              <a:rPr lang="en-US" altLang="en-US" b="1" dirty="0"/>
              <a:t>using</a:t>
            </a:r>
            <a:r>
              <a:rPr lang="en-US" altLang="en-US" dirty="0"/>
              <a:t> </a:t>
            </a:r>
            <a:r>
              <a:rPr lang="en-US" altLang="en-US" i="1" dirty="0"/>
              <a:t>password</a:t>
            </a:r>
            <a:r>
              <a:rPr lang="en-US" altLang="en-US" dirty="0"/>
              <a:t>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Here, </a:t>
            </a:r>
            <a:r>
              <a:rPr lang="en-US" altLang="en-US" i="1" dirty="0"/>
              <a:t>server</a:t>
            </a:r>
            <a:r>
              <a:rPr lang="en-US" altLang="en-US" dirty="0"/>
              <a:t> identifies the server to which a connection is to be established.</a:t>
            </a:r>
          </a:p>
          <a:p>
            <a:pPr>
              <a:tabLst>
                <a:tab pos="744538" algn="l"/>
              </a:tabLst>
            </a:pPr>
            <a:r>
              <a:rPr lang="en-US" altLang="en-US" dirty="0"/>
              <a:t>Variables of the host language can be used within embedded SQL statements.  They are preceded  by a colon  (:) to distinguish from SQL variables (e.g.,  :</a:t>
            </a:r>
            <a:r>
              <a:rPr lang="en-US" altLang="en-US" i="1" dirty="0" err="1"/>
              <a:t>credit_amount</a:t>
            </a:r>
            <a:r>
              <a:rPr lang="en-US" altLang="en-US" i="1" dirty="0"/>
              <a:t> )</a:t>
            </a:r>
            <a:endParaRPr lang="en-US" altLang="en-US" dirty="0"/>
          </a:p>
          <a:p>
            <a:pPr>
              <a:tabLst>
                <a:tab pos="744538" algn="l"/>
              </a:tabLst>
            </a:pPr>
            <a:r>
              <a:rPr lang="en-US" altLang="en-US" dirty="0"/>
              <a:t>Variables used as above must be declared within DECLARE section, as illustrated below. The syntax for declaring the variables, however, follows the usual host language syntax.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EXEC-SQL BEGIN DECLARE SECTION}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        </a:t>
            </a:r>
            <a:r>
              <a:rPr lang="en-US" altLang="en-US" dirty="0" err="1"/>
              <a:t>int</a:t>
            </a:r>
            <a:r>
              <a:rPr lang="en-US" altLang="en-US" dirty="0"/>
              <a:t>  </a:t>
            </a:r>
            <a:r>
              <a:rPr lang="en-US" altLang="en-US" i="1" dirty="0"/>
              <a:t>credit-amount </a:t>
            </a:r>
            <a:r>
              <a:rPr lang="en-US" altLang="en-US" dirty="0"/>
              <a:t>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EXEC-SQL END DECLARE SECTION;</a:t>
            </a:r>
          </a:p>
          <a:p>
            <a:pPr>
              <a:tabLst>
                <a:tab pos="744538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744538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2050"/>
            <a:ext cx="7445375" cy="4903788"/>
          </a:xfrm>
        </p:spPr>
        <p:txBody>
          <a:bodyPr/>
          <a:lstStyle/>
          <a:p>
            <a:pPr>
              <a:tabLst>
                <a:tab pos="3140075" algn="ctr"/>
              </a:tabLst>
              <a:defRPr/>
            </a:pPr>
            <a:r>
              <a:rPr lang="en-US" dirty="0"/>
              <a:t>To write an embedded SQL query, we use the 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  <a:defRPr/>
            </a:pPr>
            <a:r>
              <a:rPr lang="en-US" b="1" dirty="0"/>
              <a:t>             declare </a:t>
            </a:r>
            <a:r>
              <a:rPr lang="en-US" i="1" dirty="0"/>
              <a:t>c</a:t>
            </a:r>
            <a:r>
              <a:rPr lang="en-US" b="1" dirty="0"/>
              <a:t> cursor for  &lt;SQL query&gt; 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  <a:defRPr/>
            </a:pPr>
            <a:r>
              <a:rPr lang="en-US" b="1" dirty="0"/>
              <a:t>      </a:t>
            </a:r>
            <a:r>
              <a:rPr lang="en-US" dirty="0"/>
              <a:t>statement.  </a:t>
            </a:r>
            <a:r>
              <a:rPr lang="en-US" kern="1200" dirty="0"/>
              <a:t>The  variable </a:t>
            </a:r>
            <a:r>
              <a:rPr lang="en-US" i="1" kern="1200" dirty="0"/>
              <a:t>c</a:t>
            </a:r>
            <a:r>
              <a:rPr lang="en-US" kern="1200" dirty="0"/>
              <a:t>  is used to identify the query</a:t>
            </a:r>
          </a:p>
          <a:p>
            <a:pPr>
              <a:tabLst>
                <a:tab pos="3140075" algn="ctr"/>
              </a:tabLst>
              <a:defRPr/>
            </a:pPr>
            <a:r>
              <a:rPr lang="en-US" dirty="0"/>
              <a:t>Example:</a:t>
            </a:r>
          </a:p>
          <a:p>
            <a:pPr lvl="1">
              <a:tabLst>
                <a:tab pos="3140075" algn="ctr"/>
              </a:tabLst>
              <a:defRPr/>
            </a:pPr>
            <a:r>
              <a:rPr lang="en-US" dirty="0"/>
              <a:t>From within a host language, find the ID and name of students who  have completed more than the number of credits stored in variable </a:t>
            </a:r>
            <a:r>
              <a:rPr lang="en-US" dirty="0" err="1">
                <a:solidFill>
                  <a:srgbClr val="002060"/>
                </a:solidFill>
              </a:rPr>
              <a:t>credit_amount</a:t>
            </a: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dirty="0"/>
              <a:t>in the host langue</a:t>
            </a:r>
          </a:p>
          <a:p>
            <a:pPr lvl="1">
              <a:tabLst>
                <a:tab pos="966788" algn="l"/>
              </a:tabLst>
              <a:defRPr/>
            </a:pPr>
            <a:r>
              <a:rPr lang="en-US" dirty="0"/>
              <a:t>Specify the query in SQL as follows:</a:t>
            </a:r>
          </a:p>
          <a:p>
            <a:pPr lvl="1">
              <a:buFont typeface="Monotype Sorts" charset="2"/>
              <a:buNone/>
              <a:tabLst>
                <a:tab pos="966788" algn="l"/>
              </a:tabLst>
              <a:defRPr/>
            </a:pPr>
            <a:r>
              <a:rPr lang="en-US" dirty="0"/>
              <a:t>            </a:t>
            </a:r>
            <a:r>
              <a:rPr lang="en-US" dirty="0">
                <a:solidFill>
                  <a:srgbClr val="002060"/>
                </a:solidFill>
              </a:rPr>
              <a:t>EXEC SQL</a:t>
            </a:r>
          </a:p>
          <a:p>
            <a:pPr lvl="1">
              <a:buFont typeface="Monotype Sorts" charset="2"/>
              <a:buNone/>
              <a:tabLst>
                <a:tab pos="966788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	           </a:t>
            </a:r>
            <a:r>
              <a:rPr lang="en-US" b="1" dirty="0">
                <a:solidFill>
                  <a:srgbClr val="002060"/>
                </a:solidFill>
              </a:rPr>
              <a:t>declare </a:t>
            </a:r>
            <a:r>
              <a:rPr lang="en-US" i="1" dirty="0">
                <a:solidFill>
                  <a:srgbClr val="002060"/>
                </a:solidFill>
              </a:rPr>
              <a:t>c</a:t>
            </a:r>
            <a:r>
              <a:rPr lang="en-US" b="1" dirty="0">
                <a:solidFill>
                  <a:srgbClr val="002060"/>
                </a:solidFill>
              </a:rPr>
              <a:t> cursor for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           select </a:t>
            </a:r>
            <a:r>
              <a:rPr lang="en-US" i="1" dirty="0">
                <a:solidFill>
                  <a:srgbClr val="002060"/>
                </a:solidFill>
              </a:rPr>
              <a:t>ID, name</a:t>
            </a:r>
            <a:br>
              <a:rPr lang="en-US" i="1" dirty="0">
                <a:solidFill>
                  <a:srgbClr val="002060"/>
                </a:solidFill>
              </a:rPr>
            </a:br>
            <a:r>
              <a:rPr lang="en-US" i="1" dirty="0">
                <a:solidFill>
                  <a:srgbClr val="002060"/>
                </a:solidFill>
              </a:rPr>
              <a:t>           </a:t>
            </a:r>
            <a:r>
              <a:rPr lang="en-US" b="1" dirty="0">
                <a:solidFill>
                  <a:srgbClr val="002060"/>
                </a:solidFill>
              </a:rPr>
              <a:t>from </a:t>
            </a:r>
            <a:r>
              <a:rPr lang="en-US" i="1" dirty="0">
                <a:solidFill>
                  <a:srgbClr val="002060"/>
                </a:solidFill>
              </a:rPr>
              <a:t>student</a:t>
            </a:r>
            <a:br>
              <a:rPr lang="en-US" i="1" dirty="0">
                <a:solidFill>
                  <a:srgbClr val="002060"/>
                </a:solidFill>
              </a:rPr>
            </a:br>
            <a:r>
              <a:rPr lang="en-US" i="1" dirty="0">
                <a:solidFill>
                  <a:srgbClr val="002060"/>
                </a:solidFill>
              </a:rPr>
              <a:t>           </a:t>
            </a:r>
            <a:r>
              <a:rPr lang="en-US" b="1" dirty="0">
                <a:solidFill>
                  <a:srgbClr val="002060"/>
                </a:solidFill>
              </a:rPr>
              <a:t>where </a:t>
            </a:r>
            <a:r>
              <a:rPr lang="en-US" b="1" dirty="0" err="1">
                <a:solidFill>
                  <a:srgbClr val="002060"/>
                </a:solidFill>
              </a:rPr>
              <a:t>tot_cred</a:t>
            </a:r>
            <a:r>
              <a:rPr lang="en-US" i="1" dirty="0">
                <a:solidFill>
                  <a:srgbClr val="002060"/>
                </a:solidFill>
              </a:rPr>
              <a:t> &gt; :</a:t>
            </a:r>
            <a:r>
              <a:rPr lang="en-US" i="1" dirty="0" err="1">
                <a:solidFill>
                  <a:srgbClr val="002060"/>
                </a:solidFill>
              </a:rPr>
              <a:t>credit_amount</a:t>
            </a:r>
            <a:endParaRPr lang="en-US" i="1" dirty="0">
              <a:solidFill>
                <a:srgbClr val="002060"/>
              </a:solidFill>
            </a:endParaRPr>
          </a:p>
          <a:p>
            <a:pPr lvl="1">
              <a:buFont typeface="Monotype Sorts" charset="2"/>
              <a:buNone/>
              <a:tabLst>
                <a:tab pos="966788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             END_EXEC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  <a:defRPr/>
            </a:pPr>
            <a:endParaRPr lang="en-US" dirty="0"/>
          </a:p>
          <a:p>
            <a:pPr>
              <a:tabLst>
                <a:tab pos="3140075" algn="ctr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135063"/>
            <a:ext cx="7497762" cy="4903787"/>
          </a:xfrm>
        </p:spPr>
        <p:txBody>
          <a:bodyPr/>
          <a:lstStyle/>
          <a:p>
            <a:pPr>
              <a:tabLst>
                <a:tab pos="3140075" algn="ctr"/>
              </a:tabLst>
            </a:pPr>
            <a:r>
              <a:rPr lang="en-US" altLang="en-US" dirty="0"/>
              <a:t>The</a:t>
            </a:r>
            <a:r>
              <a:rPr lang="en-US" altLang="en-US" sz="2000" b="1" dirty="0">
                <a:solidFill>
                  <a:schemeClr val="tx2"/>
                </a:solidFill>
              </a:rPr>
              <a:t> </a:t>
            </a:r>
            <a:r>
              <a:rPr lang="en-US" altLang="en-US" sz="2000" dirty="0">
                <a:solidFill>
                  <a:srgbClr val="002060"/>
                </a:solidFill>
              </a:rPr>
              <a:t>open</a:t>
            </a:r>
            <a:r>
              <a:rPr lang="en-US" altLang="en-US" sz="2000" dirty="0"/>
              <a:t> </a:t>
            </a:r>
            <a:r>
              <a:rPr lang="en-US" altLang="en-US" dirty="0"/>
              <a:t>statement for our example is as follows: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sz="2000" dirty="0"/>
              <a:t>		</a:t>
            </a:r>
            <a:r>
              <a:rPr lang="en-US" altLang="en-US" sz="2000" dirty="0">
                <a:solidFill>
                  <a:srgbClr val="002060"/>
                </a:solidFill>
              </a:rPr>
              <a:t>EXEC SQL </a:t>
            </a:r>
            <a:r>
              <a:rPr lang="en-US" altLang="en-US" sz="2000" b="1" dirty="0">
                <a:solidFill>
                  <a:srgbClr val="002060"/>
                </a:solidFill>
              </a:rPr>
              <a:t>open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i="1" dirty="0">
                <a:solidFill>
                  <a:srgbClr val="002060"/>
                </a:solidFill>
              </a:rPr>
              <a:t>c</a:t>
            </a:r>
            <a:r>
              <a:rPr lang="en-US" altLang="en-US" sz="2000" b="1" i="1" dirty="0">
                <a:solidFill>
                  <a:srgbClr val="002060"/>
                </a:solidFill>
              </a:rPr>
              <a:t> </a:t>
            </a:r>
            <a:r>
              <a:rPr lang="en-US" altLang="en-US" sz="2000" dirty="0">
                <a:solidFill>
                  <a:srgbClr val="002060"/>
                </a:solidFill>
              </a:rPr>
              <a:t>;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sz="2000" dirty="0">
                <a:solidFill>
                  <a:srgbClr val="993300"/>
                </a:solidFill>
              </a:rPr>
              <a:t>     </a:t>
            </a:r>
            <a:r>
              <a:rPr lang="en-US" altLang="en-US" dirty="0"/>
              <a:t>This statement causes the database system to execute the query and  to save the results within a temporary relation.  The query uses the value of the host-language variable </a:t>
            </a:r>
            <a:r>
              <a:rPr lang="en-US" altLang="en-US" i="1" dirty="0"/>
              <a:t>credit-amount</a:t>
            </a:r>
            <a:r>
              <a:rPr lang="en-US" altLang="en-US" dirty="0"/>
              <a:t> at the time the </a:t>
            </a:r>
            <a:r>
              <a:rPr lang="en-US" altLang="en-US" b="1" dirty="0"/>
              <a:t>open</a:t>
            </a:r>
            <a:r>
              <a:rPr lang="en-US" altLang="en-US" dirty="0"/>
              <a:t> statement is executed</a:t>
            </a:r>
            <a:r>
              <a:rPr lang="en-US" altLang="en-US" sz="2000" dirty="0"/>
              <a:t>.</a:t>
            </a:r>
            <a:endParaRPr lang="en-US" altLang="en-US" sz="2000" dirty="0">
              <a:solidFill>
                <a:srgbClr val="993300"/>
              </a:solidFill>
            </a:endParaRPr>
          </a:p>
          <a:p>
            <a:pPr>
              <a:tabLst>
                <a:tab pos="3140075" algn="ctr"/>
              </a:tabLst>
            </a:pPr>
            <a:r>
              <a:rPr lang="en-US" altLang="en-US" dirty="0"/>
              <a:t>The fetch statement causes the values of one tuple in the query result to be placed on host language variables.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sz="2000" dirty="0"/>
              <a:t>		</a:t>
            </a:r>
            <a:r>
              <a:rPr lang="en-US" altLang="en-US" sz="2000" dirty="0">
                <a:solidFill>
                  <a:srgbClr val="002060"/>
                </a:solidFill>
              </a:rPr>
              <a:t>EXEC SQL</a:t>
            </a:r>
            <a:r>
              <a:rPr lang="en-US" altLang="en-US" sz="2000" b="1" dirty="0">
                <a:solidFill>
                  <a:srgbClr val="002060"/>
                </a:solidFill>
              </a:rPr>
              <a:t> fetch </a:t>
            </a:r>
            <a:r>
              <a:rPr lang="en-US" altLang="en-US" sz="2000" i="1" dirty="0">
                <a:solidFill>
                  <a:srgbClr val="002060"/>
                </a:solidFill>
              </a:rPr>
              <a:t>c </a:t>
            </a:r>
            <a:r>
              <a:rPr lang="en-US" altLang="en-US" sz="2000" b="1" dirty="0">
                <a:solidFill>
                  <a:srgbClr val="002060"/>
                </a:solidFill>
              </a:rPr>
              <a:t>into </a:t>
            </a:r>
            <a:r>
              <a:rPr lang="en-US" altLang="en-US" sz="2000" dirty="0">
                <a:solidFill>
                  <a:srgbClr val="002060"/>
                </a:solidFill>
              </a:rPr>
              <a:t>:</a:t>
            </a:r>
            <a:r>
              <a:rPr lang="en-US" altLang="en-US" sz="2000" i="1" dirty="0" err="1">
                <a:solidFill>
                  <a:srgbClr val="002060"/>
                </a:solidFill>
              </a:rPr>
              <a:t>si</a:t>
            </a:r>
            <a:r>
              <a:rPr lang="en-US" altLang="en-US" sz="2000" i="1" dirty="0">
                <a:solidFill>
                  <a:srgbClr val="002060"/>
                </a:solidFill>
              </a:rPr>
              <a:t>, :</a:t>
            </a:r>
            <a:r>
              <a:rPr lang="en-US" altLang="en-US" sz="2000" i="1" dirty="0" err="1">
                <a:solidFill>
                  <a:srgbClr val="002060"/>
                </a:solidFill>
              </a:rPr>
              <a:t>sn</a:t>
            </a:r>
            <a:r>
              <a:rPr lang="en-US" altLang="en-US" sz="2000" dirty="0">
                <a:solidFill>
                  <a:srgbClr val="002060"/>
                </a:solidFill>
              </a:rPr>
              <a:t> END_EXEC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sz="2000" dirty="0">
                <a:solidFill>
                  <a:srgbClr val="993300"/>
                </a:solidFill>
              </a:rPr>
              <a:t/>
            </a:r>
            <a:br>
              <a:rPr lang="en-US" altLang="en-US" sz="2000" dirty="0">
                <a:solidFill>
                  <a:srgbClr val="993300"/>
                </a:solidFill>
              </a:rPr>
            </a:br>
            <a:r>
              <a:rPr lang="en-US" altLang="en-US" dirty="0"/>
              <a:t>Repeated calls to fetch get successive tuples in the query result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149350"/>
            <a:ext cx="7458075" cy="4903788"/>
          </a:xfrm>
        </p:spPr>
        <p:txBody>
          <a:bodyPr/>
          <a:lstStyle/>
          <a:p>
            <a:pPr>
              <a:tabLst>
                <a:tab pos="3140075" algn="ctr"/>
              </a:tabLst>
            </a:pPr>
            <a:r>
              <a:rPr lang="en-US" altLang="en-US" dirty="0"/>
              <a:t>A variable called SQLSTATE in the SQL communication area (SQLCA) gets set to </a:t>
            </a:r>
            <a:r>
              <a:rPr lang="en-US" altLang="ja-JP" dirty="0"/>
              <a:t>'02000' to indicate no more data is available</a:t>
            </a:r>
          </a:p>
          <a:p>
            <a:pPr>
              <a:tabLst>
                <a:tab pos="3140075" algn="ctr"/>
              </a:tabLst>
            </a:pPr>
            <a:r>
              <a:rPr lang="en-US" altLang="en-US" dirty="0"/>
              <a:t>The </a:t>
            </a:r>
            <a:r>
              <a:rPr lang="en-US" altLang="en-US" b="1" dirty="0"/>
              <a:t>close</a:t>
            </a:r>
            <a:r>
              <a:rPr lang="en-US" altLang="en-US" dirty="0"/>
              <a:t> statement causes the database system to delete the temporary relation that holds the result of the query.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sz="2000" dirty="0"/>
              <a:t>		</a:t>
            </a:r>
            <a:r>
              <a:rPr lang="en-US" altLang="en-US" sz="2000" dirty="0">
                <a:solidFill>
                  <a:srgbClr val="002060"/>
                </a:solidFill>
              </a:rPr>
              <a:t>EXEC SQL </a:t>
            </a:r>
            <a:r>
              <a:rPr lang="en-US" altLang="en-US" sz="2000" b="1" dirty="0">
                <a:solidFill>
                  <a:srgbClr val="002060"/>
                </a:solidFill>
              </a:rPr>
              <a:t>close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i="1" dirty="0">
                <a:solidFill>
                  <a:srgbClr val="002060"/>
                </a:solidFill>
              </a:rPr>
              <a:t>c</a:t>
            </a:r>
            <a:r>
              <a:rPr lang="en-US" altLang="en-US" sz="2000" dirty="0">
                <a:solidFill>
                  <a:srgbClr val="002060"/>
                </a:solidFill>
              </a:rPr>
              <a:t> ;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dirty="0"/>
              <a:t>     Note: above details vary with language.  For example, the Java              embedding defines Java iterators to step through result tuples</a:t>
            </a:r>
            <a:r>
              <a:rPr lang="en-US" altLang="en-US" sz="2000" dirty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Updates Through Embedded SQL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2847" y="762000"/>
            <a:ext cx="6763340" cy="4983163"/>
          </a:xfrm>
        </p:spPr>
        <p:txBody>
          <a:bodyPr/>
          <a:lstStyle/>
          <a:p>
            <a:pPr>
              <a:buFont typeface="Monotype Sorts" charset="2"/>
              <a:buNone/>
            </a:pPr>
            <a:endParaRPr lang="en-US" altLang="en-US" dirty="0">
              <a:ea typeface="ＭＳ Ｐゴシック" pitchFamily="34" charset="-128"/>
            </a:endParaRPr>
          </a:p>
          <a:p>
            <a:r>
              <a:rPr lang="en-US" altLang="en-US" sz="1800" dirty="0"/>
              <a:t>Embedded SQL expressions for database modification (</a:t>
            </a:r>
            <a:r>
              <a:rPr lang="en-US" altLang="en-US" sz="1800" b="1" dirty="0"/>
              <a:t>update</a:t>
            </a:r>
            <a:r>
              <a:rPr lang="en-US" altLang="en-US" sz="1800" dirty="0"/>
              <a:t>, </a:t>
            </a:r>
            <a:r>
              <a:rPr lang="en-US" altLang="en-US" sz="1800" b="1" dirty="0"/>
              <a:t>insert</a:t>
            </a:r>
            <a:r>
              <a:rPr lang="en-US" altLang="en-US" sz="1800" dirty="0"/>
              <a:t>, and </a:t>
            </a:r>
            <a:r>
              <a:rPr lang="en-US" altLang="en-US" sz="1800" b="1" dirty="0"/>
              <a:t>delete</a:t>
            </a:r>
            <a:r>
              <a:rPr lang="en-US" altLang="en-US" sz="1800" dirty="0"/>
              <a:t>)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r>
              <a:rPr lang="en-US" altLang="en-US" sz="1800" dirty="0"/>
              <a:t>Can update tuples fetched by cursor by declaring that the cursor is for update</a:t>
            </a:r>
          </a:p>
          <a:p>
            <a:pPr>
              <a:buNone/>
            </a:pPr>
            <a:r>
              <a:rPr lang="en-US" altLang="en-US" sz="2000" b="1" dirty="0">
                <a:solidFill>
                  <a:srgbClr val="002060"/>
                </a:solidFill>
              </a:rPr>
              <a:t>              </a:t>
            </a:r>
            <a:r>
              <a:rPr lang="en-US" altLang="en-US" sz="1800" b="1" dirty="0">
                <a:solidFill>
                  <a:srgbClr val="002060"/>
                </a:solidFill>
              </a:rPr>
              <a:t>EXEC SQL </a:t>
            </a:r>
          </a:p>
          <a:p>
            <a:pPr>
              <a:buNone/>
            </a:pPr>
            <a:r>
              <a:rPr lang="en-US" altLang="en-US" sz="1800" b="1" dirty="0">
                <a:solidFill>
                  <a:srgbClr val="002060"/>
                </a:solidFill>
              </a:rPr>
              <a:t>                declare </a:t>
            </a:r>
            <a:r>
              <a:rPr lang="en-US" altLang="en-US" sz="1800" i="1" dirty="0">
                <a:solidFill>
                  <a:srgbClr val="002060"/>
                </a:solidFill>
              </a:rPr>
              <a:t>c </a:t>
            </a:r>
            <a:r>
              <a:rPr lang="en-US" altLang="en-US" sz="1800" b="1" dirty="0">
                <a:solidFill>
                  <a:srgbClr val="002060"/>
                </a:solidFill>
              </a:rPr>
              <a:t>cursor for</a:t>
            </a:r>
            <a:br>
              <a:rPr lang="en-US" altLang="en-US" sz="1800" b="1" dirty="0">
                <a:solidFill>
                  <a:srgbClr val="002060"/>
                </a:solidFill>
              </a:rPr>
            </a:br>
            <a:r>
              <a:rPr lang="en-US" altLang="en-US" sz="1800" b="1" dirty="0">
                <a:solidFill>
                  <a:srgbClr val="002060"/>
                </a:solidFill>
              </a:rPr>
              <a:t>             select </a:t>
            </a:r>
            <a:r>
              <a:rPr lang="en-US" altLang="en-US" sz="1800" dirty="0">
                <a:solidFill>
                  <a:srgbClr val="002060"/>
                </a:solidFill>
              </a:rPr>
              <a:t>*</a:t>
            </a:r>
            <a:br>
              <a:rPr lang="en-US" altLang="en-US" sz="1800" dirty="0">
                <a:solidFill>
                  <a:srgbClr val="002060"/>
                </a:solidFill>
              </a:rPr>
            </a:br>
            <a:r>
              <a:rPr lang="en-US" altLang="en-US" sz="1800" dirty="0">
                <a:solidFill>
                  <a:srgbClr val="002060"/>
                </a:solidFill>
              </a:rPr>
              <a:t>             </a:t>
            </a:r>
            <a:r>
              <a:rPr lang="en-US" altLang="en-US" sz="1800" b="1" dirty="0">
                <a:solidFill>
                  <a:srgbClr val="002060"/>
                </a:solidFill>
              </a:rPr>
              <a:t>from </a:t>
            </a:r>
            <a:r>
              <a:rPr lang="en-US" altLang="en-US" sz="1800" i="1" dirty="0">
                <a:solidFill>
                  <a:srgbClr val="002060"/>
                </a:solidFill>
              </a:rPr>
              <a:t>instructor</a:t>
            </a:r>
            <a:br>
              <a:rPr lang="en-US" altLang="en-US" sz="1800" i="1" dirty="0">
                <a:solidFill>
                  <a:srgbClr val="002060"/>
                </a:solidFill>
              </a:rPr>
            </a:br>
            <a:r>
              <a:rPr lang="en-US" altLang="en-US" sz="1800" i="1" dirty="0">
                <a:solidFill>
                  <a:srgbClr val="002060"/>
                </a:solidFill>
              </a:rPr>
              <a:t>             </a:t>
            </a:r>
            <a:r>
              <a:rPr lang="en-US" altLang="en-US" sz="1800" b="1" dirty="0">
                <a:solidFill>
                  <a:srgbClr val="002060"/>
                </a:solidFill>
              </a:rPr>
              <a:t>where</a:t>
            </a:r>
            <a:r>
              <a:rPr lang="en-US" altLang="en-US" sz="1800" dirty="0">
                <a:solidFill>
                  <a:srgbClr val="002060"/>
                </a:solidFill>
              </a:rPr>
              <a:t> </a:t>
            </a:r>
            <a:r>
              <a:rPr lang="en-US" altLang="en-US" sz="1800" i="1" dirty="0">
                <a:solidFill>
                  <a:srgbClr val="002060"/>
                </a:solidFill>
              </a:rPr>
              <a:t>dept_name</a:t>
            </a:r>
            <a:r>
              <a:rPr lang="en-US" altLang="en-US" sz="1800" dirty="0">
                <a:solidFill>
                  <a:srgbClr val="002060"/>
                </a:solidFill>
              </a:rPr>
              <a:t> = </a:t>
            </a:r>
            <a:r>
              <a:rPr lang="en-US" altLang="ja-JP" sz="1800" dirty="0">
                <a:solidFill>
                  <a:srgbClr val="002060"/>
                </a:solidFill>
              </a:rPr>
              <a:t>'Music'</a:t>
            </a:r>
            <a:br>
              <a:rPr lang="en-US" altLang="ja-JP" sz="1800" dirty="0">
                <a:solidFill>
                  <a:srgbClr val="002060"/>
                </a:solidFill>
              </a:rPr>
            </a:br>
            <a:r>
              <a:rPr lang="en-US" altLang="ja-JP" sz="1800" dirty="0">
                <a:solidFill>
                  <a:srgbClr val="002060"/>
                </a:solidFill>
              </a:rPr>
              <a:t>             </a:t>
            </a:r>
            <a:r>
              <a:rPr lang="en-US" altLang="ja-JP" sz="1800" b="1" dirty="0">
                <a:solidFill>
                  <a:srgbClr val="002060"/>
                </a:solidFill>
              </a:rPr>
              <a:t>for update</a:t>
            </a:r>
          </a:p>
          <a:p>
            <a:r>
              <a:rPr lang="en-US" altLang="en-US" sz="1800" dirty="0"/>
              <a:t>We then iterate through the tuples by performing  </a:t>
            </a:r>
            <a:r>
              <a:rPr lang="en-US" altLang="en-US" sz="1800" b="1" dirty="0"/>
              <a:t>fetch</a:t>
            </a:r>
            <a:r>
              <a:rPr lang="en-US" altLang="en-US" sz="1800" dirty="0"/>
              <a:t> operations on the cursor (as illustrated earlier), and after fetching each tuple we execute the following code:</a:t>
            </a:r>
          </a:p>
          <a:p>
            <a:pPr>
              <a:buNone/>
            </a:pPr>
            <a:r>
              <a:rPr lang="en-US" altLang="en-US" sz="1800" b="1" dirty="0">
                <a:solidFill>
                  <a:srgbClr val="993300"/>
                </a:solidFill>
              </a:rPr>
              <a:t>                  </a:t>
            </a:r>
            <a:r>
              <a:rPr lang="en-US" altLang="en-US" sz="1800" b="1" dirty="0">
                <a:solidFill>
                  <a:srgbClr val="002060"/>
                </a:solidFill>
              </a:rPr>
              <a:t>update </a:t>
            </a:r>
            <a:r>
              <a:rPr lang="en-US" altLang="en-US" sz="1800" i="1" dirty="0">
                <a:solidFill>
                  <a:srgbClr val="002060"/>
                </a:solidFill>
              </a:rPr>
              <a:t>instructor</a:t>
            </a:r>
            <a:br>
              <a:rPr lang="en-US" altLang="en-US" sz="1800" i="1" dirty="0">
                <a:solidFill>
                  <a:srgbClr val="002060"/>
                </a:solidFill>
              </a:rPr>
            </a:br>
            <a:r>
              <a:rPr lang="en-US" altLang="en-US" sz="1800" i="1" dirty="0">
                <a:solidFill>
                  <a:srgbClr val="002060"/>
                </a:solidFill>
              </a:rPr>
              <a:t>             </a:t>
            </a:r>
            <a:r>
              <a:rPr lang="en-US" altLang="en-US" sz="1800" b="1" dirty="0">
                <a:solidFill>
                  <a:srgbClr val="002060"/>
                </a:solidFill>
              </a:rPr>
              <a:t>set</a:t>
            </a:r>
            <a:r>
              <a:rPr lang="en-US" altLang="en-US" sz="1800" dirty="0">
                <a:solidFill>
                  <a:srgbClr val="002060"/>
                </a:solidFill>
              </a:rPr>
              <a:t> </a:t>
            </a:r>
            <a:r>
              <a:rPr lang="en-US" altLang="en-US" sz="1800" i="1" dirty="0">
                <a:solidFill>
                  <a:srgbClr val="002060"/>
                </a:solidFill>
              </a:rPr>
              <a:t>salary = salary</a:t>
            </a:r>
            <a:r>
              <a:rPr lang="en-US" altLang="en-US" sz="1800" dirty="0">
                <a:solidFill>
                  <a:srgbClr val="002060"/>
                </a:solidFill>
              </a:rPr>
              <a:t> + 1000</a:t>
            </a:r>
            <a:br>
              <a:rPr lang="en-US" altLang="en-US" sz="1800" dirty="0">
                <a:solidFill>
                  <a:srgbClr val="002060"/>
                </a:solidFill>
              </a:rPr>
            </a:br>
            <a:r>
              <a:rPr lang="en-US" altLang="en-US" sz="1800" dirty="0">
                <a:solidFill>
                  <a:srgbClr val="002060"/>
                </a:solidFill>
              </a:rPr>
              <a:t>             </a:t>
            </a:r>
            <a:r>
              <a:rPr lang="en-US" altLang="en-US" sz="1800" b="1" dirty="0">
                <a:solidFill>
                  <a:srgbClr val="002060"/>
                </a:solidFill>
              </a:rPr>
              <a:t>where current of </a:t>
            </a:r>
            <a:r>
              <a:rPr lang="en-US" altLang="en-US" sz="1800" i="1" dirty="0">
                <a:solidFill>
                  <a:srgbClr val="002060"/>
                </a:solidFill>
              </a:rPr>
              <a:t>c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c</a:t>
            </a:r>
          </a:p>
          <a:p>
            <a:pPr marL="0" indent="0">
              <a:buSzPct val="100000"/>
              <a:buNone/>
            </a:pPr>
            <a:r>
              <a:rPr lang="en-US" altLang="en-US" sz="2000" b="1" dirty="0"/>
              <a:t>          </a:t>
            </a: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39688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Accessing SQL from a Programming Language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8113" y="1882775"/>
            <a:ext cx="6680200" cy="4887913"/>
          </a:xfrm>
        </p:spPr>
        <p:txBody>
          <a:bodyPr/>
          <a:lstStyle/>
          <a:p>
            <a:r>
              <a:rPr lang="en-US" altLang="en-US"/>
              <a:t>Not all queries can be expressed in SQL, since SQL does not provide the full expressive power of a general-purpose language.</a:t>
            </a:r>
          </a:p>
          <a:p>
            <a:r>
              <a:rPr lang="en-US" altLang="en-US"/>
              <a:t>Non-declarative actions -- such as printing a report, interacting with a user, or sending the results of a query to a graphical user interface -- cannot be done from within SQL.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133475" y="1030288"/>
            <a:ext cx="7146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A database programmer must have access to a general-purpose programming language for at least two reasons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5879" y="2664651"/>
            <a:ext cx="5671930" cy="1430271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 smtClean="0">
                <a:solidFill>
                  <a:srgbClr val="002060"/>
                </a:solidFill>
                <a:latin typeface="+mj-lt"/>
              </a:rPr>
              <a:t>Functions and Procedures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Functions and Procedures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5063"/>
            <a:ext cx="7240588" cy="4876800"/>
          </a:xfrm>
        </p:spPr>
        <p:txBody>
          <a:bodyPr/>
          <a:lstStyle/>
          <a:p>
            <a:r>
              <a:rPr lang="en-US" altLang="en-US" dirty="0"/>
              <a:t>Functions and procedures allow  “business logic”  to be stored in the database and executed from SQL statements.</a:t>
            </a:r>
          </a:p>
          <a:p>
            <a:r>
              <a:rPr lang="en-US" altLang="en-US" dirty="0"/>
              <a:t>These can be defined either by the procedural component of SQL or  by an external programming language such as Java, C, or C++.</a:t>
            </a:r>
          </a:p>
          <a:p>
            <a:r>
              <a:rPr lang="en-US" altLang="en-US" dirty="0"/>
              <a:t>The syntax we present here is defined by the SQL standard.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Most databases implement nonstandard versions of this syntax.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Declaring SQL 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73150"/>
            <a:ext cx="7775575" cy="4903788"/>
          </a:xfrm>
        </p:spPr>
        <p:txBody>
          <a:bodyPr/>
          <a:lstStyle/>
          <a:p>
            <a:pPr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dirty="0"/>
              <a:t>Define a function that, given the name of a department, returns the count of the number of instructors in that department.</a:t>
            </a:r>
          </a:p>
          <a:p>
            <a:pPr>
              <a:buFont typeface="Monotype Sorts" charset="2"/>
              <a:buNone/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sz="1600" b="1" dirty="0"/>
              <a:t>             </a:t>
            </a:r>
            <a:r>
              <a:rPr lang="en-US" altLang="en-US" b="1" dirty="0"/>
              <a:t>create function </a:t>
            </a:r>
            <a:r>
              <a:rPr lang="en-US" altLang="en-US" i="1" dirty="0" err="1"/>
              <a:t>dept_count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b="1" dirty="0"/>
              <a:t>varchar</a:t>
            </a:r>
            <a:r>
              <a:rPr lang="en-US" altLang="en-US" dirty="0"/>
              <a:t>(20))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1600" b="1" dirty="0"/>
              <a:t>                </a:t>
            </a:r>
            <a:r>
              <a:rPr lang="en-US" altLang="en-US" b="1" dirty="0"/>
              <a:t>returns integer</a:t>
            </a:r>
            <a:br>
              <a:rPr lang="en-US" altLang="en-US" b="1" dirty="0"/>
            </a:br>
            <a:r>
              <a:rPr lang="en-US" altLang="en-US" b="1" dirty="0"/>
              <a:t>               begin</a:t>
            </a:r>
            <a:br>
              <a:rPr lang="en-US" altLang="en-US" b="1" dirty="0"/>
            </a:br>
            <a:r>
              <a:rPr lang="en-US" altLang="en-US" b="1" dirty="0"/>
              <a:t>               declare </a:t>
            </a:r>
            <a:r>
              <a:rPr lang="en-US" altLang="en-US" i="1" dirty="0" err="1"/>
              <a:t>d_count</a:t>
            </a:r>
            <a:r>
              <a:rPr lang="en-US" altLang="en-US" i="1" dirty="0"/>
              <a:t>  </a:t>
            </a:r>
            <a:r>
              <a:rPr lang="en-US" altLang="en-US" b="1" dirty="0"/>
              <a:t>integer;</a:t>
            </a:r>
            <a:br>
              <a:rPr lang="en-US" altLang="en-US" b="1" dirty="0"/>
            </a:br>
            <a:r>
              <a:rPr lang="en-US" altLang="en-US" b="1" dirty="0"/>
              <a:t>                      select count </a:t>
            </a:r>
            <a:r>
              <a:rPr lang="en-US" altLang="en-US" dirty="0"/>
              <a:t>(</a:t>
            </a:r>
            <a:r>
              <a:rPr lang="en-US" altLang="en-US" i="1" dirty="0"/>
              <a:t>* </a:t>
            </a:r>
            <a:r>
              <a:rPr lang="en-US" altLang="en-US" dirty="0"/>
              <a:t>) </a:t>
            </a:r>
            <a:r>
              <a:rPr lang="en-US" altLang="en-US" b="1" dirty="0"/>
              <a:t>into </a:t>
            </a:r>
            <a:r>
              <a:rPr lang="en-US" altLang="en-US" i="1" dirty="0" err="1"/>
              <a:t>d_count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   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instructor.dept_name</a:t>
            </a:r>
            <a:r>
              <a:rPr lang="en-US" altLang="en-US" i="1" dirty="0"/>
              <a:t> = </a:t>
            </a:r>
            <a:r>
              <a:rPr lang="en-US" altLang="en-US" i="1" dirty="0" err="1"/>
              <a:t>dept_name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          </a:t>
            </a:r>
            <a:r>
              <a:rPr lang="en-US" altLang="en-US" b="1" dirty="0"/>
              <a:t>return </a:t>
            </a:r>
            <a:r>
              <a:rPr lang="en-US" altLang="en-US" i="1" dirty="0" err="1"/>
              <a:t>d_count</a:t>
            </a:r>
            <a:r>
              <a:rPr lang="en-US" altLang="en-US" i="1" dirty="0"/>
              <a:t>;</a:t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end</a:t>
            </a:r>
          </a:p>
          <a:p>
            <a:pPr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dirty="0"/>
              <a:t>The function </a:t>
            </a:r>
            <a:r>
              <a:rPr lang="en-US" altLang="en-US" i="1" dirty="0" err="1"/>
              <a:t>dept_</a:t>
            </a:r>
            <a:r>
              <a:rPr lang="en-US" altLang="en-US" dirty="0" err="1"/>
              <a:t>count</a:t>
            </a:r>
            <a:r>
              <a:rPr lang="en-US" altLang="en-US" dirty="0"/>
              <a:t> can be used to find the department names and budget of all departments with more that 12 instructors.</a:t>
            </a:r>
          </a:p>
          <a:p>
            <a:pPr>
              <a:buFont typeface="Monotype Sorts" charset="2"/>
              <a:buNone/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dirty="0"/>
              <a:t>		</a:t>
            </a:r>
            <a:r>
              <a:rPr lang="en-US" altLang="en-US" b="1" dirty="0"/>
              <a:t>select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, budget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</a:t>
            </a:r>
            <a:r>
              <a:rPr lang="en-US" altLang="en-US" i="1" dirty="0"/>
              <a:t> department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 err="1"/>
              <a:t>dept_</a:t>
            </a:r>
            <a:r>
              <a:rPr lang="en-US" altLang="en-US" dirty="0" err="1"/>
              <a:t>count</a:t>
            </a:r>
            <a:r>
              <a:rPr lang="en-US" altLang="en-US" dirty="0"/>
              <a:t> (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dirty="0"/>
              <a:t>) &gt; 12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Table Functions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0300"/>
            <a:ext cx="8362950" cy="55086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SQL standard supports functions that can return tables as results; such functions are called </a:t>
            </a:r>
            <a:r>
              <a:rPr lang="en-US" altLang="en-US" b="1" dirty="0">
                <a:solidFill>
                  <a:srgbClr val="002060"/>
                </a:solidFill>
              </a:rPr>
              <a:t>table functions</a:t>
            </a:r>
          </a:p>
          <a:p>
            <a:pPr>
              <a:defRPr/>
            </a:pPr>
            <a:r>
              <a:rPr lang="en-US" altLang="en-US" dirty="0"/>
              <a:t>Example: Return all instructors in a given department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</a:t>
            </a:r>
            <a:r>
              <a:rPr lang="en-US" altLang="en-US" b="1" dirty="0"/>
              <a:t>create</a:t>
            </a:r>
            <a:r>
              <a:rPr lang="en-US" altLang="en-US" dirty="0"/>
              <a:t> </a:t>
            </a:r>
            <a:r>
              <a:rPr lang="en-US" altLang="en-US" b="1" dirty="0"/>
              <a:t>function</a:t>
            </a:r>
            <a:r>
              <a:rPr lang="en-US" altLang="en-US" dirty="0"/>
              <a:t> </a:t>
            </a:r>
            <a:r>
              <a:rPr lang="en-US" altLang="en-US" i="1" dirty="0" err="1"/>
              <a:t>instructor_of</a:t>
            </a:r>
            <a:r>
              <a:rPr lang="en-US" altLang="en-US" dirty="0"/>
              <a:t> (</a:t>
            </a:r>
            <a:r>
              <a:rPr lang="en-US" altLang="en-US" i="1" dirty="0"/>
              <a:t>dept_name</a:t>
            </a:r>
            <a:r>
              <a:rPr lang="en-US" altLang="en-US" dirty="0"/>
              <a:t> </a:t>
            </a:r>
            <a:r>
              <a:rPr lang="en-US" altLang="en-US" b="1" dirty="0"/>
              <a:t>char</a:t>
            </a:r>
            <a:r>
              <a:rPr lang="en-US" altLang="en-US" dirty="0"/>
              <a:t>(20))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	</a:t>
            </a:r>
            <a:r>
              <a:rPr lang="en-US" altLang="en-US" b="1" dirty="0"/>
              <a:t>returns</a:t>
            </a:r>
            <a:r>
              <a:rPr lang="en-US" altLang="en-US" dirty="0"/>
              <a:t> </a:t>
            </a:r>
            <a:r>
              <a:rPr lang="en-US" altLang="en-US" b="1" dirty="0"/>
              <a:t>table  </a:t>
            </a:r>
            <a:r>
              <a:rPr lang="en-US" altLang="en-US" dirty="0"/>
              <a:t>(</a:t>
            </a:r>
            <a:r>
              <a:rPr lang="en-US" altLang="en-US" b="1" dirty="0"/>
              <a:t> </a:t>
            </a:r>
            <a:r>
              <a:rPr lang="en-US" altLang="en-US" dirty="0"/>
              <a:t> 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                        </a:t>
            </a:r>
            <a:r>
              <a:rPr lang="en-US" altLang="en-US" i="1" dirty="0"/>
              <a:t>ID </a:t>
            </a:r>
            <a:r>
              <a:rPr lang="en-US" altLang="en-US" b="1" dirty="0" err="1"/>
              <a:t>varchar</a:t>
            </a:r>
            <a:r>
              <a:rPr lang="en-US" altLang="en-US" dirty="0"/>
              <a:t>(5),</a:t>
            </a:r>
            <a:br>
              <a:rPr lang="en-US" altLang="en-US" dirty="0"/>
            </a:br>
            <a:r>
              <a:rPr lang="en-US" altLang="en-US" dirty="0"/>
              <a:t>	          </a:t>
            </a:r>
            <a:r>
              <a:rPr lang="en-US" altLang="en-US" i="1" dirty="0"/>
              <a:t>name</a:t>
            </a:r>
            <a:r>
              <a:rPr lang="en-US" altLang="en-US" dirty="0"/>
              <a:t>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           </a:t>
            </a:r>
            <a:r>
              <a:rPr lang="en-US" altLang="en-US" i="1" dirty="0"/>
              <a:t>dept_name</a:t>
            </a:r>
            <a:r>
              <a:rPr lang="en-US" altLang="en-US" dirty="0"/>
              <a:t>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	          </a:t>
            </a:r>
            <a:r>
              <a:rPr lang="en-US" altLang="en-US" i="1" dirty="0"/>
              <a:t>salary</a:t>
            </a:r>
            <a:r>
              <a:rPr lang="en-US" altLang="en-US" dirty="0"/>
              <a:t> </a:t>
            </a:r>
            <a:r>
              <a:rPr lang="en-US" altLang="en-US" b="1" dirty="0"/>
              <a:t>numeric</a:t>
            </a:r>
            <a:r>
              <a:rPr lang="en-US" altLang="en-US" dirty="0"/>
              <a:t>(8,2))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         </a:t>
            </a:r>
            <a:r>
              <a:rPr lang="en-US" altLang="en-US" b="1" dirty="0"/>
              <a:t>return</a:t>
            </a:r>
            <a:r>
              <a:rPr lang="en-US" altLang="en-US" dirty="0"/>
              <a:t> </a:t>
            </a:r>
            <a:r>
              <a:rPr lang="en-US" altLang="en-US" b="1" dirty="0"/>
              <a:t>table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         (</a:t>
            </a:r>
            <a:r>
              <a:rPr lang="en-US" altLang="en-US" b="1" dirty="0"/>
              <a:t>select</a:t>
            </a:r>
            <a:r>
              <a:rPr lang="en-US" altLang="en-US" dirty="0"/>
              <a:t> </a:t>
            </a:r>
            <a:r>
              <a:rPr lang="en-US" altLang="en-US" i="1" dirty="0"/>
              <a:t>ID, name, dept_name, salary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	          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dirty="0"/>
              <a:t>	          </a:t>
            </a:r>
            <a:r>
              <a:rPr lang="en-US" altLang="en-US" b="1" dirty="0"/>
              <a:t>where</a:t>
            </a:r>
            <a:r>
              <a:rPr lang="en-US" altLang="en-US" i="1" dirty="0"/>
              <a:t> </a:t>
            </a:r>
            <a:r>
              <a:rPr lang="en-US" altLang="en-US" i="1" dirty="0" err="1"/>
              <a:t>instructor.dept_name</a:t>
            </a:r>
            <a:r>
              <a:rPr lang="en-US" altLang="en-US" i="1" dirty="0"/>
              <a:t> = </a:t>
            </a:r>
            <a:r>
              <a:rPr lang="en-US" altLang="en-US" i="1" dirty="0" err="1"/>
              <a:t>instructor_of.dept_name</a:t>
            </a:r>
            <a:r>
              <a:rPr lang="en-US" altLang="en-US" dirty="0"/>
              <a:t>)</a:t>
            </a:r>
          </a:p>
          <a:p>
            <a:pPr>
              <a:defRPr/>
            </a:pPr>
            <a:r>
              <a:rPr lang="en-US" altLang="en-US" dirty="0"/>
              <a:t>Usage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	</a:t>
            </a:r>
            <a:r>
              <a:rPr lang="en-US" altLang="en-US" b="1" dirty="0"/>
              <a:t>select *</a:t>
            </a:r>
            <a:br>
              <a:rPr lang="en-US" altLang="en-US" b="1" dirty="0"/>
            </a:br>
            <a:r>
              <a:rPr lang="en-US" altLang="en-US" b="1" dirty="0"/>
              <a:t>	from table </a:t>
            </a:r>
            <a:r>
              <a:rPr lang="en-US" altLang="en-US" dirty="0"/>
              <a:t>(</a:t>
            </a:r>
            <a:r>
              <a:rPr lang="en-US" altLang="en-US" i="1" dirty="0" err="1"/>
              <a:t>instructor_of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ja-JP" dirty="0"/>
              <a:t>'Music'))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SQL Procedures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r>
              <a:rPr lang="en-US" altLang="en-US" dirty="0"/>
              <a:t>The </a:t>
            </a:r>
            <a:r>
              <a:rPr lang="en-US" altLang="en-US" i="1" dirty="0" err="1"/>
              <a:t>dept_count</a:t>
            </a:r>
            <a:r>
              <a:rPr lang="en-US" altLang="en-US" i="1" dirty="0"/>
              <a:t> </a:t>
            </a:r>
            <a:r>
              <a:rPr lang="en-US" altLang="en-US" dirty="0"/>
              <a:t>function could instead be written as procedure: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create procedure </a:t>
            </a:r>
            <a:r>
              <a:rPr lang="en-US" altLang="en-US" i="1" dirty="0" err="1"/>
              <a:t>dept_count_proc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en-US" b="1" dirty="0"/>
              <a:t>in </a:t>
            </a:r>
            <a:r>
              <a:rPr lang="en-US" altLang="en-US" i="1" dirty="0"/>
              <a:t>dept_name </a:t>
            </a:r>
            <a:r>
              <a:rPr lang="en-US" altLang="en-US" b="1" dirty="0" err="1"/>
              <a:t>varchar</a:t>
            </a:r>
            <a:r>
              <a:rPr lang="en-US" altLang="en-US" dirty="0"/>
              <a:t>(20), </a:t>
            </a:r>
            <a:br>
              <a:rPr lang="en-US" altLang="en-US" dirty="0"/>
            </a:br>
            <a:r>
              <a:rPr lang="en-US" altLang="en-US" dirty="0"/>
              <a:t>                                                           </a:t>
            </a:r>
            <a:r>
              <a:rPr lang="en-US" altLang="en-US" b="1" dirty="0"/>
              <a:t>out </a:t>
            </a:r>
            <a:r>
              <a:rPr lang="en-US" altLang="en-US" i="1" dirty="0" err="1"/>
              <a:t>d_count</a:t>
            </a:r>
            <a:r>
              <a:rPr lang="en-US" altLang="en-US" i="1" dirty="0"/>
              <a:t> </a:t>
            </a:r>
            <a:r>
              <a:rPr lang="en-US" altLang="en-US" b="1" dirty="0"/>
              <a:t>integer)</a:t>
            </a:r>
            <a:br>
              <a:rPr lang="en-US" altLang="en-US" b="1" dirty="0"/>
            </a:br>
            <a:r>
              <a:rPr lang="en-US" altLang="en-US" b="1" dirty="0"/>
              <a:t>   begin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       select count</a:t>
            </a:r>
            <a:r>
              <a:rPr lang="en-US" altLang="en-US" dirty="0"/>
              <a:t>(</a:t>
            </a:r>
            <a:r>
              <a:rPr lang="en-US" altLang="en-US" i="1" dirty="0"/>
              <a:t>*</a:t>
            </a:r>
            <a:r>
              <a:rPr lang="en-US" altLang="en-US" dirty="0"/>
              <a:t>) </a:t>
            </a:r>
            <a:r>
              <a:rPr lang="en-US" altLang="en-US" b="1" dirty="0"/>
              <a:t>into </a:t>
            </a:r>
            <a:r>
              <a:rPr lang="en-US" altLang="en-US" i="1" dirty="0" err="1"/>
              <a:t>d_count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instructor.dept_name</a:t>
            </a:r>
            <a:r>
              <a:rPr lang="en-US" altLang="en-US" i="1" dirty="0"/>
              <a:t> = </a:t>
            </a:r>
            <a:r>
              <a:rPr lang="en-US" altLang="en-US" i="1" dirty="0" err="1"/>
              <a:t>dept_count_proc.dept_name</a:t>
            </a:r>
            <a:endParaRPr lang="en-US" altLang="en-US" i="1" dirty="0"/>
          </a:p>
          <a:p>
            <a:pPr>
              <a:buFont typeface="Monotype Sorts" charset="2"/>
              <a:buNone/>
            </a:pPr>
            <a:r>
              <a:rPr lang="en-US" altLang="en-US" i="1" dirty="0"/>
              <a:t>        </a:t>
            </a:r>
            <a:r>
              <a:rPr lang="en-US" altLang="en-US" b="1" dirty="0"/>
              <a:t>end</a:t>
            </a:r>
            <a:endParaRPr lang="en-US" altLang="en-US" dirty="0"/>
          </a:p>
          <a:p>
            <a:r>
              <a:rPr lang="en-US" altLang="en-US" dirty="0"/>
              <a:t>The keywords </a:t>
            </a:r>
            <a:r>
              <a:rPr lang="en-US" altLang="en-US" b="1" dirty="0"/>
              <a:t>in</a:t>
            </a:r>
            <a:r>
              <a:rPr lang="en-US" altLang="en-US" dirty="0"/>
              <a:t> and  </a:t>
            </a:r>
            <a:r>
              <a:rPr lang="en-US" altLang="en-US" b="1" dirty="0"/>
              <a:t>out  </a:t>
            </a:r>
            <a:r>
              <a:rPr lang="en-US" altLang="en-US" dirty="0"/>
              <a:t>are parameters that are expected to have values assigned to them and parameters whose values are set in the procedure in order to return results.</a:t>
            </a:r>
          </a:p>
          <a:p>
            <a:r>
              <a:rPr lang="en-US" altLang="en-US" dirty="0"/>
              <a:t>Procedures can be invoked either from an SQL procedure or from embedded SQL, using the </a:t>
            </a:r>
            <a:r>
              <a:rPr lang="en-US" altLang="en-US" b="1" dirty="0"/>
              <a:t>call</a:t>
            </a:r>
            <a:r>
              <a:rPr lang="en-US" altLang="en-US" dirty="0"/>
              <a:t> statement.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	declare </a:t>
            </a:r>
            <a:r>
              <a:rPr lang="en-US" altLang="en-US" i="1" dirty="0" err="1"/>
              <a:t>d_count</a:t>
            </a:r>
            <a:r>
              <a:rPr lang="en-US" altLang="en-US" i="1" dirty="0"/>
              <a:t> </a:t>
            </a:r>
            <a:r>
              <a:rPr lang="en-US" altLang="en-US" b="1" dirty="0"/>
              <a:t>integer</a:t>
            </a:r>
            <a:r>
              <a:rPr lang="en-US" altLang="en-US" dirty="0"/>
              <a:t>;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call </a:t>
            </a:r>
            <a:r>
              <a:rPr lang="en-US" altLang="en-US" i="1" dirty="0" err="1"/>
              <a:t>dept_count_proc</a:t>
            </a:r>
            <a:r>
              <a:rPr lang="en-US" altLang="en-US" dirty="0"/>
              <a:t>( </a:t>
            </a:r>
            <a:r>
              <a:rPr lang="en-US" altLang="ja-JP" dirty="0"/>
              <a:t>'Physics', </a:t>
            </a:r>
            <a:r>
              <a:rPr lang="en-US" altLang="ja-JP" i="1" dirty="0" err="1"/>
              <a:t>d_count</a:t>
            </a:r>
            <a:r>
              <a:rPr lang="en-US" altLang="ja-JP" dirty="0"/>
              <a:t>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SQL Procedures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r>
              <a:rPr lang="en-US" altLang="en-US" sz="1800" dirty="0"/>
              <a:t>Procedures and functions can be invoked also from dynamic SQL</a:t>
            </a:r>
          </a:p>
          <a:p>
            <a:r>
              <a:rPr lang="en-US" altLang="en-US" sz="1800" dirty="0"/>
              <a:t>SQL allows more than one procedure of the so long as the number of arguments of the procedures with the same name is different.</a:t>
            </a:r>
          </a:p>
          <a:p>
            <a:r>
              <a:rPr lang="en-US" altLang="en-US" sz="1800" dirty="0"/>
              <a:t>The name, along with the number of arguments, is used to identify the procedure. 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Language Constructs for Procedures &amp; Functions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31839" cy="5074998"/>
          </a:xfrm>
        </p:spPr>
        <p:txBody>
          <a:bodyPr lIns="91440"/>
          <a:lstStyle/>
          <a:p>
            <a:pPr>
              <a:defRPr/>
            </a:pPr>
            <a:r>
              <a:rPr lang="en-US" altLang="en-US" dirty="0"/>
              <a:t>SQL supports constructs that gives it almost all the power of a general-purpose programming language.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Warning: most database systems implement their own variant of the standard syntax below.</a:t>
            </a:r>
          </a:p>
          <a:p>
            <a:pPr>
              <a:defRPr/>
            </a:pPr>
            <a:r>
              <a:rPr lang="en-US" altLang="en-US" dirty="0"/>
              <a:t>Compound statement: </a:t>
            </a:r>
            <a:r>
              <a:rPr lang="en-US" altLang="en-US" b="1" dirty="0"/>
              <a:t>begin</a:t>
            </a:r>
            <a:r>
              <a:rPr lang="en-US" altLang="en-US" dirty="0"/>
              <a:t> … </a:t>
            </a:r>
            <a:r>
              <a:rPr lang="en-US" altLang="en-US" b="1" dirty="0"/>
              <a:t>end,</a:t>
            </a:r>
            <a:r>
              <a:rPr lang="en-US" altLang="en-US" dirty="0"/>
              <a:t> 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May contain multiple SQL statements between </a:t>
            </a:r>
            <a:r>
              <a:rPr lang="en-US" altLang="en-US" b="1" dirty="0">
                <a:ea typeface="ＭＳ Ｐゴシック" pitchFamily="34" charset="-128"/>
              </a:rPr>
              <a:t>begin</a:t>
            </a:r>
            <a:r>
              <a:rPr lang="en-US" altLang="en-US" dirty="0">
                <a:ea typeface="ＭＳ Ｐゴシック" pitchFamily="34" charset="-128"/>
              </a:rPr>
              <a:t> and </a:t>
            </a:r>
            <a:r>
              <a:rPr lang="en-US" altLang="en-US" b="1" dirty="0">
                <a:ea typeface="ＭＳ Ｐゴシック" pitchFamily="34" charset="-128"/>
              </a:rPr>
              <a:t>end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Local variables can be declared within a compound statements</a:t>
            </a:r>
          </a:p>
          <a:p>
            <a:pPr>
              <a:defRPr/>
            </a:pPr>
            <a:r>
              <a:rPr lang="en-US" altLang="en-US" dirty="0"/>
              <a:t>While and repeat statements: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  </a:t>
            </a:r>
            <a:r>
              <a:rPr lang="en-US" altLang="en-US" b="1" dirty="0"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dirty="0" err="1">
                <a:ea typeface="ＭＳ Ｐゴシック" pitchFamily="34" charset="-128"/>
              </a:rPr>
              <a:t>boolean</a:t>
            </a:r>
            <a:r>
              <a:rPr lang="en-US" altLang="en-US" dirty="0">
                <a:ea typeface="ＭＳ Ｐゴシック" pitchFamily="34" charset="-128"/>
              </a:rPr>
              <a:t> expression  </a:t>
            </a:r>
            <a:r>
              <a:rPr lang="en-US" altLang="en-US" b="1" dirty="0">
                <a:ea typeface="ＭＳ Ｐゴシック" pitchFamily="34" charset="-128"/>
              </a:rPr>
              <a:t>do</a:t>
            </a:r>
          </a:p>
          <a:p>
            <a:pPr lvl="2">
              <a:lnSpc>
                <a:spcPct val="70000"/>
              </a:lnSpc>
              <a:buFont typeface="Webdings" panose="05030102010509060703" pitchFamily="18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           sequence of statements ;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		</a:t>
            </a:r>
            <a:r>
              <a:rPr lang="en-US" altLang="en-US" b="1" dirty="0">
                <a:ea typeface="ＭＳ Ｐゴシック" pitchFamily="34" charset="-128"/>
              </a:rPr>
              <a:t>end while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endParaRPr lang="en-US" altLang="en-US" sz="12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b="1" dirty="0">
                <a:ea typeface="ＭＳ Ｐゴシック" pitchFamily="34" charset="-128"/>
              </a:rPr>
              <a:t>repeat</a:t>
            </a:r>
          </a:p>
          <a:p>
            <a:pPr lvl="2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         sequence of statements ;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		until </a:t>
            </a:r>
            <a:r>
              <a:rPr lang="en-US" altLang="en-US" dirty="0" err="1">
                <a:ea typeface="ＭＳ Ｐゴシック" pitchFamily="34" charset="-128"/>
              </a:rPr>
              <a:t>boolean</a:t>
            </a:r>
            <a:r>
              <a:rPr lang="en-US" altLang="en-US" dirty="0">
                <a:ea typeface="ＭＳ Ｐゴシック" pitchFamily="34" charset="-128"/>
              </a:rPr>
              <a:t> expression 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		</a:t>
            </a:r>
            <a:r>
              <a:rPr lang="en-US" altLang="en-US" b="1" dirty="0">
                <a:ea typeface="ＭＳ Ｐゴシック" pitchFamily="34" charset="-128"/>
              </a:rPr>
              <a:t>end repeat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Language Constructs (Cont.)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75" y="1135063"/>
            <a:ext cx="7661275" cy="49037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>
                <a:latin typeface="Tahoma" panose="020B0604030504040204" pitchFamily="34" charset="0"/>
              </a:rPr>
              <a:t>For</a:t>
            </a:r>
            <a:r>
              <a:rPr lang="en-US" altLang="en-US" dirty="0">
                <a:latin typeface="Tahoma" panose="020B0604030504040204" pitchFamily="34" charset="0"/>
              </a:rPr>
              <a:t> loop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Tahoma" panose="020B0604030504040204" pitchFamily="34" charset="0"/>
                <a:ea typeface="ＭＳ Ｐゴシック" panose="020B0600070205080204" pitchFamily="34" charset="-128"/>
              </a:rPr>
              <a:t>Permits iteration over all results of a query</a:t>
            </a:r>
          </a:p>
          <a:p>
            <a:r>
              <a:rPr lang="en-US" altLang="en-US" dirty="0">
                <a:latin typeface="Tahoma" panose="020B0604030504040204" pitchFamily="34" charset="0"/>
              </a:rPr>
              <a:t>Example:   Find the budget of all departments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/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  </a:t>
            </a:r>
            <a:r>
              <a:rPr lang="en-US" altLang="en-US" b="1" dirty="0"/>
              <a:t>declare </a:t>
            </a:r>
            <a:r>
              <a:rPr lang="en-US" altLang="en-US" i="1" dirty="0"/>
              <a:t>n  </a:t>
            </a:r>
            <a:r>
              <a:rPr lang="en-US" altLang="en-US" b="1" dirty="0"/>
              <a:t>integer default </a:t>
            </a:r>
            <a:r>
              <a:rPr lang="en-US" altLang="en-US" dirty="0"/>
              <a:t>0;</a:t>
            </a:r>
            <a:br>
              <a:rPr lang="en-US" altLang="en-US" dirty="0"/>
            </a:br>
            <a:r>
              <a:rPr lang="en-US" altLang="en-US" dirty="0"/>
              <a:t>  </a:t>
            </a:r>
            <a:r>
              <a:rPr lang="en-US" altLang="en-US" b="1" dirty="0"/>
              <a:t>for </a:t>
            </a:r>
            <a:r>
              <a:rPr lang="en-US" altLang="en-US" i="1" dirty="0"/>
              <a:t>r  </a:t>
            </a:r>
            <a:r>
              <a:rPr lang="en-US" altLang="en-US" b="1" dirty="0"/>
              <a:t>as</a:t>
            </a:r>
            <a:br>
              <a:rPr lang="en-US" altLang="en-US" b="1" dirty="0"/>
            </a:br>
            <a:r>
              <a:rPr lang="en-US" altLang="en-US" b="1" dirty="0"/>
              <a:t>         select </a:t>
            </a:r>
            <a:r>
              <a:rPr lang="en-US" altLang="en-US" i="1" dirty="0"/>
              <a:t>budget </a:t>
            </a:r>
            <a:r>
              <a:rPr lang="en-US" altLang="en-US" b="1" dirty="0"/>
              <a:t>from </a:t>
            </a:r>
            <a:r>
              <a:rPr lang="en-US" altLang="en-US" i="1" dirty="0"/>
              <a:t>department                                                     	</a:t>
            </a:r>
            <a:r>
              <a:rPr lang="en-US" altLang="en-US" b="1" dirty="0"/>
              <a:t>where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= 'Music'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</a:t>
            </a:r>
            <a:r>
              <a:rPr lang="en-US" altLang="en-US" b="1" dirty="0"/>
              <a:t>do</a:t>
            </a:r>
            <a:br>
              <a:rPr lang="en-US" altLang="en-US" b="1" dirty="0"/>
            </a:br>
            <a:r>
              <a:rPr lang="en-US" altLang="en-US" b="1" dirty="0"/>
              <a:t>	       set </a:t>
            </a:r>
            <a:r>
              <a:rPr lang="en-US" altLang="en-US" i="1" dirty="0"/>
              <a:t>n </a:t>
            </a:r>
            <a:r>
              <a:rPr lang="en-US" altLang="en-US" dirty="0"/>
              <a:t>= </a:t>
            </a:r>
            <a:r>
              <a:rPr lang="en-US" altLang="en-US" i="1" dirty="0"/>
              <a:t>n </a:t>
            </a:r>
            <a:r>
              <a:rPr lang="en-US" altLang="en-US" dirty="0"/>
              <a:t>+ </a:t>
            </a:r>
            <a:r>
              <a:rPr lang="en-US" altLang="en-US" dirty="0" err="1"/>
              <a:t>r.</a:t>
            </a:r>
            <a:r>
              <a:rPr lang="en-US" altLang="en-US" i="1" dirty="0" err="1"/>
              <a:t>budget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   </a:t>
            </a:r>
            <a:r>
              <a:rPr lang="en-US" altLang="en-US" b="1" dirty="0"/>
              <a:t>end for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Language Constructs – if-then-else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r>
              <a:rPr lang="en-US" altLang="en-US" sz="1800" dirty="0"/>
              <a:t>Conditional statements  (</a:t>
            </a:r>
            <a:r>
              <a:rPr lang="en-US" altLang="en-US" sz="1800" b="1" dirty="0"/>
              <a:t>if-then-else</a:t>
            </a:r>
            <a:r>
              <a:rPr lang="en-US" altLang="en-US" sz="1800" dirty="0"/>
              <a:t>)</a:t>
            </a:r>
          </a:p>
          <a:p>
            <a:pPr>
              <a:buFont typeface="Monotype Sorts" charset="2"/>
              <a:buNone/>
            </a:pPr>
            <a:r>
              <a:rPr lang="en-US" altLang="en-US" sz="1800" dirty="0"/>
              <a:t>              </a:t>
            </a:r>
            <a:r>
              <a:rPr lang="en-US" altLang="en-US" sz="1800" b="1" dirty="0"/>
              <a:t>if</a:t>
            </a:r>
            <a:r>
              <a:rPr lang="en-US" altLang="en-US" sz="1800" dirty="0"/>
              <a:t> </a:t>
            </a:r>
            <a:r>
              <a:rPr lang="en-US" altLang="en-US" sz="1800" i="1" dirty="0" err="1"/>
              <a:t>boolean</a:t>
            </a:r>
            <a:r>
              <a:rPr lang="en-US" altLang="en-US" sz="1800" i="1" dirty="0"/>
              <a:t>  expression </a:t>
            </a:r>
            <a:r>
              <a:rPr lang="en-US" altLang="en-US" sz="1800" b="1" dirty="0"/>
              <a:t/>
            </a:r>
            <a:br>
              <a:rPr lang="en-US" altLang="en-US" sz="1800" b="1" dirty="0"/>
            </a:br>
            <a:r>
              <a:rPr lang="en-US" altLang="en-US" sz="1800" b="1" dirty="0"/>
              <a:t>	    then </a:t>
            </a:r>
            <a:r>
              <a:rPr lang="en-US" altLang="en-US" sz="1800" i="1" dirty="0"/>
              <a:t>statement or compound statement </a:t>
            </a:r>
            <a:br>
              <a:rPr lang="en-US" altLang="en-US" sz="1800" i="1" dirty="0"/>
            </a:br>
            <a:r>
              <a:rPr lang="en-US" altLang="en-US" sz="1800" i="1" dirty="0"/>
              <a:t>	</a:t>
            </a:r>
            <a:r>
              <a:rPr lang="en-US" altLang="en-US" sz="1800" b="1" dirty="0" err="1"/>
              <a:t>elseif</a:t>
            </a:r>
            <a:r>
              <a:rPr lang="en-US" altLang="en-US" sz="1800" b="1" dirty="0"/>
              <a:t> </a:t>
            </a:r>
            <a:r>
              <a:rPr lang="en-US" altLang="en-US" sz="1800" i="1" dirty="0" err="1"/>
              <a:t>boolean</a:t>
            </a:r>
            <a:r>
              <a:rPr lang="en-US" altLang="en-US" sz="1800" i="1" dirty="0"/>
              <a:t>  expression </a:t>
            </a:r>
            <a:r>
              <a:rPr lang="en-US" altLang="en-US" sz="1800" b="1" dirty="0"/>
              <a:t/>
            </a:r>
            <a:br>
              <a:rPr lang="en-US" altLang="en-US" sz="1800" b="1" dirty="0"/>
            </a:br>
            <a:r>
              <a:rPr lang="en-US" altLang="en-US" sz="1800" b="1" dirty="0"/>
              <a:t>	</a:t>
            </a:r>
            <a:r>
              <a:rPr lang="en-US" altLang="en-US" sz="1800" dirty="0"/>
              <a:t>    </a:t>
            </a:r>
            <a:r>
              <a:rPr lang="en-US" altLang="en-US" sz="1800" b="1" dirty="0"/>
              <a:t>then </a:t>
            </a:r>
            <a:r>
              <a:rPr lang="en-US" altLang="en-US" sz="1800" i="1" dirty="0"/>
              <a:t>statement or compound statement 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1800" dirty="0"/>
              <a:t>         </a:t>
            </a:r>
            <a:r>
              <a:rPr lang="en-US" altLang="en-US" sz="1800" b="1" dirty="0"/>
              <a:t>else</a:t>
            </a:r>
            <a:r>
              <a:rPr lang="en-US" altLang="en-US" sz="1800" dirty="0"/>
              <a:t> </a:t>
            </a:r>
            <a:r>
              <a:rPr lang="en-US" altLang="en-US" sz="1800" i="1" dirty="0"/>
              <a:t>statement or compound statement 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1800" dirty="0"/>
              <a:t>	</a:t>
            </a:r>
            <a:r>
              <a:rPr lang="en-US" altLang="en-US" sz="1800" b="1" dirty="0"/>
              <a:t>end</a:t>
            </a:r>
            <a:r>
              <a:rPr lang="en-US" altLang="en-US" sz="1800" dirty="0"/>
              <a:t> </a:t>
            </a:r>
            <a:r>
              <a:rPr lang="en-US" altLang="en-US" sz="1800" b="1" dirty="0"/>
              <a:t>if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procedure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r>
              <a:rPr lang="en-US" altLang="en-US" dirty="0"/>
              <a:t>Registers student after ensuring classroom capacity is not exceeded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Returns 0 on success and -1 if capacity is exceeded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See book (page 202) for details</a:t>
            </a:r>
          </a:p>
          <a:p>
            <a:r>
              <a:rPr lang="en-US" altLang="en-US" dirty="0"/>
              <a:t>Signaling of exception conditions, and declaring handlers for exceptions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	declare </a:t>
            </a:r>
            <a:r>
              <a:rPr lang="en-US" altLang="en-US" i="1" dirty="0" err="1"/>
              <a:t>out_of_classroom_seats</a:t>
            </a:r>
            <a:r>
              <a:rPr lang="en-US" altLang="en-US" i="1" dirty="0"/>
              <a:t>  </a:t>
            </a:r>
            <a:r>
              <a:rPr lang="en-US" altLang="en-US" b="1" dirty="0"/>
              <a:t>condition</a:t>
            </a:r>
            <a:br>
              <a:rPr lang="en-US" altLang="en-US" b="1" dirty="0"/>
            </a:br>
            <a:r>
              <a:rPr lang="en-US" altLang="en-US" b="1" dirty="0"/>
              <a:t>	declare exit handler for </a:t>
            </a:r>
            <a:r>
              <a:rPr lang="en-US" altLang="en-US" i="1" dirty="0" err="1"/>
              <a:t>out_of_classroom_seats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begin</a:t>
            </a:r>
            <a:br>
              <a:rPr lang="en-US" altLang="en-US" b="1" dirty="0"/>
            </a:br>
            <a:r>
              <a:rPr lang="en-US" altLang="en-US" b="1" dirty="0"/>
              <a:t>	</a:t>
            </a:r>
            <a:r>
              <a:rPr lang="en-US" altLang="en-US" dirty="0"/>
              <a:t>…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end</a:t>
            </a:r>
          </a:p>
          <a:p>
            <a:r>
              <a:rPr lang="en-US" altLang="en-US" dirty="0"/>
              <a:t>The statements between the </a:t>
            </a:r>
            <a:r>
              <a:rPr lang="en-US" altLang="en-US" b="1" dirty="0"/>
              <a:t>begin</a:t>
            </a:r>
            <a:r>
              <a:rPr lang="en-US" altLang="en-US" dirty="0"/>
              <a:t> and the </a:t>
            </a:r>
            <a:r>
              <a:rPr lang="en-US" altLang="en-US" b="1" dirty="0"/>
              <a:t>end</a:t>
            </a:r>
            <a:r>
              <a:rPr lang="en-US" altLang="en-US" dirty="0"/>
              <a:t> can raise an exception by executing  “</a:t>
            </a:r>
            <a:r>
              <a:rPr lang="en-US" altLang="en-US" b="1" dirty="0"/>
              <a:t>signal</a:t>
            </a:r>
            <a:r>
              <a:rPr lang="en-US" altLang="en-US" dirty="0"/>
              <a:t> </a:t>
            </a:r>
            <a:r>
              <a:rPr lang="en-US" altLang="en-US" i="1" dirty="0" err="1"/>
              <a:t>out_of_classroom_seats</a:t>
            </a:r>
            <a:r>
              <a:rPr lang="en-US" altLang="en-US" i="1" dirty="0"/>
              <a:t>”</a:t>
            </a:r>
            <a:endParaRPr lang="en-US" altLang="en-US" dirty="0"/>
          </a:p>
          <a:p>
            <a:r>
              <a:rPr lang="en-US" altLang="en-US" dirty="0"/>
              <a:t>The handler says that if the condition arises he action to be taken is to exit the enclosing  the </a:t>
            </a:r>
            <a:r>
              <a:rPr lang="en-US" altLang="en-US" b="1" dirty="0"/>
              <a:t>begin</a:t>
            </a:r>
            <a:r>
              <a:rPr lang="en-US" altLang="en-US" dirty="0"/>
              <a:t>  </a:t>
            </a:r>
            <a:r>
              <a:rPr lang="en-US" altLang="en-US" b="1" dirty="0"/>
              <a:t>end</a:t>
            </a:r>
            <a:r>
              <a:rPr lang="en-US" altLang="en-US" dirty="0"/>
              <a:t> statement. 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39688"/>
            <a:ext cx="8375650" cy="6096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Accessing SQL from a Programming Language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8113" y="1882775"/>
            <a:ext cx="7086600" cy="4341813"/>
          </a:xfrm>
        </p:spPr>
        <p:txBody>
          <a:bodyPr/>
          <a:lstStyle/>
          <a:p>
            <a:r>
              <a:rPr lang="en-US" altLang="en-US"/>
              <a:t>A general-purpose program  -- can connect to and communicate with a database server using a collection of functions</a:t>
            </a:r>
          </a:p>
          <a:p>
            <a:r>
              <a:rPr lang="en-US" altLang="en-US"/>
              <a:t>Embedded SQL -- provides a means by which a program can interact with a database server.  The  SQL statements are translated at compile time  into function calls.  At runtime,  these function calls connect to the database  using an API  that provides dynamic  SQL facilities.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1133475" y="1030288"/>
            <a:ext cx="7146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There are two approaches to accessing  SQL from a general-purpose programming language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External Language Routines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0012" y="722313"/>
            <a:ext cx="7934263" cy="5251450"/>
          </a:xfrm>
        </p:spPr>
        <p:txBody>
          <a:bodyPr/>
          <a:lstStyle/>
          <a:p>
            <a:endParaRPr kumimoji="0" lang="en-US" altLang="en-US" dirty="0"/>
          </a:p>
          <a:p>
            <a:r>
              <a:rPr kumimoji="0" lang="en-US" altLang="en-US" dirty="0"/>
              <a:t>SQL allows us to define functions in a programming language such as Java, C#, C or C++.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Can be more efficient than functions defined in SQL, and computations that cannot be carried out in SQL\can be executed by these functions.</a:t>
            </a:r>
          </a:p>
          <a:p>
            <a:r>
              <a:rPr lang="en-US" altLang="en-US" dirty="0"/>
              <a:t>Declaring external language procedures and functions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	     </a:t>
            </a:r>
            <a:r>
              <a:rPr lang="en-US" altLang="en-US" b="1" dirty="0"/>
              <a:t>create procedure </a:t>
            </a:r>
            <a:r>
              <a:rPr lang="en-US" altLang="en-US" dirty="0" err="1"/>
              <a:t>dept_count_proc</a:t>
            </a:r>
            <a:r>
              <a:rPr lang="en-US" altLang="en-US" dirty="0"/>
              <a:t>(</a:t>
            </a:r>
            <a:r>
              <a:rPr lang="en-US" altLang="en-US" b="1" dirty="0"/>
              <a:t>in</a:t>
            </a:r>
            <a:r>
              <a:rPr lang="en-US" altLang="en-US" dirty="0"/>
              <a:t>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b="1" dirty="0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                                                  </a:t>
            </a:r>
            <a:r>
              <a:rPr lang="en-US" altLang="en-US" b="1" dirty="0"/>
              <a:t>out </a:t>
            </a:r>
            <a:r>
              <a:rPr lang="en-US" altLang="en-US" dirty="0"/>
              <a:t>count </a:t>
            </a:r>
            <a:r>
              <a:rPr lang="en-US" altLang="en-US" b="1" dirty="0"/>
              <a:t>integer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language </a:t>
            </a:r>
            <a:r>
              <a:rPr lang="en-US" altLang="en-US" dirty="0"/>
              <a:t>C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external name </a:t>
            </a:r>
            <a:r>
              <a:rPr lang="ja-JP" altLang="en-US" dirty="0"/>
              <a:t> </a:t>
            </a:r>
            <a:r>
              <a:rPr lang="en-US" altLang="ja-JP" dirty="0"/>
              <a:t> '/</a:t>
            </a:r>
            <a:r>
              <a:rPr lang="en-US" altLang="ja-JP" dirty="0" err="1"/>
              <a:t>usr</a:t>
            </a:r>
            <a:r>
              <a:rPr lang="en-US" altLang="ja-JP" dirty="0"/>
              <a:t>/</a:t>
            </a:r>
            <a:r>
              <a:rPr lang="en-US" altLang="ja-JP" dirty="0" err="1"/>
              <a:t>avi</a:t>
            </a:r>
            <a:r>
              <a:rPr lang="en-US" altLang="ja-JP" dirty="0"/>
              <a:t>/bin/</a:t>
            </a:r>
            <a:r>
              <a:rPr lang="en-US" altLang="ja-JP" dirty="0" err="1"/>
              <a:t>dept_count_proc</a:t>
            </a:r>
            <a:r>
              <a:rPr lang="en-US" altLang="ja-JP" dirty="0"/>
              <a:t>'</a:t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create function </a:t>
            </a:r>
            <a:r>
              <a:rPr lang="en-US" altLang="ja-JP" dirty="0" err="1"/>
              <a:t>dept_count</a:t>
            </a:r>
            <a:r>
              <a:rPr lang="en-US" altLang="ja-JP" dirty="0"/>
              <a:t>(</a:t>
            </a:r>
            <a:r>
              <a:rPr lang="en-US" altLang="ja-JP" i="1" dirty="0" err="1"/>
              <a:t>dept_name</a:t>
            </a:r>
            <a:r>
              <a:rPr lang="en-US" altLang="ja-JP" i="1" dirty="0"/>
              <a:t> </a:t>
            </a:r>
            <a:r>
              <a:rPr lang="en-US" altLang="ja-JP" b="1" dirty="0"/>
              <a:t>varchar</a:t>
            </a:r>
            <a:r>
              <a:rPr lang="en-US" altLang="ja-JP" dirty="0"/>
              <a:t>(20))</a:t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returns </a:t>
            </a:r>
            <a:r>
              <a:rPr lang="en-US" altLang="ja-JP" dirty="0"/>
              <a:t>integer</a:t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language </a:t>
            </a:r>
            <a:r>
              <a:rPr lang="en-US" altLang="ja-JP" dirty="0"/>
              <a:t>C</a:t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external name </a:t>
            </a:r>
            <a:r>
              <a:rPr lang="en-US" altLang="ja-JP" dirty="0"/>
              <a:t>'/</a:t>
            </a:r>
            <a:r>
              <a:rPr lang="en-US" altLang="ja-JP" dirty="0" err="1"/>
              <a:t>usr</a:t>
            </a:r>
            <a:r>
              <a:rPr lang="en-US" altLang="ja-JP" dirty="0"/>
              <a:t>/</a:t>
            </a:r>
            <a:r>
              <a:rPr lang="en-US" altLang="ja-JP" dirty="0" err="1"/>
              <a:t>avi</a:t>
            </a:r>
            <a:r>
              <a:rPr lang="en-US" altLang="ja-JP" dirty="0"/>
              <a:t>/bin/</a:t>
            </a:r>
            <a:r>
              <a:rPr lang="en-US" altLang="ja-JP" dirty="0" err="1"/>
              <a:t>dept_count</a:t>
            </a:r>
            <a:r>
              <a:rPr lang="en-US" altLang="ja-JP" dirty="0"/>
              <a:t>'</a:t>
            </a:r>
          </a:p>
          <a:p>
            <a:pPr>
              <a:buFont typeface="Monotype Sorts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External Language Routines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r>
              <a:rPr lang="en-US" altLang="en-US" sz="2000" dirty="0"/>
              <a:t>Benefits of external language functions/procedures:  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more efficient for many operations, and more expressive power.</a:t>
            </a:r>
          </a:p>
          <a:p>
            <a:r>
              <a:rPr lang="en-US" altLang="en-US" sz="2000" dirty="0"/>
              <a:t>Drawbacks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Code to implement function may need to be loaded into database system and executed in the database system’</a:t>
            </a:r>
            <a:r>
              <a:rPr lang="en-US" altLang="ja-JP" sz="2000" dirty="0">
                <a:ea typeface="ＭＳ Ｐゴシック" panose="020B0600070205080204" pitchFamily="34" charset="-128"/>
              </a:rPr>
              <a:t>s address space.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risk of accidental corruption of database structures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security risk, allowing users access to unauthorized data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There are alternatives, which give good security at the cost of potentially worse performance.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Direct execution in the database system</a:t>
            </a:r>
            <a:r>
              <a:rPr lang="ja-JP" altLang="en-US" sz="2000" dirty="0">
                <a:ea typeface="ＭＳ Ｐゴシック" panose="020B0600070205080204" pitchFamily="34" charset="-128"/>
              </a:rPr>
              <a:t>’</a:t>
            </a:r>
            <a:r>
              <a:rPr lang="en-US" altLang="ja-JP" sz="2000" dirty="0">
                <a:ea typeface="ＭＳ Ｐゴシック" panose="020B0600070205080204" pitchFamily="34" charset="-128"/>
              </a:rPr>
              <a:t>s space is used when efficiency is more important than security.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Security with External Language Routines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22" y="1135063"/>
            <a:ext cx="7633641" cy="4903787"/>
          </a:xfrm>
        </p:spPr>
        <p:txBody>
          <a:bodyPr/>
          <a:lstStyle/>
          <a:p>
            <a:r>
              <a:rPr lang="en-US" altLang="en-US" sz="2000" dirty="0"/>
              <a:t>To deal with security problems, we can do on of the following: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Use </a:t>
            </a:r>
            <a:r>
              <a:rPr lang="en-US" altLang="en-US" sz="2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sandbox</a:t>
            </a:r>
            <a:r>
              <a:rPr lang="en-US" altLang="en-US" sz="2000" dirty="0">
                <a:ea typeface="ＭＳ Ｐゴシック" panose="020B0600070205080204" pitchFamily="34" charset="-128"/>
              </a:rPr>
              <a:t> techniques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That is, use a safe language like Java, which cannot be used to  access/damage other parts of the database code.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Run external language functions/procedures in a separate process, with no access to the database process</a:t>
            </a:r>
            <a:r>
              <a:rPr lang="ja-JP" altLang="en-US" sz="2000" dirty="0">
                <a:ea typeface="ＭＳ Ｐゴシック" panose="020B0600070205080204" pitchFamily="34" charset="-128"/>
              </a:rPr>
              <a:t>’</a:t>
            </a:r>
            <a:r>
              <a:rPr lang="en-US" altLang="ja-JP" sz="2000" dirty="0">
                <a:ea typeface="ＭＳ Ｐゴシック" panose="020B0600070205080204" pitchFamily="34" charset="-128"/>
              </a:rPr>
              <a:t> memory.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Parameters and results communicated via inter-process communication</a:t>
            </a:r>
          </a:p>
          <a:p>
            <a:r>
              <a:rPr lang="en-US" altLang="en-US" sz="2000" dirty="0"/>
              <a:t>Both have performance overheads</a:t>
            </a:r>
          </a:p>
          <a:p>
            <a:r>
              <a:rPr lang="en-US" altLang="en-US" sz="2000" dirty="0"/>
              <a:t>Many database systems support both above approaches as well as direct executing in database system address space.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8004" y="2607785"/>
            <a:ext cx="4398700" cy="1858963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Triggers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Triggers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8889" y="1155700"/>
            <a:ext cx="7090361" cy="4833938"/>
          </a:xfrm>
        </p:spPr>
        <p:txBody>
          <a:bodyPr/>
          <a:lstStyle/>
          <a:p>
            <a:r>
              <a:rPr lang="en-US" altLang="en-US" sz="2000" dirty="0"/>
              <a:t>A </a:t>
            </a:r>
            <a:r>
              <a:rPr lang="en-US" altLang="en-US" sz="2000" b="1" dirty="0">
                <a:solidFill>
                  <a:srgbClr val="002060"/>
                </a:solidFill>
              </a:rPr>
              <a:t>trigger</a:t>
            </a:r>
            <a:r>
              <a:rPr lang="en-US" altLang="en-US" sz="2000" dirty="0"/>
              <a:t> is a statement that is executed automatically by the system as a side effect of a modification to the database.</a:t>
            </a:r>
          </a:p>
          <a:p>
            <a:r>
              <a:rPr lang="en-US" altLang="en-US" sz="2000" dirty="0"/>
              <a:t>To design a trigger mechanism, we must: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Specify the conditions under which the trigger is to be executed.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Specify the actions to be taken when the trigger executes.</a:t>
            </a:r>
          </a:p>
          <a:p>
            <a:r>
              <a:rPr lang="en-US" altLang="en-US" sz="2000" dirty="0"/>
              <a:t>Triggers introduced to SQL standard in SQL:1999, but supported even earlier using non-standard syntax by most databases.		</a:t>
            </a:r>
          </a:p>
          <a:p>
            <a:pPr lvl="1"/>
            <a:r>
              <a:rPr lang="en-US" altLang="en-US" sz="20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Syntax illustrated here may not work exactly on your database system; check the system manuals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Triggering Events and Actions in SQL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pPr>
              <a:lnSpc>
                <a:spcPct val="90000"/>
              </a:lnSpc>
            </a:pPr>
            <a:r>
              <a:rPr lang="en-US" altLang="en-US" dirty="0"/>
              <a:t>Triggering event can be </a:t>
            </a:r>
            <a:r>
              <a:rPr lang="en-US" altLang="en-US" b="1" dirty="0"/>
              <a:t>insert</a:t>
            </a:r>
            <a:r>
              <a:rPr lang="en-US" altLang="en-US" dirty="0"/>
              <a:t>, </a:t>
            </a:r>
            <a:r>
              <a:rPr lang="en-US" altLang="en-US" b="1" dirty="0"/>
              <a:t>delete</a:t>
            </a:r>
            <a:r>
              <a:rPr lang="en-US" altLang="en-US" dirty="0"/>
              <a:t> or </a:t>
            </a:r>
            <a:r>
              <a:rPr lang="en-US" altLang="en-US" b="1" dirty="0"/>
              <a:t>update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Triggers on update can be restricted to specific attributes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For example, </a:t>
            </a:r>
            <a:r>
              <a:rPr lang="en-US" altLang="en-US" b="1" dirty="0">
                <a:ea typeface="ＭＳ Ｐゴシック" panose="020B0600070205080204" pitchFamily="34" charset="-128"/>
              </a:rPr>
              <a:t> after update of </a:t>
            </a:r>
            <a:r>
              <a:rPr lang="en-US" altLang="en-US" i="1" dirty="0">
                <a:ea typeface="ＭＳ Ｐゴシック" panose="020B0600070205080204" pitchFamily="34" charset="-128"/>
              </a:rPr>
              <a:t>takes </a:t>
            </a:r>
            <a:r>
              <a:rPr lang="en-US" altLang="en-US" b="1" dirty="0">
                <a:ea typeface="ＭＳ Ｐゴシック" panose="020B0600070205080204" pitchFamily="34" charset="-128"/>
              </a:rPr>
              <a:t>on</a:t>
            </a:r>
            <a:r>
              <a:rPr lang="en-US" altLang="en-US" i="1" dirty="0">
                <a:ea typeface="ＭＳ Ｐゴシック" panose="020B0600070205080204" pitchFamily="34" charset="-128"/>
              </a:rPr>
              <a:t> grade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Values of attributes before and after an update can be referenced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ea typeface="ＭＳ Ｐゴシック" panose="020B0600070205080204" pitchFamily="34" charset="-128"/>
              </a:rPr>
              <a:t>referencing old row as</a:t>
            </a:r>
            <a:r>
              <a:rPr lang="en-US" altLang="en-US" dirty="0">
                <a:ea typeface="ＭＳ Ｐゴシック" panose="020B0600070205080204" pitchFamily="34" charset="-128"/>
              </a:rPr>
              <a:t>   </a:t>
            </a:r>
            <a:r>
              <a:rPr lang="en-US" altLang="en-US" b="1" dirty="0">
                <a:ea typeface="ＭＳ Ｐゴシック" panose="020B0600070205080204" pitchFamily="34" charset="-128"/>
              </a:rPr>
              <a:t>: </a:t>
            </a:r>
            <a:r>
              <a:rPr lang="en-US" altLang="en-US" dirty="0">
                <a:ea typeface="ＭＳ Ｐゴシック" panose="020B0600070205080204" pitchFamily="34" charset="-128"/>
              </a:rPr>
              <a:t> for deletes and updates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ea typeface="ＭＳ Ｐゴシック" panose="020B0600070205080204" pitchFamily="34" charset="-128"/>
              </a:rPr>
              <a:t>referencing new row as  : </a:t>
            </a:r>
            <a:r>
              <a:rPr lang="en-US" altLang="en-US" dirty="0">
                <a:ea typeface="ＭＳ Ｐゴシック" panose="020B0600070205080204" pitchFamily="34" charset="-128"/>
              </a:rPr>
              <a:t>for inserts and updates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Triggers can be activated before an event, which can serve as extra constraints.  For example,  convert blank grades to null.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altLang="en-US" b="1" dirty="0"/>
              <a:t>		create trigger </a:t>
            </a:r>
            <a:r>
              <a:rPr lang="en-US" altLang="en-US" i="1" dirty="0" err="1"/>
              <a:t>setnull_trigger</a:t>
            </a:r>
            <a:r>
              <a:rPr lang="en-US" altLang="en-US" i="1" dirty="0"/>
              <a:t> </a:t>
            </a:r>
            <a:r>
              <a:rPr lang="en-US" altLang="en-US" b="1" dirty="0"/>
              <a:t>before update of </a:t>
            </a:r>
            <a:r>
              <a:rPr lang="en-US" altLang="en-US" i="1" dirty="0"/>
              <a:t>takes</a:t>
            </a:r>
            <a:br>
              <a:rPr lang="en-US" altLang="en-US" i="1" dirty="0"/>
            </a:br>
            <a:r>
              <a:rPr lang="en-US" altLang="en-US" b="1" dirty="0"/>
              <a:t>	referencing new row as </a:t>
            </a:r>
            <a:r>
              <a:rPr lang="en-US" altLang="en-US" i="1" dirty="0" err="1"/>
              <a:t>nrow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	for each row</a:t>
            </a:r>
            <a:br>
              <a:rPr lang="en-US" altLang="en-US" b="1" dirty="0"/>
            </a:br>
            <a:r>
              <a:rPr lang="en-US" altLang="en-US" b="1" dirty="0"/>
              <a:t>	      when (</a:t>
            </a:r>
            <a:r>
              <a:rPr lang="en-US" altLang="en-US" i="1" dirty="0" err="1"/>
              <a:t>nrow.grade</a:t>
            </a:r>
            <a:r>
              <a:rPr lang="en-US" altLang="en-US" dirty="0"/>
              <a:t> = </a:t>
            </a:r>
            <a:r>
              <a:rPr lang="en-US" altLang="ja-JP" dirty="0"/>
              <a:t>' ')</a:t>
            </a:r>
            <a:br>
              <a:rPr lang="en-US" altLang="ja-JP" dirty="0"/>
            </a:br>
            <a:r>
              <a:rPr lang="en-US" altLang="ja-JP" dirty="0"/>
              <a:t>               </a:t>
            </a:r>
            <a:r>
              <a:rPr lang="en-US" altLang="ja-JP" b="1" dirty="0"/>
              <a:t>begin atomic</a:t>
            </a:r>
            <a:r>
              <a:rPr lang="en-US" altLang="ja-JP" i="1" dirty="0"/>
              <a:t/>
            </a:r>
            <a:br>
              <a:rPr lang="en-US" altLang="ja-JP" i="1" dirty="0"/>
            </a:br>
            <a:r>
              <a:rPr lang="en-US" altLang="ja-JP" b="1" dirty="0"/>
              <a:t>	          set </a:t>
            </a:r>
            <a:r>
              <a:rPr lang="en-US" altLang="ja-JP" i="1" dirty="0" err="1"/>
              <a:t>nrow.grade</a:t>
            </a:r>
            <a:r>
              <a:rPr lang="en-US" altLang="ja-JP" i="1" dirty="0"/>
              <a:t> </a:t>
            </a:r>
            <a:r>
              <a:rPr lang="en-US" altLang="ja-JP" dirty="0"/>
              <a:t>= </a:t>
            </a:r>
            <a:r>
              <a:rPr lang="en-US" altLang="ja-JP" b="1" dirty="0"/>
              <a:t>null;</a:t>
            </a:r>
            <a:br>
              <a:rPr lang="en-US" altLang="ja-JP" b="1" dirty="0"/>
            </a:br>
            <a:r>
              <a:rPr lang="en-US" altLang="ja-JP" b="1" dirty="0"/>
              <a:t>         end;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4713" y="117475"/>
            <a:ext cx="8077200" cy="609600"/>
          </a:xfrm>
        </p:spPr>
        <p:txBody>
          <a:bodyPr/>
          <a:lstStyle/>
          <a:p>
            <a:r>
              <a:rPr lang="en-US" altLang="en-US">
                <a:effectLst/>
              </a:rPr>
              <a:t>Trigger to Maintain credits_earned value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545" y="1093788"/>
            <a:ext cx="7794394" cy="4903787"/>
          </a:xfrm>
        </p:spPr>
        <p:txBody>
          <a:bodyPr/>
          <a:lstStyle/>
          <a:p>
            <a:r>
              <a:rPr lang="en-US" altLang="en-US" b="1" dirty="0"/>
              <a:t>create trigger </a:t>
            </a:r>
            <a:r>
              <a:rPr lang="en-US" altLang="en-US" i="1" dirty="0" err="1"/>
              <a:t>credits_earned</a:t>
            </a:r>
            <a:r>
              <a:rPr lang="en-US" altLang="en-US" i="1" dirty="0"/>
              <a:t> </a:t>
            </a:r>
            <a:r>
              <a:rPr lang="en-US" altLang="en-US" b="1" dirty="0"/>
              <a:t>after update of </a:t>
            </a:r>
            <a:r>
              <a:rPr lang="en-US" altLang="en-US" i="1" dirty="0"/>
              <a:t>takes </a:t>
            </a:r>
            <a:r>
              <a:rPr lang="en-US" altLang="en-US" b="1" dirty="0"/>
              <a:t>on </a:t>
            </a:r>
            <a:r>
              <a:rPr lang="en-US" altLang="en-US" dirty="0"/>
              <a:t>(</a:t>
            </a:r>
            <a:r>
              <a:rPr lang="en-US" altLang="en-US" i="1" dirty="0"/>
              <a:t>grade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referencing new row as </a:t>
            </a:r>
            <a:r>
              <a:rPr lang="en-US" altLang="en-US" i="1" dirty="0" err="1"/>
              <a:t>nrow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referencing old row as </a:t>
            </a:r>
            <a:r>
              <a:rPr lang="en-US" altLang="en-US" i="1" dirty="0" err="1"/>
              <a:t>orow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/>
              <a:t>for each row</a:t>
            </a:r>
            <a:br>
              <a:rPr lang="en-US" altLang="en-US" b="1" dirty="0"/>
            </a:br>
            <a:r>
              <a:rPr lang="en-US" altLang="en-US" b="1" dirty="0"/>
              <a:t>when </a:t>
            </a:r>
            <a:r>
              <a:rPr lang="en-US" altLang="en-US" i="1" dirty="0" err="1"/>
              <a:t>nrow.grade</a:t>
            </a:r>
            <a:r>
              <a:rPr lang="en-US" altLang="en-US" i="1" dirty="0"/>
              <a:t> </a:t>
            </a:r>
            <a:r>
              <a:rPr lang="en-US" altLang="en-US" dirty="0"/>
              <a:t>&lt;&gt; 'F' </a:t>
            </a:r>
            <a:r>
              <a:rPr lang="en-US" altLang="en-US" b="1" dirty="0"/>
              <a:t>and </a:t>
            </a:r>
            <a:r>
              <a:rPr lang="en-US" altLang="en-US" i="1" dirty="0" err="1"/>
              <a:t>nrow.grade</a:t>
            </a:r>
            <a:r>
              <a:rPr lang="en-US" altLang="en-US" i="1" dirty="0"/>
              <a:t> </a:t>
            </a:r>
            <a:r>
              <a:rPr lang="en-US" altLang="en-US" b="1" dirty="0"/>
              <a:t>is not null</a:t>
            </a:r>
            <a:br>
              <a:rPr lang="en-US" altLang="en-US" b="1" dirty="0"/>
            </a:br>
            <a:r>
              <a:rPr lang="en-US" altLang="en-US" b="1" dirty="0"/>
              <a:t>    and </a:t>
            </a:r>
            <a:r>
              <a:rPr lang="en-US" altLang="en-US" dirty="0"/>
              <a:t>(</a:t>
            </a:r>
            <a:r>
              <a:rPr lang="en-US" altLang="en-US" i="1" dirty="0" err="1"/>
              <a:t>orow.grade</a:t>
            </a:r>
            <a:r>
              <a:rPr lang="en-US" altLang="en-US" i="1" dirty="0"/>
              <a:t> </a:t>
            </a:r>
            <a:r>
              <a:rPr lang="en-US" altLang="en-US" dirty="0"/>
              <a:t>= 'F' </a:t>
            </a:r>
            <a:r>
              <a:rPr lang="en-US" altLang="en-US" b="1" dirty="0"/>
              <a:t>or </a:t>
            </a:r>
            <a:r>
              <a:rPr lang="en-US" altLang="en-US" i="1" dirty="0" err="1"/>
              <a:t>orow.grade</a:t>
            </a:r>
            <a:r>
              <a:rPr lang="en-US" altLang="en-US" i="1" dirty="0"/>
              <a:t> </a:t>
            </a:r>
            <a:r>
              <a:rPr lang="en-US" altLang="en-US" b="1" dirty="0"/>
              <a:t>is null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begin atomic</a:t>
            </a:r>
            <a:br>
              <a:rPr lang="en-US" altLang="en-US" b="1" dirty="0"/>
            </a:br>
            <a:r>
              <a:rPr lang="en-US" altLang="en-US" b="1" dirty="0"/>
              <a:t>     update </a:t>
            </a:r>
            <a:r>
              <a:rPr lang="en-US" altLang="en-US" i="1" dirty="0"/>
              <a:t>student</a:t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set </a:t>
            </a:r>
            <a:r>
              <a:rPr lang="en-US" altLang="en-US" i="1" dirty="0" err="1"/>
              <a:t>tot_cred</a:t>
            </a:r>
            <a:r>
              <a:rPr lang="en-US" altLang="en-US" dirty="0"/>
              <a:t>= </a:t>
            </a:r>
            <a:r>
              <a:rPr lang="en-US" altLang="en-US" i="1" dirty="0" err="1"/>
              <a:t>tot_cred</a:t>
            </a:r>
            <a:r>
              <a:rPr lang="en-US" altLang="en-US" i="1" dirty="0"/>
              <a:t> </a:t>
            </a:r>
            <a:r>
              <a:rPr lang="en-US" altLang="en-US" dirty="0"/>
              <a:t>+ </a:t>
            </a:r>
            <a:br>
              <a:rPr lang="en-US" altLang="en-US" dirty="0"/>
            </a:br>
            <a:r>
              <a:rPr lang="en-US" altLang="en-US" dirty="0"/>
              <a:t>           (</a:t>
            </a:r>
            <a:r>
              <a:rPr lang="en-US" altLang="en-US" b="1" dirty="0"/>
              <a:t>select </a:t>
            </a:r>
            <a:r>
              <a:rPr lang="en-US" altLang="en-US" i="1" dirty="0"/>
              <a:t>credits</a:t>
            </a:r>
            <a:br>
              <a:rPr lang="en-US" altLang="en-US" i="1" dirty="0"/>
            </a:br>
            <a:r>
              <a:rPr lang="en-US" altLang="en-US" i="1" dirty="0"/>
              <a:t>            </a:t>
            </a:r>
            <a:r>
              <a:rPr lang="en-US" altLang="en-US" b="1" dirty="0"/>
              <a:t>from </a:t>
            </a:r>
            <a:r>
              <a:rPr lang="en-US" altLang="en-US" i="1" dirty="0"/>
              <a:t>course</a:t>
            </a:r>
            <a:br>
              <a:rPr lang="en-US" altLang="en-US" i="1" dirty="0"/>
            </a:br>
            <a:r>
              <a:rPr lang="en-US" altLang="en-US" i="1" dirty="0"/>
              <a:t>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course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dirty="0"/>
              <a:t>= </a:t>
            </a:r>
            <a:r>
              <a:rPr lang="en-US" altLang="en-US" i="1" dirty="0" err="1"/>
              <a:t>nrow.course_id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where </a:t>
            </a:r>
            <a:r>
              <a:rPr lang="en-US" altLang="en-US" i="1" dirty="0"/>
              <a:t>student.id </a:t>
            </a:r>
            <a:r>
              <a:rPr lang="en-US" altLang="en-US" dirty="0"/>
              <a:t>= </a:t>
            </a:r>
            <a:r>
              <a:rPr lang="en-US" altLang="en-US" i="1" dirty="0"/>
              <a:t>nrow.id</a:t>
            </a:r>
            <a:r>
              <a:rPr lang="en-US" altLang="en-US" dirty="0"/>
              <a:t>;</a:t>
            </a:r>
            <a:br>
              <a:rPr lang="en-US" altLang="en-US" dirty="0"/>
            </a:br>
            <a:r>
              <a:rPr lang="en-US" altLang="en-US" b="1" dirty="0"/>
              <a:t>end</a:t>
            </a:r>
            <a:r>
              <a:rPr lang="en-US" altLang="en-US" dirty="0"/>
              <a:t>;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Statement Level Triggers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963" y="1193800"/>
            <a:ext cx="7300912" cy="4903788"/>
          </a:xfrm>
        </p:spPr>
        <p:txBody>
          <a:bodyPr/>
          <a:lstStyle/>
          <a:p>
            <a:r>
              <a:rPr lang="en-US" altLang="en-US" sz="2000" dirty="0"/>
              <a:t>Instead of executing a separate action for each affected row, a single action can be executed for all rows affected by a transaction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Use    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for each statement      </a:t>
            </a:r>
            <a:r>
              <a:rPr lang="en-US" altLang="en-US" sz="2000" dirty="0">
                <a:ea typeface="ＭＳ Ｐゴシック" panose="020B0600070205080204" pitchFamily="34" charset="-128"/>
              </a:rPr>
              <a:t>instead of   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for each row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Use    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referencing old table</a:t>
            </a:r>
            <a:r>
              <a:rPr lang="en-US" altLang="en-US" sz="2000" dirty="0">
                <a:ea typeface="ＭＳ Ｐゴシック" panose="020B0600070205080204" pitchFamily="34" charset="-128"/>
              </a:rPr>
              <a:t>   or  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referencing new table</a:t>
            </a:r>
            <a:r>
              <a:rPr lang="en-US" altLang="en-US" sz="2000" dirty="0">
                <a:ea typeface="ＭＳ Ｐゴシック" panose="020B0600070205080204" pitchFamily="34" charset="-128"/>
              </a:rPr>
              <a:t>   to refer to temporary tables  (called </a:t>
            </a:r>
            <a:r>
              <a:rPr lang="en-US" altLang="en-US" sz="2000" b="1" i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transition tables</a:t>
            </a:r>
            <a:r>
              <a:rPr lang="en-US" altLang="en-US" sz="2000" dirty="0">
                <a:ea typeface="ＭＳ Ｐゴシック" panose="020B0600070205080204" pitchFamily="34" charset="-128"/>
              </a:rPr>
              <a:t>) containing the affected rows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Can be more efficient when dealing with SQL statements that update a large number of rows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When Not To Use Triggers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2025" y="1146416"/>
            <a:ext cx="6916737" cy="5518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Triggers were used earlier for tasks such as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Maintaining summary data (e.g., total salary of each department)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Replicating databases by recording changes to special relations (called </a:t>
            </a:r>
            <a:r>
              <a:rPr lang="en-US" altLang="en-US" sz="2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change</a:t>
            </a:r>
            <a:r>
              <a:rPr lang="en-US" altLang="en-US" sz="2000" dirty="0">
                <a:ea typeface="ＭＳ Ｐゴシック" panose="020B0600070205080204" pitchFamily="34" charset="-128"/>
              </a:rPr>
              <a:t> or </a:t>
            </a:r>
            <a:r>
              <a:rPr lang="en-US" altLang="en-US" sz="2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delta</a:t>
            </a:r>
            <a:r>
              <a:rPr lang="en-US" altLang="en-US" sz="2000" dirty="0">
                <a:ea typeface="ＭＳ Ｐゴシック" panose="020B0600070205080204" pitchFamily="34" charset="-128"/>
              </a:rPr>
              <a:t> relations) and having a separate process that applies the changes over to a replica 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There are better ways of doing these now: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Databases today provide built in materialized view facilities to maintain summary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Databases provide built-in support for replication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Encapsulation facilities can be used instead of triggers in many cases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Define methods to update fields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Carry out actions as part of the update methods instead of </a:t>
            </a:r>
            <a:br>
              <a:rPr lang="en-US" altLang="en-US" sz="2000" dirty="0">
                <a:ea typeface="ＭＳ Ｐゴシック" panose="020B0600070205080204" pitchFamily="34" charset="-128"/>
              </a:rPr>
            </a:br>
            <a:r>
              <a:rPr lang="en-US" altLang="en-US" sz="2000" dirty="0">
                <a:ea typeface="ＭＳ Ｐゴシック" panose="020B0600070205080204" pitchFamily="34" charset="-128"/>
              </a:rPr>
              <a:t>through a trigger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When Not To Use Triggers (Cont.)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1181100"/>
            <a:ext cx="6638925" cy="5289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Risk of unintended execution of triggers, for example, when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Loading data from a backup copy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Replicating updates at a remote site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Trigger execution can be disabled before such actions.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Other risks with triggers: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Error leading to failure of critical transactions that set off the trigger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Cascading execution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2477532"/>
            <a:ext cx="6429375" cy="2463800"/>
          </a:xfrm>
        </p:spPr>
        <p:txBody>
          <a:bodyPr/>
          <a:lstStyle/>
          <a:p>
            <a:pPr algn="ctr">
              <a:spcBef>
                <a:spcPct val="0"/>
              </a:spcBef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JDBC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1163" y="2492375"/>
            <a:ext cx="4687887" cy="1858963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latin typeface="+mj-lt"/>
                <a:cs typeface="+mj-cs"/>
              </a:rPr>
              <a:t>Recursive Queries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Recursion in SQL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1047750"/>
            <a:ext cx="7661275" cy="4903788"/>
          </a:xfrm>
        </p:spPr>
        <p:txBody>
          <a:bodyPr/>
          <a:lstStyle/>
          <a:p>
            <a:r>
              <a:rPr lang="en-US" altLang="en-US" sz="2000"/>
              <a:t>SQL:1999 permits recursive view definition</a:t>
            </a:r>
          </a:p>
          <a:p>
            <a:r>
              <a:rPr lang="en-US" altLang="en-US" sz="2000"/>
              <a:t>Example: find which courses are a prerequisite, whether directly or indirectly, for a specific course </a:t>
            </a:r>
            <a:br>
              <a:rPr lang="en-US" altLang="en-US" sz="2000"/>
            </a:br>
            <a:r>
              <a:rPr lang="en-US" altLang="en-US" sz="2000" b="1"/>
              <a:t>with recursive </a:t>
            </a:r>
            <a:r>
              <a:rPr lang="en-US" altLang="en-US" sz="2000" i="1"/>
              <a:t>rec_prereq</a:t>
            </a:r>
            <a:r>
              <a:rPr lang="en-US" altLang="en-US" sz="2000"/>
              <a:t>(</a:t>
            </a:r>
            <a:r>
              <a:rPr lang="en-US" altLang="en-US" sz="2000" i="1"/>
              <a:t>course_id</a:t>
            </a:r>
            <a:r>
              <a:rPr lang="en-US" altLang="en-US" sz="2000"/>
              <a:t>, </a:t>
            </a:r>
            <a:r>
              <a:rPr lang="en-US" altLang="en-US" sz="2000" i="1"/>
              <a:t>prereq_id</a:t>
            </a:r>
            <a:r>
              <a:rPr lang="en-US" altLang="en-US" sz="2000"/>
              <a:t>) </a:t>
            </a:r>
            <a:r>
              <a:rPr lang="en-US" altLang="en-US" sz="2000" b="1"/>
              <a:t>as</a:t>
            </a:r>
            <a:r>
              <a:rPr lang="en-US" altLang="en-US" sz="2800" b="1"/>
              <a:t> </a:t>
            </a:r>
            <a:r>
              <a:rPr lang="en-US" altLang="en-US" sz="2000"/>
              <a:t>(</a:t>
            </a:r>
            <a:br>
              <a:rPr lang="en-US" altLang="en-US" sz="2000"/>
            </a:br>
            <a:r>
              <a:rPr lang="en-US" altLang="en-US" sz="2000"/>
              <a:t>        </a:t>
            </a:r>
            <a:r>
              <a:rPr lang="en-US" altLang="en-US" sz="2000" b="1"/>
              <a:t>select </a:t>
            </a:r>
            <a:r>
              <a:rPr lang="en-US" altLang="en-US" sz="2000" i="1"/>
              <a:t>course_id</a:t>
            </a:r>
            <a:r>
              <a:rPr lang="en-US" altLang="en-US" sz="2000"/>
              <a:t>, </a:t>
            </a:r>
            <a:r>
              <a:rPr lang="en-US" altLang="en-US" sz="2000" i="1"/>
              <a:t>prereq_id</a:t>
            </a:r>
            <a:br>
              <a:rPr lang="en-US" altLang="en-US" sz="2000" i="1"/>
            </a:br>
            <a:r>
              <a:rPr lang="en-US" altLang="en-US" sz="2000" i="1"/>
              <a:t>        </a:t>
            </a:r>
            <a:r>
              <a:rPr lang="en-US" altLang="en-US" sz="2000" b="1"/>
              <a:t>from </a:t>
            </a:r>
            <a:r>
              <a:rPr lang="en-US" altLang="en-US" sz="2000" i="1"/>
              <a:t>prereq</a:t>
            </a:r>
            <a:br>
              <a:rPr lang="en-US" altLang="en-US" sz="2000" i="1"/>
            </a:br>
            <a:r>
              <a:rPr lang="en-US" altLang="en-US" sz="2000" i="1"/>
              <a:t>    </a:t>
            </a:r>
            <a:r>
              <a:rPr lang="en-US" altLang="en-US" sz="2000" b="1"/>
              <a:t>union</a:t>
            </a:r>
            <a:br>
              <a:rPr lang="en-US" altLang="en-US" sz="2000" b="1"/>
            </a:br>
            <a:r>
              <a:rPr lang="en-US" altLang="en-US" sz="2000" b="1"/>
              <a:t>        select </a:t>
            </a:r>
            <a:r>
              <a:rPr lang="en-US" altLang="en-US" sz="2000" i="1"/>
              <a:t>rec_prereq</a:t>
            </a:r>
            <a:r>
              <a:rPr lang="en-US" altLang="en-US" sz="2000"/>
              <a:t>.</a:t>
            </a:r>
            <a:r>
              <a:rPr lang="en-US" altLang="en-US" sz="2000" i="1"/>
              <a:t>course_id</a:t>
            </a:r>
            <a:r>
              <a:rPr lang="en-US" altLang="en-US" sz="2000" b="1"/>
              <a:t>, </a:t>
            </a:r>
            <a:r>
              <a:rPr lang="en-US" altLang="en-US" sz="2000" i="1"/>
              <a:t>prereq</a:t>
            </a:r>
            <a:r>
              <a:rPr lang="en-US" altLang="en-US" sz="2000"/>
              <a:t>.</a:t>
            </a:r>
            <a:r>
              <a:rPr lang="en-US" altLang="en-US" sz="2000" i="1"/>
              <a:t>prereq_id</a:t>
            </a:r>
            <a:r>
              <a:rPr lang="en-US" altLang="en-US" sz="2000"/>
              <a:t>, 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/>
              <a:t>        </a:t>
            </a:r>
            <a:r>
              <a:rPr lang="en-US" altLang="en-US" sz="2000" b="1"/>
              <a:t>from </a:t>
            </a:r>
            <a:r>
              <a:rPr lang="en-US" altLang="en-US" sz="2000" i="1"/>
              <a:t>rec_rereq</a:t>
            </a:r>
            <a:r>
              <a:rPr lang="en-US" altLang="en-US" sz="2000"/>
              <a:t>, </a:t>
            </a:r>
            <a:r>
              <a:rPr lang="en-US" altLang="en-US" sz="2000" i="1"/>
              <a:t>prereq</a:t>
            </a:r>
            <a:br>
              <a:rPr lang="en-US" altLang="en-US" sz="2000" i="1"/>
            </a:br>
            <a:r>
              <a:rPr lang="en-US" altLang="en-US" sz="2000" i="1"/>
              <a:t>        </a:t>
            </a:r>
            <a:r>
              <a:rPr lang="en-US" altLang="en-US" sz="2000" b="1"/>
              <a:t>where </a:t>
            </a:r>
            <a:r>
              <a:rPr lang="en-US" altLang="en-US" sz="2000" i="1"/>
              <a:t>rec_prereq</a:t>
            </a:r>
            <a:r>
              <a:rPr lang="en-US" altLang="en-US" sz="2000"/>
              <a:t>.</a:t>
            </a:r>
            <a:r>
              <a:rPr lang="en-US" altLang="en-US" sz="2000" i="1"/>
              <a:t>prereq_id </a:t>
            </a:r>
            <a:r>
              <a:rPr lang="en-US" altLang="en-US" sz="2000"/>
              <a:t>= </a:t>
            </a:r>
            <a:r>
              <a:rPr lang="en-US" altLang="en-US" sz="2000" i="1"/>
              <a:t>prereq</a:t>
            </a:r>
            <a:r>
              <a:rPr lang="en-US" altLang="en-US" sz="2000"/>
              <a:t>.</a:t>
            </a:r>
            <a:r>
              <a:rPr lang="en-US" altLang="en-US" sz="2000" i="1"/>
              <a:t>course_id</a:t>
            </a:r>
            <a:br>
              <a:rPr lang="en-US" altLang="en-US" sz="2000" i="1"/>
            </a:br>
            <a:r>
              <a:rPr lang="en-US" altLang="en-US" sz="2000" i="1"/>
              <a:t>    </a:t>
            </a:r>
            <a:r>
              <a:rPr lang="en-US" altLang="en-US" sz="2000"/>
              <a:t>)</a:t>
            </a:r>
            <a:br>
              <a:rPr lang="en-US" altLang="en-US" sz="2000"/>
            </a:br>
            <a:r>
              <a:rPr lang="en-US" altLang="en-US" sz="2000" b="1"/>
              <a:t>select </a:t>
            </a:r>
            <a:r>
              <a:rPr lang="en-US" altLang="en-US" sz="2000"/>
              <a:t>∗</a:t>
            </a:r>
            <a:br>
              <a:rPr lang="en-US" altLang="en-US" sz="2000"/>
            </a:br>
            <a:r>
              <a:rPr lang="en-US" altLang="en-US" sz="2000" b="1"/>
              <a:t>from </a:t>
            </a:r>
            <a:r>
              <a:rPr lang="en-US" altLang="en-US" sz="2000" i="1"/>
              <a:t>rec_prereq</a:t>
            </a:r>
            <a:r>
              <a:rPr lang="en-US" altLang="en-US" sz="2000"/>
              <a:t>;</a:t>
            </a:r>
          </a:p>
          <a:p>
            <a:pPr>
              <a:buFont typeface="Monotype Sorts" charset="2"/>
              <a:buNone/>
            </a:pPr>
            <a:r>
              <a:rPr lang="en-US" altLang="en-US" sz="2000" i="1"/>
              <a:t>	</a:t>
            </a:r>
            <a:r>
              <a:rPr lang="en-US" altLang="en-US" sz="2000"/>
              <a:t>This example view, </a:t>
            </a:r>
            <a:r>
              <a:rPr lang="en-US" altLang="en-US" sz="2000" i="1"/>
              <a:t>rec_prereq,</a:t>
            </a:r>
            <a:r>
              <a:rPr lang="en-US" altLang="en-US" sz="2000"/>
              <a:t> is called the </a:t>
            </a:r>
            <a:r>
              <a:rPr lang="en-US" altLang="en-US" sz="2000" i="1"/>
              <a:t>transitive closure</a:t>
            </a:r>
            <a:r>
              <a:rPr lang="en-US" altLang="en-US" sz="2000"/>
              <a:t> of the </a:t>
            </a:r>
            <a:r>
              <a:rPr lang="en-US" altLang="en-US" sz="2000" i="1"/>
              <a:t>prereq </a:t>
            </a:r>
            <a:r>
              <a:rPr lang="en-US" altLang="en-US" sz="2000"/>
              <a:t>relation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The Power of Recursion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65225"/>
            <a:ext cx="8040688" cy="5237163"/>
          </a:xfrm>
        </p:spPr>
        <p:txBody>
          <a:bodyPr/>
          <a:lstStyle/>
          <a:p>
            <a:r>
              <a:rPr lang="en-US" altLang="en-US" sz="2000"/>
              <a:t>Recursive views make it possible to write queries, such as transitive closure queries, that cannot be written without recursion or iteration.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Intuition:  Without recursion, a non-recursive non-iterative program can perform only a fixed number of joins of </a:t>
            </a:r>
            <a:r>
              <a:rPr lang="en-US" altLang="en-US" sz="2000" i="1">
                <a:ea typeface="ＭＳ Ｐゴシック" panose="020B0600070205080204" pitchFamily="34" charset="-128"/>
              </a:rPr>
              <a:t>prereq</a:t>
            </a:r>
            <a:r>
              <a:rPr lang="en-US" altLang="en-US" sz="2000">
                <a:ea typeface="ＭＳ Ｐゴシック" panose="020B0600070205080204" pitchFamily="34" charset="-128"/>
              </a:rPr>
              <a:t> with itself</a:t>
            </a:r>
          </a:p>
          <a:p>
            <a:pPr lvl="2"/>
            <a:r>
              <a:rPr lang="en-US" altLang="en-US" sz="2000">
                <a:ea typeface="ＭＳ Ｐゴシック" panose="020B0600070205080204" pitchFamily="34" charset="-128"/>
              </a:rPr>
              <a:t>This can give only a fixed number of levels of managers</a:t>
            </a:r>
          </a:p>
          <a:p>
            <a:pPr lvl="2"/>
            <a:r>
              <a:rPr lang="en-US" altLang="en-US" sz="2000">
                <a:ea typeface="ＭＳ Ｐゴシック" panose="020B0600070205080204" pitchFamily="34" charset="-128"/>
              </a:rPr>
              <a:t>Given a fixed non-recursive query, we can construct a database with a greater number of levels of prerequisites on which the query will not work</a:t>
            </a:r>
          </a:p>
          <a:p>
            <a:pPr lvl="2"/>
            <a:r>
              <a:rPr lang="en-US" altLang="en-US" sz="2000">
                <a:ea typeface="ＭＳ Ｐゴシック" panose="020B0600070205080204" pitchFamily="34" charset="-128"/>
              </a:rPr>
              <a:t>Alternative: write a procedure to iterate as many times as required</a:t>
            </a:r>
          </a:p>
          <a:p>
            <a:pPr lvl="3"/>
            <a:r>
              <a:rPr lang="en-US" altLang="en-US" sz="2000">
                <a:ea typeface="ＭＳ Ｐゴシック" panose="020B0600070205080204" pitchFamily="34" charset="-128"/>
              </a:rPr>
              <a:t>See procedure </a:t>
            </a:r>
            <a:r>
              <a:rPr lang="en-US" altLang="en-US" sz="2000" i="1">
                <a:ea typeface="ＭＳ Ｐゴシック" panose="020B0600070205080204" pitchFamily="34" charset="-128"/>
              </a:rPr>
              <a:t>findAllPrereqs</a:t>
            </a:r>
            <a:r>
              <a:rPr lang="en-US" altLang="en-US" sz="2000">
                <a:ea typeface="ＭＳ Ｐゴシック" panose="020B0600070205080204" pitchFamily="34" charset="-128"/>
              </a:rPr>
              <a:t> in book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Power of Recursion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180149" y="1093790"/>
            <a:ext cx="7707819" cy="4903787"/>
          </a:xfrm>
        </p:spPr>
        <p:txBody>
          <a:bodyPr lIns="91440"/>
          <a:lstStyle/>
          <a:p>
            <a:r>
              <a:rPr lang="en-US" altLang="en-US" sz="2000" dirty="0"/>
              <a:t>Computing transitive closure using iteration, adding successive tuples to </a:t>
            </a:r>
            <a:r>
              <a:rPr lang="en-US" altLang="en-US" sz="2000" i="1" dirty="0" err="1"/>
              <a:t>rec_prereq</a:t>
            </a:r>
            <a:endParaRPr lang="en-US" altLang="en-US" sz="2000" i="1" dirty="0"/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The next slide shows a </a:t>
            </a:r>
            <a:r>
              <a:rPr lang="en-US" altLang="en-US" sz="2000" i="1" dirty="0" err="1">
                <a:ea typeface="ＭＳ Ｐゴシック" panose="020B0600070205080204" pitchFamily="34" charset="-128"/>
              </a:rPr>
              <a:t>prereq</a:t>
            </a:r>
            <a:r>
              <a:rPr lang="en-US" altLang="en-US" sz="2000" dirty="0">
                <a:ea typeface="ＭＳ Ｐゴシック" panose="020B0600070205080204" pitchFamily="34" charset="-128"/>
              </a:rPr>
              <a:t> relation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Each step of the iterative process constructs an extended version of </a:t>
            </a:r>
            <a:r>
              <a:rPr lang="en-US" altLang="en-US" sz="2000" i="1" dirty="0" err="1">
                <a:ea typeface="ＭＳ Ｐゴシック" panose="020B0600070205080204" pitchFamily="34" charset="-128"/>
              </a:rPr>
              <a:t>rec_prereq</a:t>
            </a:r>
            <a:r>
              <a:rPr lang="en-US" altLang="en-US" sz="20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>
                <a:ea typeface="ＭＳ Ｐゴシック" panose="020B0600070205080204" pitchFamily="34" charset="-128"/>
              </a:rPr>
              <a:t>from its recursive definition.  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The final result is called the </a:t>
            </a:r>
            <a:r>
              <a:rPr lang="en-US" altLang="en-US" sz="2000" i="1" dirty="0">
                <a:ea typeface="ＭＳ Ｐゴシック" panose="020B0600070205080204" pitchFamily="34" charset="-128"/>
              </a:rPr>
              <a:t>fixed point </a:t>
            </a:r>
            <a:r>
              <a:rPr lang="en-US" altLang="en-US" sz="2000" dirty="0">
                <a:ea typeface="ＭＳ Ｐゴシック" panose="020B0600070205080204" pitchFamily="34" charset="-128"/>
              </a:rPr>
              <a:t> of the recursive view definition.</a:t>
            </a:r>
          </a:p>
          <a:p>
            <a:r>
              <a:rPr lang="en-US" altLang="en-US" sz="2000" dirty="0"/>
              <a:t>Recursive views are required to be </a:t>
            </a:r>
            <a:r>
              <a:rPr lang="en-US" altLang="en-US" sz="2000" b="1" dirty="0">
                <a:solidFill>
                  <a:srgbClr val="002060"/>
                </a:solidFill>
              </a:rPr>
              <a:t>monotonic</a:t>
            </a:r>
            <a:r>
              <a:rPr lang="en-US" altLang="en-US" sz="2000" i="1" dirty="0"/>
              <a:t>.  </a:t>
            </a:r>
            <a:r>
              <a:rPr lang="en-US" altLang="en-US" sz="2000" dirty="0"/>
              <a:t>That is, if we add tuples to </a:t>
            </a:r>
            <a:r>
              <a:rPr lang="en-US" altLang="en-US" sz="2000" i="1" dirty="0" err="1"/>
              <a:t>prereq</a:t>
            </a:r>
            <a:r>
              <a:rPr lang="en-US" altLang="en-US" sz="2000" dirty="0"/>
              <a:t> the view </a:t>
            </a:r>
            <a:r>
              <a:rPr lang="en-US" altLang="en-US" sz="2000" i="1" dirty="0" err="1"/>
              <a:t>rec_prereq</a:t>
            </a:r>
            <a:r>
              <a:rPr lang="en-US" altLang="en-US" sz="2000" i="1" dirty="0"/>
              <a:t> </a:t>
            </a:r>
            <a:r>
              <a:rPr lang="en-US" altLang="en-US" sz="2000" dirty="0"/>
              <a:t>contains all of the tuples it contained before, plus possibly more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73025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Fixed-Point Computation</a:t>
            </a:r>
          </a:p>
        </p:txBody>
      </p:sp>
      <p:pic>
        <p:nvPicPr>
          <p:cNvPr id="58371" name="Picture 2" descr="C:\Users\as668\Desktop\Judi\5_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1363" y="3540125"/>
            <a:ext cx="5376862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5" descr="C:\Users\as668\Desktop\Judi\5_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6500" y="1198563"/>
            <a:ext cx="1990725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1163" y="2664651"/>
            <a:ext cx="4687887" cy="1858963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End</a:t>
            </a:r>
            <a:r>
              <a:rPr lang="en-US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of Chapter 5</a:t>
            </a:r>
            <a:endParaRPr lang="en-US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JDBC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4088" y="1073150"/>
            <a:ext cx="7426325" cy="4876800"/>
          </a:xfrm>
        </p:spPr>
        <p:txBody>
          <a:bodyPr/>
          <a:lstStyle/>
          <a:p>
            <a:r>
              <a:rPr lang="en-US" altLang="en-US" sz="2000" b="1" dirty="0">
                <a:solidFill>
                  <a:srgbClr val="002060"/>
                </a:solidFill>
              </a:rPr>
              <a:t>JDBC</a:t>
            </a:r>
            <a:r>
              <a:rPr lang="en-US" altLang="en-US" sz="2000" dirty="0"/>
              <a:t> is a Java API for communicating with database systems supporting SQL.</a:t>
            </a:r>
          </a:p>
          <a:p>
            <a:r>
              <a:rPr lang="en-US" altLang="en-US" sz="2000" dirty="0"/>
              <a:t>JDBC supports a variety of features for querying and updating data, and for retrieving query results.</a:t>
            </a:r>
          </a:p>
          <a:p>
            <a:r>
              <a:rPr lang="en-US" altLang="en-US" sz="2000" dirty="0"/>
              <a:t>JDBC also supports metadata retrieval, such as querying about relations present in the database and the names and types of relation attributes.</a:t>
            </a:r>
          </a:p>
          <a:p>
            <a:r>
              <a:rPr lang="en-US" altLang="en-US" sz="2000" dirty="0"/>
              <a:t>Model for communicating with the database: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Open a connection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Create a </a:t>
            </a:r>
            <a:r>
              <a:rPr lang="ja-JP" altLang="en-US" sz="2000" dirty="0">
                <a:ea typeface="ＭＳ Ｐゴシック" panose="020B0600070205080204" pitchFamily="34" charset="-128"/>
              </a:rPr>
              <a:t>“</a:t>
            </a:r>
            <a:r>
              <a:rPr lang="en-US" altLang="ja-JP" sz="2000" dirty="0">
                <a:ea typeface="ＭＳ Ｐゴシック" panose="020B0600070205080204" pitchFamily="34" charset="-128"/>
              </a:rPr>
              <a:t>statement</a:t>
            </a:r>
            <a:r>
              <a:rPr lang="ja-JP" altLang="en-US" sz="2000" dirty="0">
                <a:ea typeface="ＭＳ Ｐゴシック" panose="020B0600070205080204" pitchFamily="34" charset="-128"/>
              </a:rPr>
              <a:t>”</a:t>
            </a:r>
            <a:r>
              <a:rPr lang="en-US" altLang="ja-JP" sz="2000" dirty="0">
                <a:ea typeface="ＭＳ Ｐゴシック" panose="020B0600070205080204" pitchFamily="34" charset="-128"/>
              </a:rPr>
              <a:t> object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Execute queries using the Statement object to send queries and fetch results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Exception mechanism to handle errors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7863" y="1135063"/>
            <a:ext cx="8121650" cy="5238750"/>
          </a:xfrm>
        </p:spPr>
        <p:txBody>
          <a:bodyPr/>
          <a:lstStyle/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public static void JDBCexample(String dbid, String userid, String passwd) </a:t>
            </a:r>
          </a:p>
          <a:p>
            <a:pPr>
              <a:buFont typeface="Monotype Sorts" charset="2"/>
              <a:buNone/>
            </a:pPr>
            <a:r>
              <a:rPr lang="en-US" altLang="en-US" sz="1600" b="1"/>
              <a:t>            {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try (Connection conn = DriverManager.getConnection(     </a:t>
            </a:r>
            <a:br>
              <a:rPr lang="en-US" altLang="en-US" sz="1600" b="1">
                <a:ea typeface="ＭＳ Ｐゴシック" panose="020B0600070205080204" pitchFamily="34" charset="-128"/>
              </a:rPr>
            </a:br>
            <a:r>
              <a:rPr lang="en-US" altLang="en-US" sz="1600" b="1">
                <a:ea typeface="ＭＳ Ｐゴシック" panose="020B0600070205080204" pitchFamily="34" charset="-128"/>
              </a:rPr>
              <a:t>       "jdbc:oracle:thin:</a:t>
            </a:r>
            <a:r>
              <a:rPr lang="en-US" altLang="en-US" sz="1600">
                <a:ea typeface="ＭＳ Ｐゴシック" panose="020B0600070205080204" pitchFamily="34" charset="-128"/>
              </a:rPr>
              <a:t>@</a:t>
            </a:r>
            <a:r>
              <a:rPr kumimoji="0" lang="en-US" altLang="en-US" sz="1600" b="1">
                <a:ea typeface="ＭＳ Ｐゴシック" panose="020B0600070205080204" pitchFamily="34" charset="-128"/>
              </a:rPr>
              <a:t>db.yale.edu</a:t>
            </a:r>
            <a:r>
              <a:rPr lang="en-US" altLang="en-US" sz="1600" b="1">
                <a:ea typeface="ＭＳ Ｐゴシック" panose="020B0600070205080204" pitchFamily="34" charset="-128"/>
              </a:rPr>
              <a:t>:2000:univdb", userid, passwd);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Statement stmt = conn.createStatement();</a:t>
            </a:r>
            <a:br>
              <a:rPr lang="en-US" altLang="en-US" sz="1600" b="1">
                <a:ea typeface="ＭＳ Ｐゴシック" panose="020B0600070205080204" pitchFamily="34" charset="-128"/>
              </a:rPr>
            </a:br>
            <a:r>
              <a:rPr lang="en-US" altLang="en-US" sz="1600" b="1">
                <a:ea typeface="ＭＳ Ｐゴシック" panose="020B0600070205080204" pitchFamily="34" charset="-128"/>
              </a:rPr>
              <a:t>     )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{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    … Do Actual Work ….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}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catch (SQLException sqle) { 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     System.out.println("SQLException : " + sqle);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>
                <a:ea typeface="ＭＳ Ｐゴシック" panose="020B0600070205080204" pitchFamily="34" charset="-128"/>
              </a:rPr>
              <a:t>   }		</a:t>
            </a:r>
          </a:p>
          <a:p>
            <a:pPr>
              <a:buFont typeface="Monotype Sorts" charset="2"/>
              <a:buNone/>
            </a:pPr>
            <a:r>
              <a:rPr lang="en-US" altLang="en-US" sz="1600" b="1"/>
              <a:t>     }</a:t>
            </a:r>
          </a:p>
          <a:p>
            <a:pPr>
              <a:buFont typeface="Monotype Sorts" charset="2"/>
              <a:buNone/>
            </a:pPr>
            <a:endParaRPr lang="en-US" altLang="en-US" sz="1600" b="1"/>
          </a:p>
          <a:p>
            <a:pPr>
              <a:buFont typeface="Monotype Sorts" charset="2"/>
              <a:buNone/>
            </a:pPr>
            <a:r>
              <a:rPr lang="en-US" altLang="en-US" sz="1600" b="1"/>
              <a:t>NOTE: Above syntax works with Java 7, and JDBC 4 onwards. </a:t>
            </a:r>
            <a:br>
              <a:rPr lang="en-US" altLang="en-US" sz="1600" b="1"/>
            </a:br>
            <a:r>
              <a:rPr lang="en-US" altLang="en-US" sz="1600" b="1"/>
              <a:t>Resources opened in “try (….)” syntax (“try with resources”) are automatically closed at the end of the try block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206375"/>
            <a:ext cx="8126412" cy="576263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JDBC Code for  Older Versions of Java/JDBC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074198"/>
            <a:ext cx="8534400" cy="5426615"/>
          </a:xfrm>
        </p:spPr>
        <p:txBody>
          <a:bodyPr/>
          <a:lstStyle/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public static void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JDBCexample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dbid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userid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passwd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 </a:t>
            </a:r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          {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try { </a:t>
            </a:r>
          </a:p>
          <a:p>
            <a:pPr lvl="2">
              <a:buFont typeface="Webdings" panose="05030102010509060703" pitchFamily="18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Class.forName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("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oracle.jdbc.driver.OracleDriver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"); </a:t>
            </a:r>
          </a:p>
          <a:p>
            <a:pPr lvl="2">
              <a:buFont typeface="Webdings" panose="05030102010509060703" pitchFamily="18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Connection conn =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DriverManager.getConnection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     </a:t>
            </a:r>
            <a:br>
              <a:rPr lang="en-US" altLang="en-US" sz="1600" b="1" dirty="0">
                <a:ea typeface="ＭＳ Ｐゴシック" panose="020B0600070205080204" pitchFamily="34" charset="-128"/>
              </a:rPr>
            </a:br>
            <a:r>
              <a:rPr lang="en-US" altLang="en-US" sz="1600" b="1" dirty="0">
                <a:ea typeface="ＭＳ Ｐゴシック" panose="020B0600070205080204" pitchFamily="34" charset="-128"/>
              </a:rPr>
              <a:t>       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jdbc:oracle:thin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</a:t>
            </a:r>
            <a:r>
              <a:rPr lang="en-US" altLang="en-US" sz="1600" dirty="0">
                <a:ea typeface="ＭＳ Ｐゴシック" panose="020B0600070205080204" pitchFamily="34" charset="-128"/>
              </a:rPr>
              <a:t>@</a:t>
            </a:r>
            <a:r>
              <a:rPr kumimoji="0" lang="en-US" altLang="en-US" sz="1600" b="1" dirty="0">
                <a:ea typeface="ＭＳ Ｐゴシック" panose="020B0600070205080204" pitchFamily="34" charset="-128"/>
              </a:rPr>
              <a:t>db.yale.edu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:2000:univdb",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userid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passwd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);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Statement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stmt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=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conn.createStatement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    … Do Actual Work ….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stmt.close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conn.close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}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catch (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SQLException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 { 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System.out.println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SQLException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: " +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);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}		</a:t>
            </a:r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     }</a:t>
            </a:r>
            <a:br>
              <a:rPr lang="en-US" altLang="en-US" sz="1600" b="1" dirty="0"/>
            </a:br>
            <a:r>
              <a:rPr lang="en-US" altLang="en-US" sz="1600" b="1" dirty="0">
                <a:solidFill>
                  <a:srgbClr val="002060"/>
                </a:solidFill>
              </a:rPr>
              <a:t>NOTE:  </a:t>
            </a:r>
            <a:r>
              <a:rPr lang="en-US" altLang="en-US" sz="1600" b="1" dirty="0" err="1">
                <a:solidFill>
                  <a:srgbClr val="002060"/>
                </a:solidFill>
              </a:rPr>
              <a:t>Classs.forName</a:t>
            </a:r>
            <a:r>
              <a:rPr lang="en-US" altLang="en-US" sz="1600" b="1" dirty="0">
                <a:solidFill>
                  <a:srgbClr val="002060"/>
                </a:solidFill>
              </a:rPr>
              <a:t> is not required from JDBC 4 onwards. The try with resources syntax  in </a:t>
            </a:r>
            <a:r>
              <a:rPr lang="en-US" altLang="en-US" sz="1600" b="1" dirty="0" err="1">
                <a:solidFill>
                  <a:srgbClr val="002060"/>
                </a:solidFill>
              </a:rPr>
              <a:t>prev</a:t>
            </a:r>
            <a:r>
              <a:rPr lang="en-US" altLang="en-US" sz="1600" b="1" dirty="0">
                <a:solidFill>
                  <a:srgbClr val="002060"/>
                </a:solidFill>
              </a:rPr>
              <a:t> slide is preferred for Java 7 onwards.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Code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75" y="923279"/>
            <a:ext cx="8129588" cy="5553722"/>
          </a:xfrm>
        </p:spPr>
        <p:txBody>
          <a:bodyPr/>
          <a:lstStyle/>
          <a:p>
            <a:r>
              <a:rPr lang="en-US" altLang="en-US" dirty="0"/>
              <a:t>Update to database</a:t>
            </a:r>
          </a:p>
          <a:p>
            <a:pPr>
              <a:buFont typeface="Monotype Sorts" charset="2"/>
              <a:buNone/>
            </a:pPr>
            <a:r>
              <a:rPr lang="en-US" altLang="en-US" sz="1000" dirty="0"/>
              <a:t/>
            </a:r>
            <a:br>
              <a:rPr lang="en-US" altLang="en-US" sz="1000" dirty="0"/>
            </a:br>
            <a:r>
              <a:rPr kumimoji="0" lang="en-US" altLang="en-US" b="1" dirty="0"/>
              <a:t>try {</a:t>
            </a:r>
            <a:br>
              <a:rPr kumimoji="0" lang="en-US" altLang="en-US" b="1" dirty="0"/>
            </a:br>
            <a:r>
              <a:rPr kumimoji="0" lang="en-US" altLang="en-US" b="1" dirty="0"/>
              <a:t>     </a:t>
            </a:r>
            <a:r>
              <a:rPr kumimoji="0" lang="en-US" altLang="en-US" b="1" dirty="0" err="1"/>
              <a:t>stmt.executeUpdate</a:t>
            </a:r>
            <a:r>
              <a:rPr kumimoji="0" lang="en-US" altLang="en-US" b="1" dirty="0"/>
              <a:t>(</a:t>
            </a:r>
            <a:br>
              <a:rPr kumimoji="0" lang="en-US" altLang="en-US" b="1" dirty="0"/>
            </a:br>
            <a:r>
              <a:rPr kumimoji="0" lang="en-US" altLang="en-US" b="1" dirty="0"/>
              <a:t>          "insert into instructor values(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77987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, 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Kim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, 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Physics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, 98000)");</a:t>
            </a:r>
            <a:br>
              <a:rPr kumimoji="0" lang="en-US" altLang="ja-JP" b="1" dirty="0"/>
            </a:br>
            <a:r>
              <a:rPr kumimoji="0" lang="en-US" altLang="ja-JP" b="1" dirty="0"/>
              <a:t>} catch (</a:t>
            </a:r>
            <a:r>
              <a:rPr kumimoji="0" lang="en-US" altLang="ja-JP" b="1" dirty="0" err="1"/>
              <a:t>SQLException</a:t>
            </a:r>
            <a:r>
              <a:rPr kumimoji="0" lang="en-US" altLang="ja-JP" b="1" dirty="0"/>
              <a:t> </a:t>
            </a:r>
            <a:r>
              <a:rPr kumimoji="0" lang="en-US" altLang="ja-JP" b="1" dirty="0" err="1"/>
              <a:t>sqle</a:t>
            </a:r>
            <a:r>
              <a:rPr kumimoji="0" lang="en-US" altLang="ja-JP" b="1" dirty="0"/>
              <a:t>)</a:t>
            </a:r>
            <a:br>
              <a:rPr kumimoji="0" lang="en-US" altLang="ja-JP" b="1" dirty="0"/>
            </a:br>
            <a:r>
              <a:rPr kumimoji="0" lang="en-US" altLang="ja-JP" b="1" dirty="0"/>
              <a:t>{</a:t>
            </a:r>
            <a:br>
              <a:rPr kumimoji="0" lang="en-US" altLang="ja-JP" b="1" dirty="0"/>
            </a:br>
            <a:r>
              <a:rPr kumimoji="0" lang="en-US" altLang="ja-JP" b="1" dirty="0"/>
              <a:t>    </a:t>
            </a:r>
            <a:r>
              <a:rPr kumimoji="0" lang="en-US" altLang="ja-JP" b="1" dirty="0" err="1"/>
              <a:t>System.out.println</a:t>
            </a:r>
            <a:r>
              <a:rPr kumimoji="0" lang="en-US" altLang="ja-JP" b="1" dirty="0"/>
              <a:t>("Could not insert tuple. " + </a:t>
            </a:r>
            <a:r>
              <a:rPr kumimoji="0" lang="en-US" altLang="ja-JP" b="1" dirty="0" err="1"/>
              <a:t>sqle</a:t>
            </a:r>
            <a:r>
              <a:rPr kumimoji="0" lang="en-US" altLang="ja-JP" b="1" dirty="0"/>
              <a:t>);</a:t>
            </a:r>
            <a:br>
              <a:rPr kumimoji="0" lang="en-US" altLang="ja-JP" b="1" dirty="0"/>
            </a:br>
            <a:r>
              <a:rPr kumimoji="0" lang="en-US" altLang="ja-JP" b="1" dirty="0"/>
              <a:t>}</a:t>
            </a:r>
          </a:p>
          <a:p>
            <a:r>
              <a:rPr lang="en-US" altLang="en-US" dirty="0"/>
              <a:t>Execute query and fetch and print results</a:t>
            </a:r>
          </a:p>
          <a:p>
            <a:pPr lvl="1">
              <a:buFont typeface="Monotype Sorts" charset="2"/>
              <a:buNone/>
            </a:pPr>
            <a:r>
              <a:rPr kumimoji="0" lang="en-US" altLang="en-US" dirty="0">
                <a:ea typeface="ＭＳ Ｐゴシック" panose="020B0600070205080204" pitchFamily="34" charset="-128"/>
              </a:rPr>
              <a:t>    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ResultSet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 =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stmt.executeQuery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"select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dept_name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,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avg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 (salary)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 from instructor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 group by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dept_name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");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while (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rset.next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()) {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System.out.println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rset.getString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("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dept_name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") + " " +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             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rset.getFloat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(2));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}</a:t>
            </a:r>
          </a:p>
          <a:p>
            <a:endParaRPr lang="en-US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92567</TotalTime>
  <Words>2578</Words>
  <Application>Microsoft Office PowerPoint</Application>
  <PresentationFormat>On-screen Show (4:3)</PresentationFormat>
  <Paragraphs>418</Paragraphs>
  <Slides>55</Slides>
  <Notes>46</Notes>
  <HiddenSlides>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  <vt:variant>
        <vt:lpstr>Custom Shows</vt:lpstr>
      </vt:variant>
      <vt:variant>
        <vt:i4>1</vt:i4>
      </vt:variant>
    </vt:vector>
  </HeadingPairs>
  <TitlesOfParts>
    <vt:vector size="57" baseType="lpstr">
      <vt:lpstr>2_db-5-grey</vt:lpstr>
      <vt:lpstr>Chapter 5: Advanced SQL</vt:lpstr>
      <vt:lpstr>Outline</vt:lpstr>
      <vt:lpstr>Accessing SQL from a Programming Language</vt:lpstr>
      <vt:lpstr>Accessing SQL from a Programming Language (Cont.)</vt:lpstr>
      <vt:lpstr>Slide 5</vt:lpstr>
      <vt:lpstr>JDBC</vt:lpstr>
      <vt:lpstr>JDBC Code</vt:lpstr>
      <vt:lpstr>JDBC Code for  Older Versions of Java/JDBC</vt:lpstr>
      <vt:lpstr>JDBC Code (Cont.)</vt:lpstr>
      <vt:lpstr>JDBC SUBSECTIONS       </vt:lpstr>
      <vt:lpstr>JDBC Code Details       </vt:lpstr>
      <vt:lpstr>Prepared Statement</vt:lpstr>
      <vt:lpstr>SQL Injection</vt:lpstr>
      <vt:lpstr>Metadata Features</vt:lpstr>
      <vt:lpstr>Metadata (Cont)</vt:lpstr>
      <vt:lpstr>Metadata (Cont)</vt:lpstr>
      <vt:lpstr>Finding Primary Keys</vt:lpstr>
      <vt:lpstr>Transaction Control in JDBC</vt:lpstr>
      <vt:lpstr>Other JDBC Features</vt:lpstr>
      <vt:lpstr>JDBC Resources</vt:lpstr>
      <vt:lpstr>SQLJ</vt:lpstr>
      <vt:lpstr>Slide 22</vt:lpstr>
      <vt:lpstr>ODBC</vt:lpstr>
      <vt:lpstr>Embedded SQL</vt:lpstr>
      <vt:lpstr>Embedded SQL (Cont.)</vt:lpstr>
      <vt:lpstr>Embedded SQL (Cont.)</vt:lpstr>
      <vt:lpstr>Embedded SQL (Cont.)</vt:lpstr>
      <vt:lpstr>Embedded SQL (Cont.)</vt:lpstr>
      <vt:lpstr>Updates Through Embedded SQL</vt:lpstr>
      <vt:lpstr>Slide 30</vt:lpstr>
      <vt:lpstr>Functions and Procedures</vt:lpstr>
      <vt:lpstr>Declaring SQL Functions</vt:lpstr>
      <vt:lpstr>Table Functions</vt:lpstr>
      <vt:lpstr>SQL Procedures</vt:lpstr>
      <vt:lpstr>SQL Procedures (Cont.)</vt:lpstr>
      <vt:lpstr>Language Constructs for Procedures &amp; Functions</vt:lpstr>
      <vt:lpstr>Language Constructs (Cont.)</vt:lpstr>
      <vt:lpstr>Language Constructs – if-then-else</vt:lpstr>
      <vt:lpstr>Example procedure</vt:lpstr>
      <vt:lpstr>External Language Routines</vt:lpstr>
      <vt:lpstr>External Language Routines (Cont.)</vt:lpstr>
      <vt:lpstr>Security with External Language Routines</vt:lpstr>
      <vt:lpstr>Slide 43</vt:lpstr>
      <vt:lpstr>Triggers</vt:lpstr>
      <vt:lpstr>Triggering Events and Actions in SQL</vt:lpstr>
      <vt:lpstr>Trigger to Maintain credits_earned value</vt:lpstr>
      <vt:lpstr>Statement Level Triggers</vt:lpstr>
      <vt:lpstr>When Not To Use Triggers</vt:lpstr>
      <vt:lpstr>When Not To Use Triggers (Cont.)</vt:lpstr>
      <vt:lpstr>Slide 50</vt:lpstr>
      <vt:lpstr>Recursion in SQL</vt:lpstr>
      <vt:lpstr>The Power of Recursion</vt:lpstr>
      <vt:lpstr>The Power of Recursion</vt:lpstr>
      <vt:lpstr>Example of Fixed-Point Computation</vt:lpstr>
      <vt:lpstr>Slide 55</vt:lpstr>
      <vt:lpstr>Custom Show 1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446</cp:revision>
  <cp:lastPrinted>1999-06-28T19:27:31Z</cp:lastPrinted>
  <dcterms:created xsi:type="dcterms:W3CDTF">2009-12-21T15:40:22Z</dcterms:created>
  <dcterms:modified xsi:type="dcterms:W3CDTF">2019-02-09T23:07:36Z</dcterms:modified>
</cp:coreProperties>
</file>