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6"/>
  </p:notesMasterIdLst>
  <p:handoutMasterIdLst>
    <p:handoutMasterId r:id="rId87"/>
  </p:handoutMasterIdLst>
  <p:sldIdLst>
    <p:sldId id="336" r:id="rId2"/>
    <p:sldId id="337" r:id="rId3"/>
    <p:sldId id="421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66" r:id="rId32"/>
    <p:sldId id="367" r:id="rId33"/>
    <p:sldId id="368" r:id="rId34"/>
    <p:sldId id="369" r:id="rId35"/>
    <p:sldId id="370" r:id="rId36"/>
    <p:sldId id="371" r:id="rId37"/>
    <p:sldId id="372" r:id="rId38"/>
    <p:sldId id="373" r:id="rId39"/>
    <p:sldId id="374" r:id="rId40"/>
    <p:sldId id="375" r:id="rId41"/>
    <p:sldId id="376" r:id="rId42"/>
    <p:sldId id="377" r:id="rId43"/>
    <p:sldId id="378" r:id="rId44"/>
    <p:sldId id="379" r:id="rId45"/>
    <p:sldId id="380" r:id="rId46"/>
    <p:sldId id="381" r:id="rId47"/>
    <p:sldId id="382" r:id="rId48"/>
    <p:sldId id="383" r:id="rId49"/>
    <p:sldId id="384" r:id="rId50"/>
    <p:sldId id="385" r:id="rId51"/>
    <p:sldId id="386" r:id="rId52"/>
    <p:sldId id="387" r:id="rId53"/>
    <p:sldId id="388" r:id="rId54"/>
    <p:sldId id="389" r:id="rId55"/>
    <p:sldId id="390" r:id="rId56"/>
    <p:sldId id="391" r:id="rId57"/>
    <p:sldId id="392" r:id="rId58"/>
    <p:sldId id="393" r:id="rId59"/>
    <p:sldId id="394" r:id="rId60"/>
    <p:sldId id="395" r:id="rId61"/>
    <p:sldId id="396" r:id="rId62"/>
    <p:sldId id="397" r:id="rId63"/>
    <p:sldId id="398" r:id="rId64"/>
    <p:sldId id="399" r:id="rId65"/>
    <p:sldId id="400" r:id="rId66"/>
    <p:sldId id="401" r:id="rId67"/>
    <p:sldId id="402" r:id="rId68"/>
    <p:sldId id="403" r:id="rId69"/>
    <p:sldId id="404" r:id="rId70"/>
    <p:sldId id="405" r:id="rId71"/>
    <p:sldId id="406" r:id="rId72"/>
    <p:sldId id="407" r:id="rId73"/>
    <p:sldId id="408" r:id="rId74"/>
    <p:sldId id="409" r:id="rId75"/>
    <p:sldId id="410" r:id="rId76"/>
    <p:sldId id="411" r:id="rId77"/>
    <p:sldId id="412" r:id="rId78"/>
    <p:sldId id="413" r:id="rId79"/>
    <p:sldId id="414" r:id="rId80"/>
    <p:sldId id="415" r:id="rId81"/>
    <p:sldId id="416" r:id="rId82"/>
    <p:sldId id="417" r:id="rId83"/>
    <p:sldId id="418" r:id="rId84"/>
    <p:sldId id="419" r:id="rId85"/>
  </p:sldIdLst>
  <p:sldSz cx="9144000" cy="6858000" type="screen4x3"/>
  <p:notesSz cx="6997700" cy="9283700"/>
  <p:custShowLst>
    <p:custShow name="Custom Show 1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7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2" autoAdjust="0"/>
    <p:restoredTop sz="94737" autoAdjust="0"/>
  </p:normalViewPr>
  <p:slideViewPr>
    <p:cSldViewPr snapToGrid="0">
      <p:cViewPr varScale="1">
        <p:scale>
          <a:sx n="79" d="100"/>
          <a:sy n="79" d="100"/>
        </p:scale>
        <p:origin x="762" y="84"/>
      </p:cViewPr>
      <p:guideLst>
        <p:guide orient="horz" pos="707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C6EF5354-BFFB-44DF-8FA7-1A088153BD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5BBF6CF9-ADFE-4F6E-89A0-8CB582D8FFC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8" name="Rectangle 4">
            <a:extLst>
              <a:ext uri="{FF2B5EF4-FFF2-40B4-BE49-F238E27FC236}">
                <a16:creationId xmlns:a16="http://schemas.microsoft.com/office/drawing/2014/main" id="{8C120FC7-7BCE-4696-BB5D-C087861E4B4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9" name="Rectangle 5">
            <a:extLst>
              <a:ext uri="{FF2B5EF4-FFF2-40B4-BE49-F238E27FC236}">
                <a16:creationId xmlns:a16="http://schemas.microsoft.com/office/drawing/2014/main" id="{6735A123-7D3E-455E-AB82-1C3749BB052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8B4C920-550B-4EA7-9CB5-2D8883A27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2E8AF117-EF14-4BF3-AB7D-D75C4F934C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D7D2DA5C-BED3-45D1-AFD2-94AF29863A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2936E5F-4C9B-4144-9261-C3F188AA67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5" name="Rectangle 5">
            <a:extLst>
              <a:ext uri="{FF2B5EF4-FFF2-40B4-BE49-F238E27FC236}">
                <a16:creationId xmlns:a16="http://schemas.microsoft.com/office/drawing/2014/main" id="{D73F14C5-05F8-4300-9D01-F3633C8547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0646" name="Rectangle 6">
            <a:extLst>
              <a:ext uri="{FF2B5EF4-FFF2-40B4-BE49-F238E27FC236}">
                <a16:creationId xmlns:a16="http://schemas.microsoft.com/office/drawing/2014/main" id="{BCB6CAD9-A006-4455-8054-9CACB29028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7" name="Rectangle 7">
            <a:extLst>
              <a:ext uri="{FF2B5EF4-FFF2-40B4-BE49-F238E27FC236}">
                <a16:creationId xmlns:a16="http://schemas.microsoft.com/office/drawing/2014/main" id="{63060AD7-0C3D-477B-BD60-55C8EBDB94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E66C03C-4B0E-4149-8287-A3B340EB8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1F0D14-F801-4AD7-BA84-7CB53639A31E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2298E3-52AF-4F84-BC83-1D80A0E7F6B5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6C87BE7-122B-4399-B1F6-35CC3C43642F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4D2032-F7A1-47FB-8029-FF01734C1A45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5D6698B-82E8-4243-BAB0-D6783EE2B84F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E75EE63-BBAB-4B59-AB6C-C7C62F9D7EF6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FA286EA-37A2-4E74-A5EA-47322F5F22B9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F34FE36-22BB-471F-B5BA-20ABB5BF6430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66F3D21-A5A9-4DF0-817E-313DA5AE0CC9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681DB7B-8BB9-428D-983D-60F2DF463925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1469615-0B6C-4E37-A5DC-FDCF4C566C37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3F0CAC2-290B-4447-A1A9-9DF2412B29D5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F97F58-FA04-4838-BA8D-1673429622FF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E8ABFFE-D826-4EF9-B15D-4180085C23C7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A9C970B-8220-4517-837F-B56840EC81F1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CB53E9A-4F1C-4562-B43B-B5CFB7E98BB2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D71DE7E-FF0D-4034-AE63-651A3A350F6F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6281BB1-9FD8-4756-B07C-05F43DCBB1D1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02CC610-2C92-4BB3-8D98-C7E1312CA104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844853C-1565-4D82-BAFB-17FA6226FCB3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C5E82CE-5F33-4AA9-922C-5F54A6966317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8449F55-0331-42F3-8185-5550FA6588AF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3F0CAC2-290B-4447-A1A9-9DF2412B29D5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1A24CF4-9A58-4D8C-8B4A-1F5B4A557C17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7733CA9-4ACE-4C8E-94A6-AF7CB20743E9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4DD1ABD-49B5-439D-89A5-0D9922344811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D2532D8-F19F-403F-A34B-7117B24BF533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40ADC53-D181-43CB-9865-BA969C5AAEFD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94E467F-6EAC-4F92-B33E-2BE268A09E9A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AF7D5D7-1528-465C-90C3-10C59F6113C4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4D3E95A-D4EE-41E9-B800-18A30B405487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D1A45DA-CA64-41FA-A1E8-AD1BAE08C0BB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64DA130-9CE3-4E7D-9E7F-223297258F10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966171" y="8820783"/>
            <a:ext cx="3031529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02" tIns="46501" rIns="93002" bIns="46501" anchor="b"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202F3DB-D83B-4369-B6DF-4EFAC58302F7}" type="slidenum">
              <a:rPr lang="en-US" altLang="en-US" sz="1200"/>
              <a:pPr algn="r"/>
              <a:t>4</a:t>
            </a:fld>
            <a:endParaRPr lang="en-US" alt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BB2FFBC-ECC8-4E72-ACD7-AC5B3AC7D391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733A54A-C6D5-44D3-B193-2B68843B2348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57AE074-BB24-467C-A389-042288128DCE}" type="slidenum">
              <a:rPr lang="en-US" altLang="en-US" sz="1200"/>
              <a:pPr/>
              <a:t>42</a:t>
            </a:fld>
            <a:endParaRPr lang="en-US" altLang="en-US" sz="12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507090B-43B1-4E96-BBBD-29C4E144CED6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21DAE2F-0D65-4187-8195-66E3DFCF9142}" type="slidenum">
              <a:rPr lang="en-US" altLang="en-US" sz="1200"/>
              <a:pPr/>
              <a:t>44</a:t>
            </a:fld>
            <a:endParaRPr lang="en-US" altLang="en-US" sz="120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D12A99F-88C8-4413-BBDB-E9633A53948D}" type="slidenum">
              <a:rPr lang="en-US" altLang="en-US" sz="1200"/>
              <a:pPr/>
              <a:t>45</a:t>
            </a:fld>
            <a:endParaRPr lang="en-US" altLang="en-US" sz="120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9B5DD2D-80F8-4C47-BE29-F71863EB928E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 txBox="1">
            <a:spLocks noGrp="1" noChangeArrowheads="1"/>
          </p:cNvSpPr>
          <p:nvPr/>
        </p:nvSpPr>
        <p:spPr bwMode="auto">
          <a:xfrm>
            <a:off x="3966171" y="8820783"/>
            <a:ext cx="3031529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1584D15-F658-456F-8F61-E80EBA02FF6A}" type="slidenum">
              <a:rPr lang="en-US" altLang="en-US" sz="1200"/>
              <a:pPr algn="r"/>
              <a:t>47</a:t>
            </a:fld>
            <a:endParaRPr lang="en-US" altLang="en-US" sz="120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 txBox="1">
            <a:spLocks noGrp="1" noChangeArrowheads="1"/>
          </p:cNvSpPr>
          <p:nvPr/>
        </p:nvSpPr>
        <p:spPr bwMode="auto">
          <a:xfrm>
            <a:off x="3966171" y="8820783"/>
            <a:ext cx="3031529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52C13233-64BC-4954-9464-11A8667DC6C3}" type="slidenum">
              <a:rPr lang="en-US" altLang="en-US" sz="1200"/>
              <a:pPr algn="r"/>
              <a:t>48</a:t>
            </a:fld>
            <a:endParaRPr lang="en-US" altLang="en-US" sz="12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702DC87-2809-4E8A-B7E5-19578CF611CB}" type="slidenum">
              <a:rPr lang="en-US" altLang="en-US" sz="1200"/>
              <a:pPr/>
              <a:t>49</a:t>
            </a:fld>
            <a:endParaRPr lang="en-US" altLang="en-US" sz="120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966171" y="8820783"/>
            <a:ext cx="3031529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02" tIns="46501" rIns="93002" bIns="46501" anchor="b"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A4932D46-DD78-4BAB-BBDC-DC51872AFEF6}" type="slidenum">
              <a:rPr lang="en-US" altLang="en-US" sz="1200"/>
              <a:pPr algn="r"/>
              <a:t>5</a:t>
            </a:fld>
            <a:endParaRPr lang="en-US" alt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C5B6243-9F6C-4A40-B7AB-819F09B48280}" type="slidenum">
              <a:rPr lang="en-US" altLang="en-US" sz="1200"/>
              <a:pPr/>
              <a:t>50</a:t>
            </a:fld>
            <a:endParaRPr lang="en-US" altLang="en-US" sz="120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 txBox="1">
            <a:spLocks noGrp="1" noChangeArrowheads="1"/>
          </p:cNvSpPr>
          <p:nvPr/>
        </p:nvSpPr>
        <p:spPr bwMode="auto">
          <a:xfrm>
            <a:off x="3966171" y="8820783"/>
            <a:ext cx="3031529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03671C7C-5C30-4951-A09C-C7DE0069A227}" type="slidenum">
              <a:rPr lang="en-US" altLang="en-US" sz="1200"/>
              <a:pPr algn="r"/>
              <a:t>51</a:t>
            </a:fld>
            <a:endParaRPr lang="en-US" altLang="en-US" sz="120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 txBox="1">
            <a:spLocks noGrp="1" noChangeArrowheads="1"/>
          </p:cNvSpPr>
          <p:nvPr/>
        </p:nvSpPr>
        <p:spPr bwMode="auto">
          <a:xfrm>
            <a:off x="3966171" y="8820783"/>
            <a:ext cx="3031529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1896E650-A8FF-4A75-8D3E-76E6F7496A62}" type="slidenum">
              <a:rPr lang="en-US" altLang="en-US" sz="1200"/>
              <a:pPr algn="r"/>
              <a:t>52</a:t>
            </a:fld>
            <a:endParaRPr lang="en-US" altLang="en-US" sz="12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A60B134-387B-41E7-B677-3964AC0C6785}" type="slidenum">
              <a:rPr lang="en-US" altLang="en-US" sz="1200"/>
              <a:pPr/>
              <a:t>53</a:t>
            </a:fld>
            <a:endParaRPr lang="en-US" altLang="en-US" sz="120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5F59032-4CC8-49AA-B921-0985818A4A69}" type="slidenum">
              <a:rPr lang="en-US" altLang="en-US" sz="1200"/>
              <a:pPr/>
              <a:t>54</a:t>
            </a:fld>
            <a:endParaRPr lang="en-US" altLang="en-US" sz="120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BB37812-7A60-4D4D-B158-CDF22B62669D}" type="slidenum">
              <a:rPr lang="en-US" altLang="en-US" sz="1200"/>
              <a:pPr/>
              <a:t>55</a:t>
            </a:fld>
            <a:endParaRPr lang="en-US" altLang="en-US" sz="120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 txBox="1">
            <a:spLocks noGrp="1" noChangeArrowheads="1"/>
          </p:cNvSpPr>
          <p:nvPr/>
        </p:nvSpPr>
        <p:spPr bwMode="auto">
          <a:xfrm>
            <a:off x="3966171" y="8820783"/>
            <a:ext cx="3031529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07" tIns="46504" rIns="93007" bIns="46504" anchor="b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019A4C02-8989-47FD-A904-144A669035C3}" type="slidenum">
              <a:rPr lang="en-US" altLang="en-US" sz="1200"/>
              <a:pPr algn="r"/>
              <a:t>56</a:t>
            </a:fld>
            <a:endParaRPr lang="en-US" altLang="en-US" sz="120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 txBox="1">
            <a:spLocks noGrp="1" noChangeArrowheads="1"/>
          </p:cNvSpPr>
          <p:nvPr/>
        </p:nvSpPr>
        <p:spPr bwMode="auto">
          <a:xfrm>
            <a:off x="3966171" y="8820783"/>
            <a:ext cx="3031529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07" tIns="46504" rIns="93007" bIns="46504" anchor="b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36AEDBC9-C94E-4A98-8290-172F520CC2AF}" type="slidenum">
              <a:rPr lang="en-US" altLang="en-US" sz="1200"/>
              <a:pPr algn="r"/>
              <a:t>57</a:t>
            </a:fld>
            <a:endParaRPr lang="en-US" altLang="en-US" sz="12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01C0836-68E5-499B-9488-51A72A955B8C}" type="slidenum">
              <a:rPr lang="en-US" altLang="en-US" sz="1200"/>
              <a:pPr/>
              <a:t>58</a:t>
            </a:fld>
            <a:endParaRPr lang="en-US" altLang="en-US" sz="120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D25D0B9-C0C0-40E8-996B-37789D8CE8CB}" type="slidenum">
              <a:rPr lang="en-US" altLang="en-US" sz="1200"/>
              <a:pPr/>
              <a:t>59</a:t>
            </a:fld>
            <a:endParaRPr lang="en-US" altLang="en-US" sz="120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 txBox="1">
            <a:spLocks noGrp="1" noChangeArrowheads="1"/>
          </p:cNvSpPr>
          <p:nvPr/>
        </p:nvSpPr>
        <p:spPr bwMode="auto">
          <a:xfrm>
            <a:off x="3966171" y="8820783"/>
            <a:ext cx="3031529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02" tIns="46501" rIns="93002" bIns="46501" anchor="b"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572F582-7A30-44E2-B9AE-85A1CA63CB6B}" type="slidenum">
              <a:rPr lang="en-US" altLang="en-US" sz="1200"/>
              <a:pPr algn="r"/>
              <a:t>6</a:t>
            </a:fld>
            <a:endParaRPr lang="en-US" alt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36294EE-9918-45CD-8B30-53914648990E}" type="slidenum">
              <a:rPr lang="en-US" altLang="en-US" sz="1200"/>
              <a:pPr/>
              <a:t>60</a:t>
            </a:fld>
            <a:endParaRPr lang="en-US" altLang="en-US" sz="120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CB36896-4F4E-48BE-8ED8-64318D033CE8}" type="slidenum">
              <a:rPr lang="en-US" altLang="en-US" sz="1200"/>
              <a:pPr/>
              <a:t>61</a:t>
            </a:fld>
            <a:endParaRPr lang="en-US" altLang="en-US" sz="12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DE8E9FC-6F08-40BB-B772-EA0C2AE1A7A0}" type="slidenum">
              <a:rPr lang="en-US" altLang="en-US" sz="1200"/>
              <a:pPr/>
              <a:t>62</a:t>
            </a:fld>
            <a:endParaRPr lang="en-US" altLang="en-US" sz="120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 txBox="1">
            <a:spLocks noGrp="1" noChangeArrowheads="1"/>
          </p:cNvSpPr>
          <p:nvPr/>
        </p:nvSpPr>
        <p:spPr bwMode="auto">
          <a:xfrm>
            <a:off x="3966171" y="8820783"/>
            <a:ext cx="3031529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07" tIns="46504" rIns="93007" bIns="46504" anchor="b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999CF1A-EE2D-40C7-88BC-5CB4646E5D8B}" type="slidenum">
              <a:rPr lang="en-US" altLang="en-US" sz="1200"/>
              <a:pPr algn="r"/>
              <a:t>63</a:t>
            </a:fld>
            <a:endParaRPr lang="en-US" altLang="en-US" sz="120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5DBE05D-165E-44E5-8FF5-12AB8BF987CB}" type="slidenum">
              <a:rPr lang="en-US" altLang="en-US" sz="1200"/>
              <a:pPr/>
              <a:t>64</a:t>
            </a:fld>
            <a:endParaRPr lang="en-US" altLang="en-US" sz="120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 txBox="1">
            <a:spLocks noGrp="1" noChangeArrowheads="1"/>
          </p:cNvSpPr>
          <p:nvPr/>
        </p:nvSpPr>
        <p:spPr bwMode="auto">
          <a:xfrm>
            <a:off x="3966171" y="8820783"/>
            <a:ext cx="3031529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07" tIns="46504" rIns="93007" bIns="46504" anchor="b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934C981-6806-4B1C-8EC3-8AAD8F35AA7C}" type="slidenum">
              <a:rPr lang="en-US" altLang="en-US" sz="1200"/>
              <a:pPr algn="r"/>
              <a:t>66</a:t>
            </a:fld>
            <a:endParaRPr lang="en-US" altLang="en-US" sz="120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 txBox="1">
            <a:spLocks noGrp="1" noChangeArrowheads="1"/>
          </p:cNvSpPr>
          <p:nvPr/>
        </p:nvSpPr>
        <p:spPr bwMode="auto">
          <a:xfrm>
            <a:off x="3966171" y="8820783"/>
            <a:ext cx="3031529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07" tIns="46504" rIns="93007" bIns="46504" anchor="b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500DFA9D-6D5B-4797-B1CA-7EEB8BD7226F}" type="slidenum">
              <a:rPr lang="en-US" altLang="en-US" sz="1200"/>
              <a:pPr algn="r"/>
              <a:t>67</a:t>
            </a:fld>
            <a:endParaRPr lang="en-US" altLang="en-US" sz="120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 txBox="1">
            <a:spLocks noGrp="1" noChangeArrowheads="1"/>
          </p:cNvSpPr>
          <p:nvPr/>
        </p:nvSpPr>
        <p:spPr bwMode="auto">
          <a:xfrm>
            <a:off x="3966171" y="8820783"/>
            <a:ext cx="3031529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07" tIns="46504" rIns="93007" bIns="46504" anchor="b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ACD7BD46-B851-41F6-BDE0-EE3DE5BA6FCC}" type="slidenum">
              <a:rPr lang="en-US" altLang="en-US" sz="1200"/>
              <a:pPr algn="r"/>
              <a:t>68</a:t>
            </a:fld>
            <a:endParaRPr lang="en-US" altLang="en-US" sz="120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 txBox="1">
            <a:spLocks noGrp="1" noChangeArrowheads="1"/>
          </p:cNvSpPr>
          <p:nvPr/>
        </p:nvSpPr>
        <p:spPr bwMode="auto">
          <a:xfrm>
            <a:off x="3966171" y="8820783"/>
            <a:ext cx="3031529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07" tIns="46504" rIns="93007" bIns="46504" anchor="b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8506864-7409-4F31-A643-622503D4FBA6}" type="slidenum">
              <a:rPr lang="en-US" altLang="en-US" sz="1200"/>
              <a:pPr algn="r"/>
              <a:t>69</a:t>
            </a:fld>
            <a:endParaRPr lang="en-US" altLang="en-US" sz="120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43EEFE5-6DA2-40BF-A0EC-25CFBBE7FBB4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 txBox="1">
            <a:spLocks noGrp="1" noChangeArrowheads="1"/>
          </p:cNvSpPr>
          <p:nvPr/>
        </p:nvSpPr>
        <p:spPr bwMode="auto">
          <a:xfrm>
            <a:off x="3966171" y="8820783"/>
            <a:ext cx="3031529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07" tIns="46504" rIns="93007" bIns="46504" anchor="b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DB985E1-F95E-4DDA-9035-000ADC85BF1B}" type="slidenum">
              <a:rPr lang="en-US" altLang="en-US" sz="1200"/>
              <a:pPr algn="r"/>
              <a:t>70</a:t>
            </a:fld>
            <a:endParaRPr lang="en-US" altLang="en-US" sz="120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 txBox="1">
            <a:spLocks noGrp="1" noChangeArrowheads="1"/>
          </p:cNvSpPr>
          <p:nvPr/>
        </p:nvSpPr>
        <p:spPr bwMode="auto">
          <a:xfrm>
            <a:off x="3966171" y="8820783"/>
            <a:ext cx="3031529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07" tIns="46504" rIns="93007" bIns="46504" anchor="b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AA716B33-9885-4347-A6EC-10A44624E185}" type="slidenum">
              <a:rPr lang="en-US" altLang="en-US" sz="1200"/>
              <a:pPr algn="r"/>
              <a:t>71</a:t>
            </a:fld>
            <a:endParaRPr lang="en-US" altLang="en-US" sz="120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 txBox="1">
            <a:spLocks noGrp="1" noChangeArrowheads="1"/>
          </p:cNvSpPr>
          <p:nvPr/>
        </p:nvSpPr>
        <p:spPr bwMode="auto">
          <a:xfrm>
            <a:off x="3966171" y="8820783"/>
            <a:ext cx="3031529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07" tIns="46504" rIns="93007" bIns="46504" anchor="b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CABF513D-38FF-41B0-951F-F069DAE8A50D}" type="slidenum">
              <a:rPr lang="en-US" altLang="en-US" sz="1200"/>
              <a:pPr algn="r"/>
              <a:t>72</a:t>
            </a:fld>
            <a:endParaRPr lang="en-US" altLang="en-US" sz="120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FAD77A2-2119-4E7C-B11C-A31372FFAE35}" type="slidenum">
              <a:rPr lang="en-US" altLang="en-US" sz="1200"/>
              <a:pPr/>
              <a:t>73</a:t>
            </a:fld>
            <a:endParaRPr lang="en-US" altLang="en-US" sz="120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B819C23-332F-464A-B228-80F79B607C9B}" type="slidenum">
              <a:rPr lang="en-US" altLang="en-US" sz="1200"/>
              <a:pPr/>
              <a:t>74</a:t>
            </a:fld>
            <a:endParaRPr lang="en-US" altLang="en-US" sz="120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1AE7BDE-6BAD-4869-BA94-42F764CB0731}" type="slidenum">
              <a:rPr lang="en-US" altLang="en-US" sz="1200"/>
              <a:pPr/>
              <a:t>75</a:t>
            </a:fld>
            <a:endParaRPr lang="en-US" altLang="en-US" sz="120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6B6CF80-A94A-429C-B018-ADC56A3A4F61}" type="slidenum">
              <a:rPr lang="en-US" altLang="en-US" sz="1200"/>
              <a:pPr/>
              <a:t>76</a:t>
            </a:fld>
            <a:endParaRPr lang="en-US" altLang="en-US" sz="120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BA03F12-E271-4AB0-B36E-709F00E15421}" type="slidenum">
              <a:rPr lang="en-US" altLang="en-US" sz="1200"/>
              <a:pPr/>
              <a:t>77</a:t>
            </a:fld>
            <a:endParaRPr lang="en-US" altLang="en-US" sz="120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6605841-5CB7-4C7A-924F-2C7512868176}" type="slidenum">
              <a:rPr lang="en-US" altLang="en-US" sz="1200"/>
              <a:pPr/>
              <a:t>78</a:t>
            </a:fld>
            <a:endParaRPr lang="en-US" altLang="en-US" sz="120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C0CCDE4-0F12-4A8C-B062-A94A0F2D6B2E}" type="slidenum">
              <a:rPr lang="en-US" altLang="en-US" sz="1200"/>
              <a:pPr/>
              <a:t>79</a:t>
            </a:fld>
            <a:endParaRPr lang="en-US" altLang="en-US" sz="120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E76179E-0825-42BA-A86D-E07CE2CDFB4A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E4AA371-DF05-42FF-99C9-D54AF61A2C5F}" type="slidenum">
              <a:rPr lang="en-US" altLang="en-US" sz="1200"/>
              <a:pPr/>
              <a:t>80</a:t>
            </a:fld>
            <a:endParaRPr lang="en-US" altLang="en-US" sz="120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D861502-E13A-4E4B-8A3F-EB8172491AE8}" type="slidenum">
              <a:rPr lang="en-US" altLang="en-US" sz="1200"/>
              <a:pPr/>
              <a:t>81</a:t>
            </a:fld>
            <a:endParaRPr lang="en-US" altLang="en-US" sz="120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C960A81-80FF-4A23-A638-FC4A7098A3E0}" type="slidenum">
              <a:rPr lang="en-US" altLang="en-US" sz="1200"/>
              <a:pPr/>
              <a:t>82</a:t>
            </a:fld>
            <a:endParaRPr lang="en-US" altLang="en-US" sz="120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7BADD71-F370-42F0-9F4D-D0E45F2310C4}" type="slidenum">
              <a:rPr lang="en-US" altLang="en-US" sz="1200"/>
              <a:pPr/>
              <a:t>83</a:t>
            </a:fld>
            <a:endParaRPr lang="en-US" altLang="en-US" sz="120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7372408-51E1-415E-A2FF-CF1B7A173FF8}" type="slidenum">
              <a:rPr lang="en-US" altLang="en-US" sz="1200"/>
              <a:pPr/>
              <a:t>84</a:t>
            </a:fld>
            <a:endParaRPr lang="en-US" altLang="en-US" sz="120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E8D77EB-8DA4-473C-85D9-A2C867216A15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b-book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A25BB261-D773-4836-B381-7A051175F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5726113"/>
            <a:ext cx="36941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2060"/>
                </a:solidFill>
              </a:rPr>
              <a:t>Database System Concepts, 7</a:t>
            </a:r>
            <a:r>
              <a:rPr lang="en-US" altLang="en-US" b="1" baseline="30000" dirty="0">
                <a:solidFill>
                  <a:srgbClr val="002060"/>
                </a:solidFill>
              </a:rPr>
              <a:t>th</a:t>
            </a:r>
            <a:r>
              <a:rPr lang="en-US" altLang="en-US" b="1" dirty="0">
                <a:solidFill>
                  <a:srgbClr val="002060"/>
                </a:solidFill>
              </a:rPr>
              <a:t> Ed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2060"/>
                </a:solidFill>
              </a:rPr>
              <a:t>©Silberschatz, </a:t>
            </a:r>
            <a:r>
              <a:rPr lang="en-US" altLang="en-US" sz="1200" b="1" dirty="0" err="1">
                <a:solidFill>
                  <a:srgbClr val="002060"/>
                </a:solidFill>
              </a:rPr>
              <a:t>Korth</a:t>
            </a:r>
            <a:r>
              <a:rPr lang="en-US" altLang="en-US" sz="1200" b="1" dirty="0">
                <a:solidFill>
                  <a:srgbClr val="002060"/>
                </a:solidFill>
              </a:rPr>
              <a:t> and Sudarshan</a:t>
            </a:r>
            <a:br>
              <a:rPr lang="en-US" altLang="en-US" sz="1200" b="1" dirty="0">
                <a:solidFill>
                  <a:srgbClr val="002060"/>
                </a:solidFill>
              </a:rPr>
            </a:br>
            <a:r>
              <a:rPr lang="en-US" altLang="en-US" sz="1200" b="1" dirty="0">
                <a:solidFill>
                  <a:srgbClr val="002060"/>
                </a:solidFill>
              </a:rPr>
              <a:t>See </a:t>
            </a:r>
            <a:r>
              <a:rPr lang="en-US" altLang="en-US" sz="1200" b="1" dirty="0">
                <a:solidFill>
                  <a:srgbClr val="002060"/>
                </a:solidFill>
                <a:hlinkClick r:id="rId2"/>
              </a:rPr>
              <a:t>www.db-book.com</a:t>
            </a:r>
            <a:r>
              <a:rPr lang="en-US" altLang="en-US" sz="1200" b="1" dirty="0">
                <a:solidFill>
                  <a:srgbClr val="002060"/>
                </a:solidFill>
              </a:rPr>
              <a:t> for conditions on re-use </a:t>
            </a:r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CC6F45F-FF9D-4CDF-A1C0-8CB1B712ED4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862263" y="5780088"/>
            <a:ext cx="34480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>
                <a:solidFill>
                  <a:srgbClr val="578963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760F52-45E1-4E1D-A744-2F2290DE90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3B69BB99-A72A-4470-971F-83530C443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Cover-6Ed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3858" y="0"/>
            <a:ext cx="1331269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48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950AD-734E-45C7-8042-5795FFAD67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5E31B-1343-4510-8DCD-65E7B6544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04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117475"/>
            <a:ext cx="2019300" cy="5880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117475"/>
            <a:ext cx="5905500" cy="5880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A7A2CD-B5B0-4CF6-8038-339B0E99E36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574B0-C055-4E38-82A9-667A1DF1F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649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796C49-4A73-449B-A170-DFFCD45313D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D9E99-A0D8-4F2F-B04A-331DF655F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82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10000"/>
              <a:buFont typeface="Wingdings" panose="05000000000000000000" pitchFamily="2" charset="2"/>
              <a:buChar char="§"/>
              <a:defRPr sz="1900"/>
            </a:lvl1pPr>
            <a:lvl2pPr marL="742950" indent="-285750">
              <a:buSzPct val="110000"/>
              <a:buFont typeface="Arial" panose="020B0604020202020204" pitchFamily="34" charset="0"/>
              <a:buChar char="•"/>
              <a:defRPr/>
            </a:lvl2pPr>
            <a:lvl3pPr marL="1085850" indent="-228600">
              <a:buFont typeface="Wingdings" panose="05000000000000000000" pitchFamily="2" charset="2"/>
              <a:buChar char="§"/>
              <a:defRPr/>
            </a:lvl3pPr>
            <a:lvl4pPr marL="1428750" indent="-228600">
              <a:buFont typeface="Arial" panose="020B0604020202020204" pitchFamily="34" charset="0"/>
              <a:buChar char="•"/>
              <a:defRPr/>
            </a:lvl4pPr>
            <a:lvl5pPr marL="177165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437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6F2EBE-FF5F-4F9D-A3C2-A59A92D7809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F3CAF-32BF-49A6-93F1-59C9E4B7C9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70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388" y="1093788"/>
            <a:ext cx="3754437" cy="4903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1093788"/>
            <a:ext cx="3754438" cy="4903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6D4A7F0-1138-4608-80AA-D0A6F5D411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52D5F-D37B-4E9D-98AD-511A1ABBD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80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6DFCFB3-6710-4DD2-8404-7E55A930F3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91CCC-CC48-429B-87C9-7123B48E5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04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B431453-8F56-47C4-89BA-3EDF3CD092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D92F0-DB25-4E6B-A10D-A7937AC7A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00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BE8099E-18A5-481A-9697-216087BE06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55C8E-F740-4D28-8DA3-D7B8E0F6F5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14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E2C57D-1205-411A-BA90-DF60A810F6D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BE5B0-1186-4DAB-9E97-511F15F5C6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80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9EB6957-06EE-46F8-A450-3DB417A1F8A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DB2E-7BC4-4C22-ACAE-0B8B3F0C51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6112478-D9B7-4D0D-ADE5-62D5EFAAF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4388" y="1093788"/>
            <a:ext cx="7661275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12003" name="Rectangle 3">
            <a:extLst>
              <a:ext uri="{FF2B5EF4-FFF2-40B4-BE49-F238E27FC236}">
                <a16:creationId xmlns:a16="http://schemas.microsoft.com/office/drawing/2014/main" id="{D2EB5033-CF44-472B-B77D-FAA18581E6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206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BECA7E0-09BC-41D3-BD93-B7E81A2ACCB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D0CFC8B2-2C6C-4CA4-9AFC-14298F0DD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6613525"/>
            <a:ext cx="2381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©Silberschatz, </a:t>
            </a:r>
            <a:r>
              <a:rPr lang="en-US" altLang="en-US" sz="1000" b="1" dirty="0" err="1">
                <a:solidFill>
                  <a:srgbClr val="002060"/>
                </a:solidFill>
              </a:rPr>
              <a:t>Korth</a:t>
            </a:r>
            <a:r>
              <a:rPr lang="en-US" altLang="en-US" sz="1000" b="1" dirty="0">
                <a:solidFill>
                  <a:srgbClr val="002060"/>
                </a:solidFill>
              </a:rPr>
              <a:t> and Sudarshan</a:t>
            </a:r>
          </a:p>
        </p:txBody>
      </p:sp>
      <p:sp>
        <p:nvSpPr>
          <p:cNvPr id="512005" name="Text Box 5">
            <a:extLst>
              <a:ext uri="{FF2B5EF4-FFF2-40B4-BE49-F238E27FC236}">
                <a16:creationId xmlns:a16="http://schemas.microsoft.com/office/drawing/2014/main" id="{ED25C836-0663-424A-84A7-5AB8034228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79984" y="6613525"/>
            <a:ext cx="4475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6.</a:t>
            </a:r>
            <a:fld id="{669DE52E-05EC-4487-BE79-3F9A6A9F8797}" type="slidenum">
              <a:rPr lang="en-US" altLang="en-US" sz="1000" b="1" smtClean="0">
                <a:solidFill>
                  <a:srgbClr val="002060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2060"/>
              </a:solidFill>
            </a:endParaRPr>
          </a:p>
        </p:txBody>
      </p:sp>
      <p:sp>
        <p:nvSpPr>
          <p:cNvPr id="512006" name="Rectangle 6">
            <a:extLst>
              <a:ext uri="{FF2B5EF4-FFF2-40B4-BE49-F238E27FC236}">
                <a16:creationId xmlns:a16="http://schemas.microsoft.com/office/drawing/2014/main" id="{BFAC4B4C-D3C2-4A14-871E-CC7D45F07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8350" y="117475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5472E9A1-C06F-4393-872E-7F8100F91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3525"/>
            <a:ext cx="2571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2060"/>
                </a:solidFill>
              </a:rPr>
              <a:t>Database System Concepts - 7</a:t>
            </a:r>
            <a:r>
              <a:rPr lang="en-US" sz="1000" b="1" baseline="30000" dirty="0">
                <a:solidFill>
                  <a:srgbClr val="002060"/>
                </a:solidFill>
              </a:rPr>
              <a:t>th</a:t>
            </a:r>
            <a:r>
              <a:rPr lang="en-US" sz="1000" b="1" dirty="0">
                <a:solidFill>
                  <a:srgbClr val="002060"/>
                </a:solidFill>
              </a:rPr>
              <a:t> Edition</a:t>
            </a:r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0362D880-06BD-4D02-876C-3226AC8E6F10}"/>
              </a:ext>
            </a:extLst>
          </p:cNvPr>
          <p:cNvSpPr>
            <a:spLocks/>
          </p:cNvSpPr>
          <p:nvPr/>
        </p:nvSpPr>
        <p:spPr bwMode="auto">
          <a:xfrm>
            <a:off x="8916988" y="5445125"/>
            <a:ext cx="227012" cy="47625"/>
          </a:xfrm>
          <a:custGeom>
            <a:avLst/>
            <a:gdLst>
              <a:gd name="T0" fmla="*/ 0 w 285"/>
              <a:gd name="T1" fmla="*/ 2147483646 h 61"/>
              <a:gd name="T2" fmla="*/ 2147483646 w 285"/>
              <a:gd name="T3" fmla="*/ 2147483646 h 61"/>
              <a:gd name="T4" fmla="*/ 2147483646 w 285"/>
              <a:gd name="T5" fmla="*/ 2147483646 h 61"/>
              <a:gd name="T6" fmla="*/ 2147483646 w 285"/>
              <a:gd name="T7" fmla="*/ 2147483646 h 61"/>
              <a:gd name="T8" fmla="*/ 2147483646 w 285"/>
              <a:gd name="T9" fmla="*/ 2147483646 h 61"/>
              <a:gd name="T10" fmla="*/ 2147483646 w 285"/>
              <a:gd name="T11" fmla="*/ 2147483646 h 61"/>
              <a:gd name="T12" fmla="*/ 2147483646 w 285"/>
              <a:gd name="T13" fmla="*/ 2147483646 h 61"/>
              <a:gd name="T14" fmla="*/ 2147483646 w 285"/>
              <a:gd name="T15" fmla="*/ 2147483646 h 61"/>
              <a:gd name="T16" fmla="*/ 2147483646 w 285"/>
              <a:gd name="T17" fmla="*/ 0 h 61"/>
              <a:gd name="T18" fmla="*/ 2147483646 w 285"/>
              <a:gd name="T19" fmla="*/ 0 h 61"/>
              <a:gd name="T20" fmla="*/ 2147483646 w 285"/>
              <a:gd name="T21" fmla="*/ 0 h 61"/>
              <a:gd name="T22" fmla="*/ 2147483646 w 285"/>
              <a:gd name="T23" fmla="*/ 0 h 61"/>
              <a:gd name="T24" fmla="*/ 2147483646 w 285"/>
              <a:gd name="T25" fmla="*/ 2147483646 h 61"/>
              <a:gd name="T26" fmla="*/ 2147483646 w 285"/>
              <a:gd name="T27" fmla="*/ 2147483646 h 61"/>
              <a:gd name="T28" fmla="*/ 2147483646 w 285"/>
              <a:gd name="T29" fmla="*/ 2147483646 h 61"/>
              <a:gd name="T30" fmla="*/ 2147483646 w 285"/>
              <a:gd name="T31" fmla="*/ 2147483646 h 61"/>
              <a:gd name="T32" fmla="*/ 2147483646 w 285"/>
              <a:gd name="T33" fmla="*/ 2147483646 h 61"/>
              <a:gd name="T34" fmla="*/ 2147483646 w 285"/>
              <a:gd name="T35" fmla="*/ 2147483646 h 61"/>
              <a:gd name="T36" fmla="*/ 2147483646 w 285"/>
              <a:gd name="T37" fmla="*/ 2147483646 h 61"/>
              <a:gd name="T38" fmla="*/ 2147483646 w 285"/>
              <a:gd name="T39" fmla="*/ 2147483646 h 61"/>
              <a:gd name="T40" fmla="*/ 2147483646 w 285"/>
              <a:gd name="T41" fmla="*/ 2147483646 h 61"/>
              <a:gd name="T42" fmla="*/ 2147483646 w 285"/>
              <a:gd name="T43" fmla="*/ 2147483646 h 61"/>
              <a:gd name="T44" fmla="*/ 2147483646 w 285"/>
              <a:gd name="T45" fmla="*/ 2147483646 h 61"/>
              <a:gd name="T46" fmla="*/ 2147483646 w 285"/>
              <a:gd name="T47" fmla="*/ 2147483646 h 61"/>
              <a:gd name="T48" fmla="*/ 2147483646 w 285"/>
              <a:gd name="T49" fmla="*/ 2147483646 h 61"/>
              <a:gd name="T50" fmla="*/ 2147483646 w 285"/>
              <a:gd name="T51" fmla="*/ 2147483646 h 61"/>
              <a:gd name="T52" fmla="*/ 2147483646 w 285"/>
              <a:gd name="T53" fmla="*/ 2147483646 h 61"/>
              <a:gd name="T54" fmla="*/ 2147483646 w 285"/>
              <a:gd name="T55" fmla="*/ 2147483646 h 61"/>
              <a:gd name="T56" fmla="*/ 2147483646 w 285"/>
              <a:gd name="T57" fmla="*/ 2147483646 h 61"/>
              <a:gd name="T58" fmla="*/ 2147483646 w 285"/>
              <a:gd name="T59" fmla="*/ 2147483646 h 61"/>
              <a:gd name="T60" fmla="*/ 2147483646 w 285"/>
              <a:gd name="T61" fmla="*/ 2147483646 h 61"/>
              <a:gd name="T62" fmla="*/ 2147483646 w 285"/>
              <a:gd name="T63" fmla="*/ 2147483646 h 61"/>
              <a:gd name="T64" fmla="*/ 2147483646 w 285"/>
              <a:gd name="T65" fmla="*/ 2147483646 h 61"/>
              <a:gd name="T66" fmla="*/ 2147483646 w 285"/>
              <a:gd name="T67" fmla="*/ 2147483646 h 61"/>
              <a:gd name="T68" fmla="*/ 2147483646 w 285"/>
              <a:gd name="T69" fmla="*/ 2147483646 h 61"/>
              <a:gd name="T70" fmla="*/ 2147483646 w 285"/>
              <a:gd name="T71" fmla="*/ 2147483646 h 61"/>
              <a:gd name="T72" fmla="*/ 2147483646 w 285"/>
              <a:gd name="T73" fmla="*/ 2147483646 h 61"/>
              <a:gd name="T74" fmla="*/ 2147483646 w 285"/>
              <a:gd name="T75" fmla="*/ 2147483646 h 61"/>
              <a:gd name="T76" fmla="*/ 2147483646 w 285"/>
              <a:gd name="T77" fmla="*/ 2147483646 h 61"/>
              <a:gd name="T78" fmla="*/ 2147483646 w 285"/>
              <a:gd name="T79" fmla="*/ 2147483646 h 61"/>
              <a:gd name="T80" fmla="*/ 2147483646 w 285"/>
              <a:gd name="T81" fmla="*/ 2147483646 h 61"/>
              <a:gd name="T82" fmla="*/ 2147483646 w 285"/>
              <a:gd name="T83" fmla="*/ 2147483646 h 61"/>
              <a:gd name="T84" fmla="*/ 2147483646 w 285"/>
              <a:gd name="T85" fmla="*/ 2147483646 h 61"/>
              <a:gd name="T86" fmla="*/ 2147483646 w 285"/>
              <a:gd name="T87" fmla="*/ 2147483646 h 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85" h="61">
                <a:moveTo>
                  <a:pt x="2" y="61"/>
                </a:moveTo>
                <a:lnTo>
                  <a:pt x="0" y="59"/>
                </a:lnTo>
                <a:lnTo>
                  <a:pt x="0" y="55"/>
                </a:lnTo>
                <a:lnTo>
                  <a:pt x="2" y="48"/>
                </a:lnTo>
                <a:lnTo>
                  <a:pt x="5" y="40"/>
                </a:lnTo>
                <a:lnTo>
                  <a:pt x="9" y="34"/>
                </a:lnTo>
                <a:lnTo>
                  <a:pt x="13" y="31"/>
                </a:lnTo>
                <a:lnTo>
                  <a:pt x="17" y="25"/>
                </a:lnTo>
                <a:lnTo>
                  <a:pt x="24" y="21"/>
                </a:lnTo>
                <a:lnTo>
                  <a:pt x="30" y="17"/>
                </a:lnTo>
                <a:lnTo>
                  <a:pt x="40" y="13"/>
                </a:lnTo>
                <a:lnTo>
                  <a:pt x="45" y="10"/>
                </a:lnTo>
                <a:lnTo>
                  <a:pt x="51" y="8"/>
                </a:lnTo>
                <a:lnTo>
                  <a:pt x="57" y="6"/>
                </a:lnTo>
                <a:lnTo>
                  <a:pt x="64" y="6"/>
                </a:lnTo>
                <a:lnTo>
                  <a:pt x="70" y="2"/>
                </a:lnTo>
                <a:lnTo>
                  <a:pt x="78" y="2"/>
                </a:lnTo>
                <a:lnTo>
                  <a:pt x="85" y="0"/>
                </a:lnTo>
                <a:lnTo>
                  <a:pt x="93" y="0"/>
                </a:lnTo>
                <a:lnTo>
                  <a:pt x="100" y="0"/>
                </a:lnTo>
                <a:lnTo>
                  <a:pt x="110" y="0"/>
                </a:lnTo>
                <a:lnTo>
                  <a:pt x="118" y="0"/>
                </a:lnTo>
                <a:lnTo>
                  <a:pt x="129" y="0"/>
                </a:lnTo>
                <a:lnTo>
                  <a:pt x="137" y="0"/>
                </a:lnTo>
                <a:lnTo>
                  <a:pt x="146" y="2"/>
                </a:lnTo>
                <a:lnTo>
                  <a:pt x="154" y="2"/>
                </a:lnTo>
                <a:lnTo>
                  <a:pt x="163" y="4"/>
                </a:lnTo>
                <a:lnTo>
                  <a:pt x="173" y="6"/>
                </a:lnTo>
                <a:lnTo>
                  <a:pt x="182" y="8"/>
                </a:lnTo>
                <a:lnTo>
                  <a:pt x="192" y="8"/>
                </a:lnTo>
                <a:lnTo>
                  <a:pt x="201" y="12"/>
                </a:lnTo>
                <a:lnTo>
                  <a:pt x="209" y="12"/>
                </a:lnTo>
                <a:lnTo>
                  <a:pt x="216" y="13"/>
                </a:lnTo>
                <a:lnTo>
                  <a:pt x="224" y="15"/>
                </a:lnTo>
                <a:lnTo>
                  <a:pt x="234" y="17"/>
                </a:lnTo>
                <a:lnTo>
                  <a:pt x="239" y="19"/>
                </a:lnTo>
                <a:lnTo>
                  <a:pt x="247" y="21"/>
                </a:lnTo>
                <a:lnTo>
                  <a:pt x="254" y="23"/>
                </a:lnTo>
                <a:lnTo>
                  <a:pt x="260" y="25"/>
                </a:lnTo>
                <a:lnTo>
                  <a:pt x="266" y="25"/>
                </a:lnTo>
                <a:lnTo>
                  <a:pt x="270" y="27"/>
                </a:lnTo>
                <a:lnTo>
                  <a:pt x="273" y="27"/>
                </a:lnTo>
                <a:lnTo>
                  <a:pt x="279" y="29"/>
                </a:lnTo>
                <a:lnTo>
                  <a:pt x="283" y="31"/>
                </a:lnTo>
                <a:lnTo>
                  <a:pt x="285" y="32"/>
                </a:lnTo>
                <a:lnTo>
                  <a:pt x="279" y="44"/>
                </a:lnTo>
                <a:lnTo>
                  <a:pt x="277" y="44"/>
                </a:lnTo>
                <a:lnTo>
                  <a:pt x="273" y="42"/>
                </a:lnTo>
                <a:lnTo>
                  <a:pt x="268" y="42"/>
                </a:lnTo>
                <a:lnTo>
                  <a:pt x="260" y="40"/>
                </a:lnTo>
                <a:lnTo>
                  <a:pt x="251" y="38"/>
                </a:lnTo>
                <a:lnTo>
                  <a:pt x="241" y="36"/>
                </a:lnTo>
                <a:lnTo>
                  <a:pt x="235" y="34"/>
                </a:lnTo>
                <a:lnTo>
                  <a:pt x="230" y="34"/>
                </a:lnTo>
                <a:lnTo>
                  <a:pt x="224" y="32"/>
                </a:lnTo>
                <a:lnTo>
                  <a:pt x="218" y="32"/>
                </a:lnTo>
                <a:lnTo>
                  <a:pt x="213" y="31"/>
                </a:lnTo>
                <a:lnTo>
                  <a:pt x="207" y="31"/>
                </a:lnTo>
                <a:lnTo>
                  <a:pt x="201" y="29"/>
                </a:lnTo>
                <a:lnTo>
                  <a:pt x="196" y="29"/>
                </a:lnTo>
                <a:lnTo>
                  <a:pt x="190" y="27"/>
                </a:lnTo>
                <a:lnTo>
                  <a:pt x="182" y="27"/>
                </a:lnTo>
                <a:lnTo>
                  <a:pt x="178" y="25"/>
                </a:lnTo>
                <a:lnTo>
                  <a:pt x="173" y="25"/>
                </a:lnTo>
                <a:lnTo>
                  <a:pt x="167" y="23"/>
                </a:lnTo>
                <a:lnTo>
                  <a:pt x="163" y="23"/>
                </a:lnTo>
                <a:lnTo>
                  <a:pt x="158" y="21"/>
                </a:lnTo>
                <a:lnTo>
                  <a:pt x="154" y="21"/>
                </a:lnTo>
                <a:lnTo>
                  <a:pt x="148" y="19"/>
                </a:lnTo>
                <a:lnTo>
                  <a:pt x="142" y="19"/>
                </a:lnTo>
                <a:lnTo>
                  <a:pt x="144" y="48"/>
                </a:lnTo>
                <a:lnTo>
                  <a:pt x="110" y="15"/>
                </a:lnTo>
                <a:lnTo>
                  <a:pt x="118" y="48"/>
                </a:lnTo>
                <a:lnTo>
                  <a:pt x="83" y="21"/>
                </a:lnTo>
                <a:lnTo>
                  <a:pt x="91" y="48"/>
                </a:lnTo>
                <a:lnTo>
                  <a:pt x="59" y="29"/>
                </a:lnTo>
                <a:lnTo>
                  <a:pt x="57" y="29"/>
                </a:lnTo>
                <a:lnTo>
                  <a:pt x="53" y="31"/>
                </a:lnTo>
                <a:lnTo>
                  <a:pt x="49" y="31"/>
                </a:lnTo>
                <a:lnTo>
                  <a:pt x="43" y="34"/>
                </a:lnTo>
                <a:lnTo>
                  <a:pt x="38" y="36"/>
                </a:lnTo>
                <a:lnTo>
                  <a:pt x="32" y="38"/>
                </a:lnTo>
                <a:lnTo>
                  <a:pt x="26" y="42"/>
                </a:lnTo>
                <a:lnTo>
                  <a:pt x="23" y="44"/>
                </a:lnTo>
                <a:lnTo>
                  <a:pt x="15" y="50"/>
                </a:lnTo>
                <a:lnTo>
                  <a:pt x="7" y="55"/>
                </a:lnTo>
                <a:lnTo>
                  <a:pt x="4" y="59"/>
                </a:lnTo>
                <a:lnTo>
                  <a:pt x="2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0" name="Picture 8" descr="Cover-6Ed"/>
          <p:cNvPicPr>
            <a:picLocks noChangeAspect="1" noChangeArrowheads="1"/>
          </p:cNvPicPr>
          <p:nvPr userDrawn="1"/>
        </p:nvPicPr>
        <p:blipFill>
          <a:blip r:embed="rId14"/>
          <a:stretch>
            <a:fillRect/>
          </a:stretch>
        </p:blipFill>
        <p:spPr bwMode="auto">
          <a:xfrm>
            <a:off x="5546" y="0"/>
            <a:ext cx="742012" cy="94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206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00206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chemeClr val="folHlink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33CC33"/>
        </a:buClr>
        <a:buSzPct val="85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738" y="2141538"/>
            <a:ext cx="8518525" cy="1450975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6: Database Design Using the E-R Model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65088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Entity Sets -- 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instructor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and 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student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1430338"/>
            <a:ext cx="5795962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85725"/>
            <a:ext cx="8267700" cy="6096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Representing Entity sets in ER Diagram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878889" y="1109663"/>
            <a:ext cx="7225299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kumimoji="1" lang="en-US" altLang="en-US" sz="2000" dirty="0"/>
              <a:t>Entity sets can be represented graphically as follows:</a:t>
            </a:r>
          </a:p>
          <a:p>
            <a:pPr marL="914400" lvl="1" indent="-457200">
              <a:spcBef>
                <a:spcPct val="35000"/>
              </a:spcBef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2000" dirty="0"/>
              <a:t>Rectangles represent entity sets.</a:t>
            </a:r>
          </a:p>
          <a:p>
            <a:pPr marL="914400" lvl="1" indent="-457200">
              <a:spcBef>
                <a:spcPct val="35000"/>
              </a:spcBef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2000" dirty="0"/>
              <a:t>Attributes listed inside entity rectangle</a:t>
            </a:r>
          </a:p>
          <a:p>
            <a:pPr marL="914400" lvl="1" indent="-457200">
              <a:spcBef>
                <a:spcPct val="35000"/>
              </a:spcBef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2000" dirty="0"/>
              <a:t>Underline indicates primary key attributes</a:t>
            </a:r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3059113"/>
            <a:ext cx="4579938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Relationship Sets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222375"/>
            <a:ext cx="7742238" cy="4876800"/>
          </a:xfrm>
        </p:spPr>
        <p:txBody>
          <a:bodyPr/>
          <a:lstStyle/>
          <a:p>
            <a:pPr>
              <a:tabLst>
                <a:tab pos="1536700" algn="ctr"/>
                <a:tab pos="3543300" algn="ctr"/>
                <a:tab pos="5481638" algn="ctr"/>
              </a:tabLst>
            </a:pPr>
            <a:r>
              <a:rPr lang="en-US" altLang="en-US" sz="2000" dirty="0"/>
              <a:t>A </a:t>
            </a:r>
            <a:r>
              <a:rPr lang="en-US" altLang="en-US" sz="2000" b="1" dirty="0">
                <a:solidFill>
                  <a:srgbClr val="002060"/>
                </a:solidFill>
              </a:rPr>
              <a:t>relationship</a:t>
            </a:r>
            <a:r>
              <a:rPr lang="en-US" altLang="en-US" sz="2000" dirty="0"/>
              <a:t> is an association among several entities</a:t>
            </a:r>
          </a:p>
          <a:p>
            <a:pPr>
              <a:buFont typeface="Monotype Sorts" charset="2"/>
              <a:buNone/>
              <a:tabLst>
                <a:tab pos="1536700" algn="ctr"/>
                <a:tab pos="3543300" algn="ctr"/>
                <a:tab pos="5481638" algn="ctr"/>
              </a:tabLst>
            </a:pPr>
            <a:r>
              <a:rPr lang="en-US" altLang="en-US" sz="2000" dirty="0"/>
              <a:t>	Example:</a:t>
            </a:r>
            <a:br>
              <a:rPr lang="en-US" altLang="en-US" sz="2000" dirty="0"/>
            </a:br>
            <a:r>
              <a:rPr lang="en-US" altLang="en-US" sz="2000" dirty="0"/>
              <a:t>	 44553 (Peltier</a:t>
            </a:r>
            <a:r>
              <a:rPr lang="en-US" altLang="en-US" sz="2000" u="sng" dirty="0"/>
              <a:t>)</a:t>
            </a:r>
            <a:r>
              <a:rPr lang="en-US" altLang="en-US" sz="2000" dirty="0"/>
              <a:t> 	</a:t>
            </a:r>
            <a:r>
              <a:rPr lang="en-US" altLang="en-US" sz="2000" i="1" u="sng" dirty="0"/>
              <a:t>advisor</a:t>
            </a:r>
            <a:r>
              <a:rPr lang="en-US" altLang="en-US" sz="2000" dirty="0"/>
              <a:t>	 22222 (</a:t>
            </a:r>
            <a:r>
              <a:rPr lang="en-US" altLang="en-US" sz="2000" u="sng" dirty="0"/>
              <a:t>Einstein)</a:t>
            </a:r>
            <a:r>
              <a:rPr lang="en-US" altLang="en-US" sz="2000" dirty="0"/>
              <a:t> </a:t>
            </a:r>
            <a:r>
              <a:rPr lang="en-US" altLang="en-US" sz="2000" u="sng" dirty="0"/>
              <a:t/>
            </a:r>
            <a:br>
              <a:rPr lang="en-US" altLang="en-US" sz="2000" u="sng" dirty="0"/>
            </a:br>
            <a:r>
              <a:rPr lang="en-US" altLang="en-US" sz="2000" dirty="0"/>
              <a:t>	 </a:t>
            </a:r>
            <a:r>
              <a:rPr lang="en-US" altLang="en-US" sz="2000" i="1" dirty="0"/>
              <a:t>student</a:t>
            </a:r>
            <a:r>
              <a:rPr lang="en-US" altLang="en-US" sz="2000" dirty="0"/>
              <a:t> entity	relationship set	 </a:t>
            </a:r>
            <a:r>
              <a:rPr lang="en-US" altLang="en-US" sz="2000" i="1" dirty="0"/>
              <a:t>instructor</a:t>
            </a:r>
            <a:r>
              <a:rPr lang="en-US" altLang="en-US" sz="2000" dirty="0"/>
              <a:t> entity</a:t>
            </a:r>
          </a:p>
          <a:p>
            <a:pPr>
              <a:tabLst>
                <a:tab pos="1536700" algn="ctr"/>
                <a:tab pos="3543300" algn="ctr"/>
                <a:tab pos="5481638" algn="ctr"/>
              </a:tabLst>
            </a:pPr>
            <a:r>
              <a:rPr lang="en-US" altLang="en-US" sz="2000" dirty="0"/>
              <a:t>A </a:t>
            </a:r>
            <a:r>
              <a:rPr lang="en-US" altLang="en-US" sz="2000" b="1" dirty="0">
                <a:solidFill>
                  <a:srgbClr val="002060"/>
                </a:solidFill>
              </a:rPr>
              <a:t>relationship set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/>
              <a:t>is a mathematical relation among </a:t>
            </a:r>
            <a:r>
              <a:rPr lang="en-US" altLang="en-US" sz="2000" i="1" dirty="0"/>
              <a:t>n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 2 entities, each taken from entity sets</a:t>
            </a:r>
          </a:p>
          <a:p>
            <a:pPr>
              <a:buFont typeface="Monotype Sorts" charset="2"/>
              <a:buNone/>
              <a:tabLst>
                <a:tab pos="1536700" algn="ctr"/>
                <a:tab pos="3543300" algn="ctr"/>
                <a:tab pos="5481638" algn="ctr"/>
              </a:tabLst>
            </a:pPr>
            <a:r>
              <a:rPr lang="en-US" altLang="en-US" sz="2000" dirty="0">
                <a:sym typeface="Symbol" panose="05050102010706020507" pitchFamily="18" charset="2"/>
              </a:rPr>
              <a:t>			{(</a:t>
            </a:r>
            <a:r>
              <a:rPr lang="en-US" altLang="en-US" sz="2000" i="1" dirty="0">
                <a:sym typeface="Symbol" panose="05050102010706020507" pitchFamily="18" charset="2"/>
              </a:rPr>
              <a:t>e</a:t>
            </a:r>
            <a:r>
              <a:rPr lang="en-US" altLang="en-US" sz="2000" baseline="-25000" dirty="0">
                <a:sym typeface="Symbol" panose="05050102010706020507" pitchFamily="18" charset="2"/>
              </a:rPr>
              <a:t>1</a:t>
            </a:r>
            <a:r>
              <a:rPr lang="en-US" altLang="en-US" sz="2000" dirty="0">
                <a:sym typeface="Symbol" panose="05050102010706020507" pitchFamily="18" charset="2"/>
              </a:rPr>
              <a:t>, </a:t>
            </a:r>
            <a:r>
              <a:rPr lang="en-US" altLang="en-US" sz="2000" i="1" dirty="0">
                <a:sym typeface="Symbol" panose="05050102010706020507" pitchFamily="18" charset="2"/>
              </a:rPr>
              <a:t>e</a:t>
            </a:r>
            <a:r>
              <a:rPr lang="en-US" altLang="en-US" sz="2000" baseline="-25000" dirty="0">
                <a:sym typeface="Symbol" panose="05050102010706020507" pitchFamily="18" charset="2"/>
              </a:rPr>
              <a:t>2</a:t>
            </a:r>
            <a:r>
              <a:rPr lang="en-US" altLang="en-US" sz="2000" dirty="0">
                <a:sym typeface="Symbol" panose="05050102010706020507" pitchFamily="18" charset="2"/>
              </a:rPr>
              <a:t>, … </a:t>
            </a:r>
            <a:r>
              <a:rPr lang="en-US" altLang="en-US" sz="2000" i="1" dirty="0" err="1">
                <a:sym typeface="Symbol" panose="05050102010706020507" pitchFamily="18" charset="2"/>
              </a:rPr>
              <a:t>e</a:t>
            </a:r>
            <a:r>
              <a:rPr lang="en-US" altLang="en-US" sz="2000" i="1" baseline="-25000" dirty="0" err="1">
                <a:sym typeface="Symbol" panose="05050102010706020507" pitchFamily="18" charset="2"/>
              </a:rPr>
              <a:t>n</a:t>
            </a:r>
            <a:r>
              <a:rPr lang="en-US" altLang="en-US" sz="2000" dirty="0">
                <a:sym typeface="Symbol" panose="05050102010706020507" pitchFamily="18" charset="2"/>
              </a:rPr>
              <a:t>) | </a:t>
            </a:r>
            <a:r>
              <a:rPr lang="en-US" altLang="en-US" sz="2000" i="1" dirty="0">
                <a:sym typeface="Symbol" panose="05050102010706020507" pitchFamily="18" charset="2"/>
              </a:rPr>
              <a:t>e</a:t>
            </a:r>
            <a:r>
              <a:rPr lang="en-US" altLang="en-US" sz="2000" baseline="-25000" dirty="0">
                <a:sym typeface="Symbol" panose="05050102010706020507" pitchFamily="18" charset="2"/>
              </a:rPr>
              <a:t>1</a:t>
            </a:r>
            <a:r>
              <a:rPr lang="en-US" altLang="en-US" sz="2000" dirty="0">
                <a:sym typeface="Symbol" panose="05050102010706020507" pitchFamily="18" charset="2"/>
              </a:rPr>
              <a:t>   </a:t>
            </a:r>
            <a:r>
              <a:rPr lang="en-US" altLang="en-US" sz="2000" i="1" dirty="0">
                <a:sym typeface="Symbol" panose="05050102010706020507" pitchFamily="18" charset="2"/>
              </a:rPr>
              <a:t>E</a:t>
            </a:r>
            <a:r>
              <a:rPr lang="en-US" altLang="en-US" sz="2000" baseline="-25000" dirty="0">
                <a:sym typeface="Symbol" panose="05050102010706020507" pitchFamily="18" charset="2"/>
              </a:rPr>
              <a:t>1</a:t>
            </a:r>
            <a:r>
              <a:rPr lang="en-US" altLang="en-US" sz="2000" dirty="0">
                <a:sym typeface="Symbol" panose="05050102010706020507" pitchFamily="18" charset="2"/>
              </a:rPr>
              <a:t>, </a:t>
            </a:r>
            <a:r>
              <a:rPr lang="en-US" altLang="en-US" sz="2000" i="1" dirty="0">
                <a:sym typeface="Symbol" panose="05050102010706020507" pitchFamily="18" charset="2"/>
              </a:rPr>
              <a:t>e</a:t>
            </a:r>
            <a:r>
              <a:rPr lang="en-US" altLang="en-US" sz="2000" baseline="-25000" dirty="0">
                <a:sym typeface="Symbol" panose="05050102010706020507" pitchFamily="18" charset="2"/>
              </a:rPr>
              <a:t>2</a:t>
            </a:r>
            <a:r>
              <a:rPr lang="en-US" altLang="en-US" sz="2000" dirty="0">
                <a:sym typeface="Symbol" panose="05050102010706020507" pitchFamily="18" charset="2"/>
              </a:rPr>
              <a:t>   </a:t>
            </a:r>
            <a:r>
              <a:rPr lang="en-US" altLang="en-US" sz="2000" i="1" dirty="0">
                <a:sym typeface="Symbol" panose="05050102010706020507" pitchFamily="18" charset="2"/>
              </a:rPr>
              <a:t>E</a:t>
            </a:r>
            <a:r>
              <a:rPr lang="en-US" altLang="en-US" sz="2000" baseline="-25000" dirty="0">
                <a:sym typeface="Symbol" panose="05050102010706020507" pitchFamily="18" charset="2"/>
              </a:rPr>
              <a:t>2</a:t>
            </a:r>
            <a:r>
              <a:rPr lang="en-US" altLang="en-US" sz="2000" dirty="0">
                <a:sym typeface="Symbol" panose="05050102010706020507" pitchFamily="18" charset="2"/>
              </a:rPr>
              <a:t>, …, </a:t>
            </a:r>
            <a:r>
              <a:rPr lang="en-US" altLang="en-US" sz="2000" i="1" dirty="0" err="1">
                <a:sym typeface="Symbol" panose="05050102010706020507" pitchFamily="18" charset="2"/>
              </a:rPr>
              <a:t>e</a:t>
            </a:r>
            <a:r>
              <a:rPr lang="en-US" altLang="en-US" sz="2000" i="1" baseline="-25000" dirty="0" err="1">
                <a:sym typeface="Symbol" panose="05050102010706020507" pitchFamily="18" charset="2"/>
              </a:rPr>
              <a:t>n</a:t>
            </a:r>
            <a:r>
              <a:rPr lang="en-US" altLang="en-US" sz="2000" dirty="0">
                <a:sym typeface="Symbol" panose="05050102010706020507" pitchFamily="18" charset="2"/>
              </a:rPr>
              <a:t>   </a:t>
            </a:r>
            <a:r>
              <a:rPr lang="en-US" altLang="en-US" sz="2000" i="1" dirty="0" err="1">
                <a:sym typeface="Symbol" panose="05050102010706020507" pitchFamily="18" charset="2"/>
              </a:rPr>
              <a:t>E</a:t>
            </a:r>
            <a:r>
              <a:rPr lang="en-US" altLang="en-US" sz="2000" i="1" baseline="-25000" dirty="0" err="1">
                <a:sym typeface="Symbol" panose="05050102010706020507" pitchFamily="18" charset="2"/>
              </a:rPr>
              <a:t>n</a:t>
            </a:r>
            <a:r>
              <a:rPr lang="en-US" altLang="en-US" sz="2000" dirty="0">
                <a:sym typeface="Symbol" panose="05050102010706020507" pitchFamily="18" charset="2"/>
              </a:rPr>
              <a:t>}</a:t>
            </a:r>
            <a:br>
              <a:rPr lang="en-US" altLang="en-US" sz="2000" dirty="0">
                <a:sym typeface="Symbol" panose="05050102010706020507" pitchFamily="18" charset="2"/>
              </a:rPr>
            </a:br>
            <a:r>
              <a:rPr lang="en-US" altLang="en-US" sz="2000" dirty="0">
                <a:sym typeface="Symbol" panose="05050102010706020507" pitchFamily="18" charset="2"/>
              </a:rPr>
              <a:t/>
            </a:r>
            <a:br>
              <a:rPr lang="en-US" altLang="en-US" sz="2000" dirty="0">
                <a:sym typeface="Symbol" panose="05050102010706020507" pitchFamily="18" charset="2"/>
              </a:rPr>
            </a:br>
            <a:r>
              <a:rPr lang="en-US" altLang="en-US" sz="2000" dirty="0">
                <a:sym typeface="Symbol" panose="05050102010706020507" pitchFamily="18" charset="2"/>
              </a:rPr>
              <a:t>where (</a:t>
            </a:r>
            <a:r>
              <a:rPr lang="en-US" altLang="en-US" sz="2000" i="1" dirty="0">
                <a:sym typeface="Symbol" panose="05050102010706020507" pitchFamily="18" charset="2"/>
              </a:rPr>
              <a:t>e</a:t>
            </a:r>
            <a:r>
              <a:rPr lang="en-US" altLang="en-US" sz="2000" baseline="-25000" dirty="0">
                <a:sym typeface="Symbol" panose="05050102010706020507" pitchFamily="18" charset="2"/>
              </a:rPr>
              <a:t>1</a:t>
            </a:r>
            <a:r>
              <a:rPr lang="en-US" altLang="en-US" sz="2000" dirty="0">
                <a:sym typeface="Symbol" panose="05050102010706020507" pitchFamily="18" charset="2"/>
              </a:rPr>
              <a:t>, </a:t>
            </a:r>
            <a:r>
              <a:rPr lang="en-US" altLang="en-US" sz="2000" i="1" dirty="0">
                <a:sym typeface="Symbol" panose="05050102010706020507" pitchFamily="18" charset="2"/>
              </a:rPr>
              <a:t>e</a:t>
            </a:r>
            <a:r>
              <a:rPr lang="en-US" altLang="en-US" sz="2000" baseline="-25000" dirty="0">
                <a:sym typeface="Symbol" panose="05050102010706020507" pitchFamily="18" charset="2"/>
              </a:rPr>
              <a:t>2</a:t>
            </a:r>
            <a:r>
              <a:rPr lang="en-US" altLang="en-US" sz="2000" dirty="0">
                <a:sym typeface="Symbol" panose="05050102010706020507" pitchFamily="18" charset="2"/>
              </a:rPr>
              <a:t>, …, </a:t>
            </a:r>
            <a:r>
              <a:rPr lang="en-US" altLang="en-US" sz="2000" i="1" dirty="0" err="1">
                <a:sym typeface="Symbol" panose="05050102010706020507" pitchFamily="18" charset="2"/>
              </a:rPr>
              <a:t>e</a:t>
            </a:r>
            <a:r>
              <a:rPr lang="en-US" altLang="en-US" sz="2000" i="1" baseline="-25000" dirty="0" err="1">
                <a:sym typeface="Symbol" panose="05050102010706020507" pitchFamily="18" charset="2"/>
              </a:rPr>
              <a:t>n</a:t>
            </a:r>
            <a:r>
              <a:rPr lang="en-US" altLang="en-US" sz="2000" dirty="0">
                <a:sym typeface="Symbol" panose="05050102010706020507" pitchFamily="18" charset="2"/>
              </a:rPr>
              <a:t>) is a relationship</a:t>
            </a:r>
          </a:p>
          <a:p>
            <a:pPr lvl="1">
              <a:tabLst>
                <a:tab pos="1536700" algn="ctr"/>
                <a:tab pos="3543300" algn="ctr"/>
                <a:tab pos="5481638" algn="ctr"/>
              </a:tabLst>
            </a:pPr>
            <a:r>
              <a:rPr lang="en-US" altLang="en-US" sz="2000" dirty="0">
                <a:ea typeface="ＭＳ Ｐゴシック" panose="020B0600070205080204" pitchFamily="34" charset="-128"/>
                <a:sym typeface="Symbol" panose="05050102010706020507" pitchFamily="18" charset="2"/>
              </a:rPr>
              <a:t>Example: </a:t>
            </a:r>
          </a:p>
          <a:p>
            <a:pPr lvl="1">
              <a:buFont typeface="Monotype Sorts" charset="2"/>
              <a:buNone/>
              <a:tabLst>
                <a:tab pos="1536700" algn="ctr"/>
                <a:tab pos="3543300" algn="ctr"/>
                <a:tab pos="5481638" algn="ctr"/>
              </a:tabLst>
            </a:pPr>
            <a:r>
              <a:rPr lang="en-US" altLang="en-US" sz="2000" dirty="0">
                <a:ea typeface="ＭＳ Ｐゴシック" panose="020B0600070205080204" pitchFamily="34" charset="-128"/>
                <a:sym typeface="Symbol" panose="05050102010706020507" pitchFamily="18" charset="2"/>
              </a:rPr>
              <a:t>		        (44553,22222)  </a:t>
            </a:r>
            <a:r>
              <a:rPr lang="en-US" altLang="en-US" sz="2000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advisor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85725"/>
            <a:ext cx="82677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Relationship Sets (Cont.)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896646" y="1109663"/>
            <a:ext cx="740598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>
              <a:spcBef>
                <a:spcPct val="350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kumimoji="1" lang="en-US" altLang="en-US" sz="2000" dirty="0"/>
              <a:t>Example: we define the relationship set  </a:t>
            </a:r>
            <a:r>
              <a:rPr kumimoji="1" lang="en-US" altLang="en-US" sz="2000" i="1" dirty="0"/>
              <a:t>advisor</a:t>
            </a:r>
            <a:r>
              <a:rPr kumimoji="1" lang="en-US" altLang="en-US" sz="2000" dirty="0"/>
              <a:t> to denote the associations between students and the instructors who act as their advisors.</a:t>
            </a:r>
          </a:p>
          <a:p>
            <a:pPr marL="457200" indent="-457200">
              <a:spcBef>
                <a:spcPct val="350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kumimoji="1" lang="en-US" altLang="en-US" sz="2000" dirty="0"/>
              <a:t>Pictorially, we draw a line between related entities.</a:t>
            </a:r>
          </a:p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endParaRPr kumimoji="1" lang="en-US" altLang="en-US" sz="1800" dirty="0"/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807" y="2693510"/>
            <a:ext cx="5432425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793750" y="85725"/>
            <a:ext cx="8350250" cy="609600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Representing Relationship  Sets via ER Diagrams 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887767" y="1374775"/>
            <a:ext cx="7032271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kumimoji="1" lang="en-US" altLang="en-US" sz="2000" dirty="0"/>
              <a:t>Diamonds represent relationship sets.</a:t>
            </a: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2112963"/>
            <a:ext cx="5564188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Relationship Sets (Cont.)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1077913"/>
            <a:ext cx="7399338" cy="1171575"/>
          </a:xfrm>
        </p:spPr>
        <p:txBody>
          <a:bodyPr/>
          <a:lstStyle/>
          <a:p>
            <a:r>
              <a:rPr lang="en-US" altLang="en-US" sz="2000" dirty="0"/>
              <a:t>An attribute can also be associated with a relationship set.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For instance, the </a:t>
            </a:r>
            <a:r>
              <a:rPr lang="en-US" altLang="en-US" sz="2000" i="1" dirty="0"/>
              <a:t>advisor </a:t>
            </a:r>
            <a:r>
              <a:rPr lang="en-US" altLang="en-US" sz="2000" dirty="0"/>
              <a:t>relationship set between entity sets </a:t>
            </a:r>
            <a:r>
              <a:rPr lang="en-US" altLang="en-US" sz="2000" i="1" dirty="0"/>
              <a:t>instructor </a:t>
            </a:r>
            <a:r>
              <a:rPr lang="en-US" altLang="en-US" sz="2000" dirty="0"/>
              <a:t>and </a:t>
            </a:r>
            <a:r>
              <a:rPr lang="en-US" altLang="en-US" sz="2000" i="1" dirty="0"/>
              <a:t>student </a:t>
            </a:r>
            <a:r>
              <a:rPr lang="en-US" altLang="en-US" sz="2000" dirty="0"/>
              <a:t>may have the attribute </a:t>
            </a:r>
            <a:r>
              <a:rPr lang="en-US" altLang="en-US" sz="2000" i="1" dirty="0"/>
              <a:t>date </a:t>
            </a:r>
            <a:r>
              <a:rPr lang="en-US" altLang="en-US" sz="2000" dirty="0"/>
              <a:t>which tracks when the student started being associated with the advisor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142" y="3012752"/>
            <a:ext cx="611822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Relationship Sets with Attributes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87500"/>
            <a:ext cx="6932613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Roles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4501" y="1177925"/>
            <a:ext cx="7322074" cy="1476375"/>
          </a:xfrm>
        </p:spPr>
        <p:txBody>
          <a:bodyPr/>
          <a:lstStyle/>
          <a:p>
            <a:r>
              <a:rPr kumimoji="0" lang="en-US" altLang="en-US" sz="2000" dirty="0"/>
              <a:t>Entity sets of a relationship need not be distinct</a:t>
            </a:r>
          </a:p>
          <a:p>
            <a:pPr lvl="1"/>
            <a:r>
              <a:rPr kumimoji="0" lang="en-US" altLang="en-US" sz="2000" dirty="0">
                <a:ea typeface="ＭＳ Ｐゴシック" panose="020B0600070205080204" pitchFamily="34" charset="-128"/>
              </a:rPr>
              <a:t>Each occurrence of an entity set plays a “role” in the relationship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r>
              <a:rPr lang="en-US" altLang="en-US" sz="2000" dirty="0"/>
              <a:t>The labels “</a:t>
            </a:r>
            <a:r>
              <a:rPr lang="en-US" altLang="ja-JP" sz="2000" i="1" dirty="0" err="1"/>
              <a:t>course_id</a:t>
            </a:r>
            <a:r>
              <a:rPr lang="en-US" altLang="en-US" sz="2000" dirty="0"/>
              <a:t>”</a:t>
            </a:r>
            <a:r>
              <a:rPr lang="en-US" altLang="ja-JP" sz="2000" dirty="0"/>
              <a:t> and </a:t>
            </a:r>
            <a:r>
              <a:rPr lang="en-US" altLang="en-US" sz="2000" dirty="0"/>
              <a:t>“</a:t>
            </a:r>
            <a:r>
              <a:rPr lang="en-US" altLang="ja-JP" sz="2000" i="1" dirty="0" err="1"/>
              <a:t>prereq_id</a:t>
            </a:r>
            <a:r>
              <a:rPr lang="en-US" altLang="en-US" sz="2000" dirty="0"/>
              <a:t>”</a:t>
            </a:r>
            <a:r>
              <a:rPr lang="en-US" altLang="ja-JP" sz="2000" dirty="0"/>
              <a:t> are called </a:t>
            </a:r>
            <a:r>
              <a:rPr lang="en-US" altLang="ja-JP" sz="2000" b="1" dirty="0">
                <a:solidFill>
                  <a:srgbClr val="002060"/>
                </a:solidFill>
              </a:rPr>
              <a:t>roles</a:t>
            </a:r>
            <a:r>
              <a:rPr lang="en-US" altLang="ja-JP" sz="2000" dirty="0"/>
              <a:t>.</a:t>
            </a:r>
            <a:endParaRPr lang="en-US" altLang="en-US" sz="2000" dirty="0"/>
          </a:p>
        </p:txBody>
      </p:sp>
      <p:pic>
        <p:nvPicPr>
          <p:cNvPr id="21508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098" y="3105150"/>
            <a:ext cx="561816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Degree of a Relationship Set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388" y="1093788"/>
            <a:ext cx="7221537" cy="4195762"/>
          </a:xfrm>
        </p:spPr>
        <p:txBody>
          <a:bodyPr/>
          <a:lstStyle/>
          <a:p>
            <a:r>
              <a:rPr lang="en-US" altLang="en-US" sz="2000" dirty="0"/>
              <a:t>Binary relationship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involve two entity sets (or degree two). 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most relationship sets in a database system are binary.</a:t>
            </a:r>
          </a:p>
          <a:p>
            <a:r>
              <a:rPr lang="en-US" altLang="en-US" sz="2000" dirty="0"/>
              <a:t>Relationships between more than two entity sets are rare.  Most relationships are binary. (More on this later.)</a:t>
            </a:r>
          </a:p>
          <a:p>
            <a:pPr lvl="1">
              <a:buClr>
                <a:srgbClr val="FF9933"/>
              </a:buClr>
            </a:pPr>
            <a:r>
              <a:rPr lang="en-US" altLang="en-US" sz="2000" dirty="0">
                <a:ea typeface="ＭＳ Ｐゴシック" panose="020B0600070205080204" pitchFamily="34" charset="-128"/>
              </a:rPr>
              <a:t>Example: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students</a:t>
            </a:r>
            <a:r>
              <a:rPr lang="en-US" altLang="en-US" sz="2000" dirty="0">
                <a:ea typeface="ＭＳ Ｐゴシック" panose="020B0600070205080204" pitchFamily="34" charset="-128"/>
              </a:rPr>
              <a:t> work on research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projects</a:t>
            </a:r>
            <a:r>
              <a:rPr lang="en-US" altLang="en-US" sz="2000" dirty="0">
                <a:ea typeface="ＭＳ Ｐゴシック" panose="020B0600070205080204" pitchFamily="34" charset="-128"/>
              </a:rPr>
              <a:t> under the guidance of an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instructor</a:t>
            </a:r>
            <a:r>
              <a:rPr lang="en-US" altLang="en-US" sz="2000" dirty="0">
                <a:ea typeface="ＭＳ Ｐゴシック" panose="020B0600070205080204" pitchFamily="34" charset="-128"/>
              </a:rPr>
              <a:t>. </a:t>
            </a:r>
          </a:p>
          <a:p>
            <a:pPr lvl="1">
              <a:buClr>
                <a:srgbClr val="FF9933"/>
              </a:buClr>
            </a:pPr>
            <a:r>
              <a:rPr lang="en-US" altLang="en-US" sz="2000" dirty="0">
                <a:ea typeface="ＭＳ Ｐゴシック" panose="020B0600070205080204" pitchFamily="34" charset="-128"/>
              </a:rPr>
              <a:t>relationship </a:t>
            </a:r>
            <a:r>
              <a:rPr lang="en-US" altLang="en-US" sz="2000" i="1" dirty="0" err="1">
                <a:ea typeface="ＭＳ Ｐゴシック" panose="020B0600070205080204" pitchFamily="34" charset="-128"/>
              </a:rPr>
              <a:t>proj_guide</a:t>
            </a:r>
            <a:r>
              <a:rPr lang="en-US" altLang="en-US" sz="2000" dirty="0">
                <a:ea typeface="ＭＳ Ｐゴシック" panose="020B0600070205080204" pitchFamily="34" charset="-128"/>
              </a:rPr>
              <a:t> is a ternary relationship between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instructor, student, </a:t>
            </a:r>
            <a:r>
              <a:rPr lang="en-US" altLang="en-US" sz="2000" dirty="0">
                <a:ea typeface="ＭＳ Ｐゴシック" panose="020B0600070205080204" pitchFamily="34" charset="-128"/>
              </a:rPr>
              <a:t>and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project</a:t>
            </a:r>
            <a:endParaRPr kumimoji="0" lang="en-US" altLang="en-US" sz="2000" dirty="0">
              <a:ea typeface="ＭＳ Ｐゴシック" panose="020B0600070205080204" pitchFamily="34" charset="-128"/>
            </a:endParaRPr>
          </a:p>
          <a:p>
            <a:pPr lvl="1"/>
            <a:endParaRPr lang="en-US" altLang="en-US" sz="20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53975"/>
            <a:ext cx="84963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Non-binary Relationship Sets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0012" y="1184275"/>
            <a:ext cx="6943663" cy="5189538"/>
          </a:xfrm>
        </p:spPr>
        <p:txBody>
          <a:bodyPr/>
          <a:lstStyle/>
          <a:p>
            <a:r>
              <a:rPr lang="en-US" altLang="en-US" sz="2000" dirty="0"/>
              <a:t>Most relationship sets are binary</a:t>
            </a:r>
          </a:p>
          <a:p>
            <a:r>
              <a:rPr lang="en-US" altLang="en-US" sz="2000" dirty="0"/>
              <a:t>There are  occasions when it is more convenient to   represent relationships as non-binary.</a:t>
            </a:r>
          </a:p>
          <a:p>
            <a:r>
              <a:rPr lang="en-US" altLang="en-US" sz="2000" dirty="0"/>
              <a:t>E-R Diagram with a Ternary Relationship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23556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574" y="3111777"/>
            <a:ext cx="5316537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25413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5663" y="1222375"/>
            <a:ext cx="7848600" cy="4876800"/>
          </a:xfrm>
        </p:spPr>
        <p:txBody>
          <a:bodyPr/>
          <a:lstStyle/>
          <a:p>
            <a:r>
              <a:rPr lang="en-US" altLang="en-US" sz="2000" dirty="0"/>
              <a:t>Overview of the Design Process</a:t>
            </a:r>
          </a:p>
          <a:p>
            <a:r>
              <a:rPr lang="en-US" altLang="en-US" sz="2000" dirty="0"/>
              <a:t>The Entity-Relationship Model</a:t>
            </a:r>
          </a:p>
          <a:p>
            <a:r>
              <a:rPr lang="en-US" altLang="en-US" sz="2000" dirty="0"/>
              <a:t>Complex Attributes</a:t>
            </a:r>
          </a:p>
          <a:p>
            <a:r>
              <a:rPr lang="en-US" altLang="en-US" sz="2000" dirty="0"/>
              <a:t>Mapping Cardinalities</a:t>
            </a:r>
          </a:p>
          <a:p>
            <a:r>
              <a:rPr lang="en-US" altLang="en-US" sz="2000" dirty="0"/>
              <a:t>Primary Key</a:t>
            </a:r>
          </a:p>
          <a:p>
            <a:r>
              <a:rPr lang="en-US" altLang="en-US" sz="2000" dirty="0"/>
              <a:t>Removing Redundant Attributes in Entity Sets</a:t>
            </a:r>
          </a:p>
          <a:p>
            <a:r>
              <a:rPr lang="en-US" altLang="en-US" sz="2000" dirty="0"/>
              <a:t>Reducing ER Diagrams to Relational Schemas</a:t>
            </a:r>
          </a:p>
          <a:p>
            <a:r>
              <a:rPr lang="en-US" altLang="en-US" sz="2000" dirty="0"/>
              <a:t>Extended E-R Features</a:t>
            </a:r>
          </a:p>
          <a:p>
            <a:r>
              <a:rPr lang="en-US" altLang="en-US" sz="2000" dirty="0"/>
              <a:t>Entity-Relationship Design Issues</a:t>
            </a:r>
          </a:p>
          <a:p>
            <a:r>
              <a:rPr lang="en-US" altLang="en-US" sz="2000" dirty="0"/>
              <a:t>Alternative Notations for Modeling Data</a:t>
            </a:r>
          </a:p>
          <a:p>
            <a:r>
              <a:rPr lang="en-US" altLang="en-US" sz="2000" dirty="0"/>
              <a:t>Other Aspects of Database Design</a:t>
            </a:r>
          </a:p>
          <a:p>
            <a:pPr>
              <a:buFont typeface="Monotype Sorts" charset="2"/>
              <a:buNone/>
            </a:pPr>
            <a:endParaRPr lang="en-US" altLang="en-US" dirty="0"/>
          </a:p>
          <a:p>
            <a:pPr>
              <a:buFont typeface="Monotype Sorts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Complex Attributes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63638"/>
            <a:ext cx="7446963" cy="4838700"/>
          </a:xfrm>
        </p:spPr>
        <p:txBody>
          <a:bodyPr/>
          <a:lstStyle/>
          <a:p>
            <a:r>
              <a:rPr lang="en-US" altLang="en-US" sz="2000" dirty="0"/>
              <a:t>Attribute types:</a:t>
            </a:r>
          </a:p>
          <a:p>
            <a:pPr lvl="1"/>
            <a:r>
              <a:rPr lang="en-US" altLang="en-US" sz="20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Simple</a:t>
            </a:r>
            <a:r>
              <a:rPr lang="en-US" altLang="en-US" sz="2000" dirty="0">
                <a:ea typeface="ＭＳ Ｐゴシック" panose="020B0600070205080204" pitchFamily="34" charset="-128"/>
              </a:rPr>
              <a:t> and </a:t>
            </a:r>
            <a:r>
              <a:rPr lang="en-US" altLang="en-US" sz="20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composite</a:t>
            </a:r>
            <a:r>
              <a:rPr lang="en-US" altLang="en-US" sz="2000" dirty="0">
                <a:ea typeface="ＭＳ Ｐゴシック" panose="020B0600070205080204" pitchFamily="34" charset="-128"/>
              </a:rPr>
              <a:t> attributes.</a:t>
            </a:r>
          </a:p>
          <a:p>
            <a:pPr lvl="1"/>
            <a:r>
              <a:rPr lang="en-US" altLang="en-US" sz="20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Single-valued</a:t>
            </a:r>
            <a:r>
              <a:rPr lang="en-US" altLang="en-US" sz="2000" dirty="0">
                <a:ea typeface="ＭＳ Ｐゴシック" panose="020B0600070205080204" pitchFamily="34" charset="-128"/>
              </a:rPr>
              <a:t> and </a:t>
            </a:r>
            <a:r>
              <a:rPr lang="en-US" altLang="en-US" sz="20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multivalued</a:t>
            </a:r>
            <a:r>
              <a:rPr lang="en-US" altLang="en-US" sz="2000" dirty="0">
                <a:ea typeface="ＭＳ Ｐゴシック" panose="020B0600070205080204" pitchFamily="34" charset="-128"/>
              </a:rPr>
              <a:t> attributes</a:t>
            </a:r>
          </a:p>
          <a:p>
            <a:pPr lvl="2"/>
            <a:r>
              <a:rPr lang="en-US" altLang="en-US" sz="2000" dirty="0">
                <a:ea typeface="ＭＳ Ｐゴシック" panose="020B0600070205080204" pitchFamily="34" charset="-128"/>
              </a:rPr>
              <a:t>Example: multivalued attribute: </a:t>
            </a:r>
            <a:r>
              <a:rPr lang="en-US" altLang="en-US" sz="2000" i="1" dirty="0" err="1">
                <a:ea typeface="ＭＳ Ｐゴシック" panose="020B0600070205080204" pitchFamily="34" charset="-128"/>
              </a:rPr>
              <a:t>phone_numbers</a:t>
            </a:r>
            <a:endParaRPr lang="en-US" altLang="en-US" sz="2000" i="1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Derived</a:t>
            </a:r>
            <a:r>
              <a:rPr lang="en-US" altLang="en-US" sz="2000" dirty="0">
                <a:ea typeface="ＭＳ Ｐゴシック" panose="020B0600070205080204" pitchFamily="34" charset="-128"/>
              </a:rPr>
              <a:t> attributes</a:t>
            </a:r>
          </a:p>
          <a:p>
            <a:pPr lvl="2"/>
            <a:r>
              <a:rPr lang="en-US" altLang="en-US" sz="2000" dirty="0">
                <a:ea typeface="ＭＳ Ｐゴシック" panose="020B0600070205080204" pitchFamily="34" charset="-128"/>
              </a:rPr>
              <a:t>Can be computed from other attributes</a:t>
            </a:r>
          </a:p>
          <a:p>
            <a:pPr lvl="2"/>
            <a:r>
              <a:rPr lang="en-US" altLang="en-US" sz="2000" dirty="0">
                <a:ea typeface="ＭＳ Ｐゴシック" panose="020B0600070205080204" pitchFamily="34" charset="-128"/>
              </a:rPr>
              <a:t>Example:  age, given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date_of_birth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r>
              <a:rPr lang="en-US" altLang="en-US" sz="2000" b="1" dirty="0">
                <a:solidFill>
                  <a:srgbClr val="002060"/>
                </a:solidFill>
              </a:rPr>
              <a:t>Domain</a:t>
            </a:r>
            <a:r>
              <a:rPr lang="en-US" altLang="en-US" sz="2000" dirty="0"/>
              <a:t> – the set of permitted values for each attribute 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Composite Attributes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0012" y="1163638"/>
            <a:ext cx="7462776" cy="901700"/>
          </a:xfrm>
        </p:spPr>
        <p:txBody>
          <a:bodyPr/>
          <a:lstStyle/>
          <a:p>
            <a:r>
              <a:rPr lang="en-US" altLang="en-US" sz="2000" dirty="0"/>
              <a:t>Composite attributes allow us to divided attributes  into subparts (other attributes).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82" y="2292747"/>
            <a:ext cx="6783387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3480" y="73025"/>
            <a:ext cx="8158578" cy="639763"/>
          </a:xfrm>
        </p:spPr>
        <p:txBody>
          <a:bodyPr/>
          <a:lstStyle/>
          <a:p>
            <a:pPr>
              <a:defRPr/>
            </a:pPr>
            <a:r>
              <a:rPr lang="en-US" alt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Representing Complex Attributes  in ER Diagram</a:t>
            </a: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1268413"/>
            <a:ext cx="1916113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Mapping Cardinality Constraints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093788"/>
            <a:ext cx="7388225" cy="4114800"/>
          </a:xfrm>
        </p:spPr>
        <p:txBody>
          <a:bodyPr/>
          <a:lstStyle/>
          <a:p>
            <a:r>
              <a:rPr lang="en-US" altLang="en-US" sz="2000" dirty="0"/>
              <a:t>Express the number of entities to which another entity can be associated via a relationship set.</a:t>
            </a:r>
          </a:p>
          <a:p>
            <a:r>
              <a:rPr lang="en-US" altLang="en-US" sz="2000" dirty="0"/>
              <a:t>Most useful in describing binary relationship sets.</a:t>
            </a:r>
          </a:p>
          <a:p>
            <a:r>
              <a:rPr lang="en-US" altLang="en-US" sz="2000" dirty="0"/>
              <a:t>For a binary relationship set the mapping cardinality must be one of the following types: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One to one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One to many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Many to one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Many to many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Mapping Cardinalities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895475" y="4883150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/>
              <a:t>One to one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935663" y="4868863"/>
            <a:ext cx="14874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/>
              <a:t>One to many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025525" y="5426075"/>
            <a:ext cx="7007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1" lang="en-US" altLang="en-US" sz="2000"/>
              <a:t>Note: Some elements in </a:t>
            </a:r>
            <a:r>
              <a:rPr kumimoji="1" lang="en-US" altLang="en-US" sz="2000" i="1"/>
              <a:t>A</a:t>
            </a:r>
            <a:r>
              <a:rPr kumimoji="1" lang="en-US" altLang="en-US" sz="2000"/>
              <a:t> and </a:t>
            </a:r>
            <a:r>
              <a:rPr kumimoji="1" lang="en-US" altLang="en-US" sz="2000" i="1"/>
              <a:t>B</a:t>
            </a:r>
            <a:r>
              <a:rPr kumimoji="1" lang="en-US" altLang="en-US" sz="2000"/>
              <a:t> may not be mapped to any </a:t>
            </a:r>
          </a:p>
          <a:p>
            <a:r>
              <a:rPr kumimoji="1" lang="en-US" altLang="en-US" sz="2000"/>
              <a:t>elements in the other set</a:t>
            </a:r>
          </a:p>
        </p:txBody>
      </p:sp>
      <p:pic>
        <p:nvPicPr>
          <p:cNvPr id="28678" name="Picture 7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220788"/>
            <a:ext cx="6705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Mapping Cardinalities 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992313" y="4849813"/>
            <a:ext cx="1436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/>
              <a:t>Many to one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913438" y="4864100"/>
            <a:ext cx="1609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/>
              <a:t>Many to many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177925" y="5430838"/>
            <a:ext cx="7007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1" lang="en-US" altLang="en-US" sz="2000"/>
              <a:t>Note: Some elements in A and B may not be mapped to any </a:t>
            </a:r>
          </a:p>
          <a:p>
            <a:r>
              <a:rPr kumimoji="1" lang="en-US" altLang="en-US" sz="2000"/>
              <a:t>elements in the other set</a:t>
            </a:r>
          </a:p>
        </p:txBody>
      </p:sp>
      <p:pic>
        <p:nvPicPr>
          <p:cNvPr id="29702" name="Picture 7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7" y="1335088"/>
            <a:ext cx="6324600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Representing Cardinality Constraints in ER Diagram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33475"/>
            <a:ext cx="7732450" cy="27447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We express cardinality constraints by drawing either a directed line (</a:t>
            </a:r>
            <a:r>
              <a:rPr lang="en-US" altLang="en-US" sz="2000" dirty="0">
                <a:sym typeface="Symbol" panose="05050102010706020507" pitchFamily="18" charset="2"/>
              </a:rPr>
              <a:t>), signifying “one,” or an undirected line (—), signifying “many,” between the relationship set and the entity set.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sz="10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/>
              <a:t>One-to-one relationship between an </a:t>
            </a:r>
            <a:r>
              <a:rPr lang="en-US" altLang="en-US" sz="2000" i="1" dirty="0"/>
              <a:t>instructor</a:t>
            </a:r>
            <a:r>
              <a:rPr lang="en-US" altLang="en-US" sz="2000" dirty="0"/>
              <a:t> and a </a:t>
            </a:r>
            <a:r>
              <a:rPr lang="en-US" altLang="en-US" sz="2000" i="1" dirty="0"/>
              <a:t>student </a:t>
            </a:r>
            <a:r>
              <a:rPr lang="en-US" altLang="en-US" sz="20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A student is associated with at most one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instructor</a:t>
            </a:r>
            <a:r>
              <a:rPr lang="en-US" altLang="en-US" sz="2000" dirty="0">
                <a:ea typeface="ＭＳ Ｐゴシック" panose="020B0600070205080204" pitchFamily="34" charset="-128"/>
              </a:rPr>
              <a:t> via the relationship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advisor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A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student</a:t>
            </a:r>
            <a:r>
              <a:rPr lang="en-US" altLang="en-US" sz="2000" dirty="0">
                <a:ea typeface="ＭＳ Ｐゴシック" panose="020B0600070205080204" pitchFamily="34" charset="-128"/>
              </a:rPr>
              <a:t> is associated with at most one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department</a:t>
            </a:r>
            <a:r>
              <a:rPr lang="en-US" altLang="en-US" sz="2000" dirty="0">
                <a:ea typeface="ＭＳ Ｐゴシック" panose="020B0600070205080204" pitchFamily="34" charset="-128"/>
              </a:rPr>
              <a:t> via </a:t>
            </a:r>
            <a:r>
              <a:rPr lang="en-US" altLang="en-US" sz="2000" i="1" dirty="0" err="1">
                <a:ea typeface="ＭＳ Ｐゴシック" panose="020B0600070205080204" pitchFamily="34" charset="-128"/>
              </a:rPr>
              <a:t>stud_dept</a:t>
            </a: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18"/>
          <a:stretch>
            <a:fillRect/>
          </a:stretch>
        </p:blipFill>
        <p:spPr bwMode="auto">
          <a:xfrm>
            <a:off x="1957388" y="4231215"/>
            <a:ext cx="5845175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95250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One-to-Many Relationship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1087438"/>
            <a:ext cx="7775575" cy="1852612"/>
          </a:xfrm>
        </p:spPr>
        <p:txBody>
          <a:bodyPr/>
          <a:lstStyle/>
          <a:p>
            <a:r>
              <a:rPr lang="en-US" altLang="en-US" sz="2000" dirty="0"/>
              <a:t>one-to-many relationship between an </a:t>
            </a:r>
            <a:r>
              <a:rPr lang="en-US" altLang="en-US" sz="2000" i="1" dirty="0"/>
              <a:t>instructor</a:t>
            </a:r>
            <a:r>
              <a:rPr lang="en-US" altLang="en-US" sz="2000" dirty="0"/>
              <a:t> and a </a:t>
            </a:r>
            <a:r>
              <a:rPr lang="en-US" altLang="en-US" sz="2000" i="1" dirty="0"/>
              <a:t>student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an instructor is associated with several (including 0) students    via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advisor 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a student is associated with at most one instructor via advisor, </a:t>
            </a: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59" b="44698"/>
          <a:stretch>
            <a:fillRect/>
          </a:stretch>
        </p:blipFill>
        <p:spPr bwMode="auto">
          <a:xfrm>
            <a:off x="1838589" y="3079967"/>
            <a:ext cx="56546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852488" y="225425"/>
            <a:ext cx="8113712" cy="4572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Many-to-One Relationships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2488" y="1144588"/>
            <a:ext cx="7608887" cy="1814512"/>
          </a:xfrm>
        </p:spPr>
        <p:txBody>
          <a:bodyPr/>
          <a:lstStyle/>
          <a:p>
            <a:r>
              <a:rPr lang="en-US" altLang="en-US" sz="2000" dirty="0"/>
              <a:t>In a many-to-one relationship between an </a:t>
            </a:r>
            <a:r>
              <a:rPr lang="en-US" altLang="en-US" sz="2000" i="1" dirty="0"/>
              <a:t>instructor</a:t>
            </a:r>
            <a:r>
              <a:rPr lang="en-US" altLang="en-US" sz="2000" dirty="0"/>
              <a:t> and a </a:t>
            </a:r>
            <a:r>
              <a:rPr lang="en-US" altLang="en-US" sz="2000" i="1" dirty="0"/>
              <a:t>student, 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an instructor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ea typeface="ＭＳ Ｐゴシック" panose="020B0600070205080204" pitchFamily="34" charset="-128"/>
              </a:rPr>
              <a:t> is associated with at most one student via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advisor</a:t>
            </a:r>
            <a:r>
              <a:rPr lang="en-US" altLang="en-US" sz="2000" dirty="0">
                <a:ea typeface="ＭＳ Ｐゴシック" panose="020B0600070205080204" pitchFamily="34" charset="-128"/>
              </a:rPr>
              <a:t>, 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and a student is associated with several (including 0) instructors via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advisor</a:t>
            </a:r>
          </a:p>
        </p:txBody>
      </p:sp>
      <p:pic>
        <p:nvPicPr>
          <p:cNvPr id="32772" name="Picture 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64" b="6378"/>
          <a:stretch>
            <a:fillRect/>
          </a:stretch>
        </p:blipFill>
        <p:spPr bwMode="auto">
          <a:xfrm>
            <a:off x="1609725" y="3605350"/>
            <a:ext cx="5857875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Line 6"/>
          <p:cNvSpPr>
            <a:spLocks noChangeShapeType="1"/>
          </p:cNvSpPr>
          <p:nvPr/>
        </p:nvSpPr>
        <p:spPr bwMode="auto">
          <a:xfrm>
            <a:off x="5940425" y="3944938"/>
            <a:ext cx="2286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Many-to-Many Relationship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67" y="1093788"/>
            <a:ext cx="7324371" cy="1546225"/>
          </a:xfrm>
        </p:spPr>
        <p:txBody>
          <a:bodyPr/>
          <a:lstStyle/>
          <a:p>
            <a:r>
              <a:rPr lang="en-US" altLang="en-US" sz="2000" dirty="0"/>
              <a:t>An instructor is associated with several (possibly 0) students via </a:t>
            </a:r>
            <a:r>
              <a:rPr lang="en-US" altLang="en-US" sz="2000" i="1" dirty="0"/>
              <a:t>advisor</a:t>
            </a:r>
          </a:p>
          <a:p>
            <a:r>
              <a:rPr lang="en-US" altLang="en-US" sz="2000" dirty="0"/>
              <a:t>A student is associated with several (possibly 0) instructors via </a:t>
            </a:r>
            <a:r>
              <a:rPr lang="en-US" altLang="en-US" sz="2000" i="1" dirty="0"/>
              <a:t>advisor</a:t>
            </a:r>
            <a:r>
              <a:rPr lang="en-US" altLang="en-US" sz="2000" dirty="0"/>
              <a:t> </a:t>
            </a:r>
          </a:p>
        </p:txBody>
      </p:sp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2871314"/>
            <a:ext cx="6516688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25413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/>
              </a:rPr>
              <a:t>Design Phases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5663" y="1222375"/>
            <a:ext cx="7848600" cy="4876800"/>
          </a:xfrm>
        </p:spPr>
        <p:txBody>
          <a:bodyPr/>
          <a:lstStyle/>
          <a:p>
            <a:r>
              <a:rPr lang="en-US" altLang="en-US" sz="2000" dirty="0"/>
              <a:t>Initial phase -- characterize fully the data needs of the prospective database users. </a:t>
            </a:r>
          </a:p>
          <a:p>
            <a:r>
              <a:rPr lang="en-US" altLang="en-US" sz="2000" dirty="0"/>
              <a:t>Second phase  -- choosing  a data model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Applying the concepts of the chosen data model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Translating  these requirements into a conceptual schema of the database.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A fully developed conceptual schema indicates the functional requirements of the enterprise. </a:t>
            </a:r>
          </a:p>
          <a:p>
            <a:pPr lvl="2"/>
            <a:r>
              <a:rPr lang="en-US" altLang="en-US" sz="2000" dirty="0">
                <a:ea typeface="ＭＳ Ｐゴシック" panose="020B0600070205080204" pitchFamily="34" charset="-128"/>
              </a:rPr>
              <a:t>Describe the kinds of operations (or transactions) that will be performed on the data.</a:t>
            </a:r>
          </a:p>
          <a:p>
            <a:endParaRPr lang="en-US" altLang="en-US" sz="2000" dirty="0"/>
          </a:p>
          <a:p>
            <a:pPr>
              <a:buFont typeface="Monotype Sorts" charset="2"/>
              <a:buNone/>
            </a:pPr>
            <a:endParaRPr lang="en-US" altLang="en-US" dirty="0"/>
          </a:p>
          <a:p>
            <a:pPr>
              <a:buFont typeface="Monotype Sorts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6988" y="233363"/>
            <a:ext cx="7427912" cy="455612"/>
          </a:xfrm>
        </p:spPr>
        <p:txBody>
          <a:bodyPr/>
          <a:lstStyle/>
          <a:p>
            <a:pP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Total  and Partial Participation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861133" y="922338"/>
            <a:ext cx="7443079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08585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kumimoji="1" lang="en-US" altLang="en-US" sz="2000" b="1" dirty="0"/>
              <a:t>Total participation </a:t>
            </a:r>
            <a:r>
              <a:rPr kumimoji="1" lang="en-US" altLang="en-US" sz="2000" dirty="0"/>
              <a:t>(indicated by double line):  every entity in the entity set participates in at least one relationship in the relationship set</a:t>
            </a:r>
          </a:p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endParaRPr kumimoji="1" lang="en-US" altLang="en-US" sz="2000" dirty="0"/>
          </a:p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endParaRPr kumimoji="1" lang="en-US" altLang="en-US" sz="2000" dirty="0"/>
          </a:p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endParaRPr kumimoji="1" lang="en-US" altLang="en-US" sz="2000" dirty="0"/>
          </a:p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endParaRPr kumimoji="1" lang="en-US" altLang="en-US" sz="2000" dirty="0"/>
          </a:p>
          <a:p>
            <a:pPr lvl="1">
              <a:spcBef>
                <a:spcPct val="35000"/>
              </a:spcBef>
              <a:buClr>
                <a:schemeClr val="hlink"/>
              </a:buClr>
              <a:buSzPct val="80000"/>
            </a:pPr>
            <a:endParaRPr kumimoji="1" lang="en-US" altLang="en-US" sz="2000" dirty="0"/>
          </a:p>
          <a:p>
            <a:pPr lvl="1">
              <a:spcBef>
                <a:spcPct val="35000"/>
              </a:spcBef>
              <a:buClr>
                <a:schemeClr val="hlink"/>
              </a:buClr>
              <a:buSzPct val="80000"/>
            </a:pPr>
            <a:r>
              <a:rPr kumimoji="1" lang="en-US" altLang="en-US" sz="2000" dirty="0"/>
              <a:t>participation of </a:t>
            </a:r>
            <a:r>
              <a:rPr kumimoji="1" lang="en-US" altLang="en-US" sz="2000" i="1" dirty="0"/>
              <a:t>student  </a:t>
            </a:r>
            <a:r>
              <a:rPr kumimoji="1" lang="en-US" altLang="en-US" sz="2000" dirty="0"/>
              <a:t>in </a:t>
            </a:r>
            <a:r>
              <a:rPr kumimoji="1" lang="en-US" altLang="en-US" sz="2000" i="1" dirty="0"/>
              <a:t>advisor r</a:t>
            </a:r>
            <a:r>
              <a:rPr kumimoji="1" lang="en-US" altLang="en-US" sz="2000" dirty="0"/>
              <a:t>elation is total</a:t>
            </a:r>
          </a:p>
          <a:p>
            <a:pPr marL="1200150" lvl="2" indent="-342900">
              <a:spcBef>
                <a:spcPct val="35000"/>
              </a:spcBef>
              <a:buClr>
                <a:srgbClr val="33CC33"/>
              </a:buClr>
              <a:buSzPct val="90000"/>
              <a:buFont typeface="Wingdings" panose="05000000000000000000" pitchFamily="2" charset="2"/>
              <a:buChar char="§"/>
            </a:pPr>
            <a:r>
              <a:rPr kumimoji="1" lang="en-US" altLang="en-US" sz="2000" dirty="0"/>
              <a:t> every </a:t>
            </a:r>
            <a:r>
              <a:rPr kumimoji="1" lang="en-US" altLang="en-US" sz="2000" i="1" dirty="0"/>
              <a:t>student </a:t>
            </a:r>
            <a:r>
              <a:rPr kumimoji="1" lang="en-US" altLang="en-US" sz="2000" dirty="0"/>
              <a:t>must have an associated instructor</a:t>
            </a:r>
          </a:p>
          <a:p>
            <a:pPr>
              <a:spcBef>
                <a:spcPct val="350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kumimoji="1" lang="en-US" altLang="en-US" sz="2000" b="1" dirty="0"/>
              <a:t>Partial participation</a:t>
            </a:r>
            <a:r>
              <a:rPr kumimoji="1" lang="en-US" altLang="en-US" sz="2000" dirty="0"/>
              <a:t>:  some entities may not participate in any relationship in the relationship set</a:t>
            </a:r>
          </a:p>
          <a:p>
            <a:pPr marL="800100" lvl="1" indent="-342900">
              <a:spcBef>
                <a:spcPct val="35000"/>
              </a:spcBef>
              <a:buClr>
                <a:schemeClr val="hlink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2000" dirty="0"/>
              <a:t>Example: participation of </a:t>
            </a:r>
            <a:r>
              <a:rPr kumimoji="1" lang="en-US" altLang="en-US" sz="2000" i="1" dirty="0"/>
              <a:t>instructor</a:t>
            </a:r>
            <a:r>
              <a:rPr kumimoji="1" lang="en-US" altLang="en-US" sz="2000" dirty="0"/>
              <a:t> in </a:t>
            </a:r>
            <a:r>
              <a:rPr kumimoji="1" lang="en-US" altLang="en-US" sz="2000" i="1" dirty="0"/>
              <a:t>advisor</a:t>
            </a:r>
            <a:r>
              <a:rPr kumimoji="1" lang="en-US" altLang="en-US" sz="2000" dirty="0"/>
              <a:t> is partial</a:t>
            </a:r>
          </a:p>
        </p:txBody>
      </p:sp>
      <p:pic>
        <p:nvPicPr>
          <p:cNvPr id="3482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231" y="2439787"/>
            <a:ext cx="5513387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38100"/>
            <a:ext cx="8420100" cy="682625"/>
          </a:xfrm>
        </p:spPr>
        <p:txBody>
          <a:bodyPr/>
          <a:lstStyle/>
          <a:p>
            <a:pP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Notation for Expressing More Complex Constraints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855663" y="1106488"/>
            <a:ext cx="7323137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kumimoji="1" lang="en-US" altLang="en-US" sz="2000" dirty="0"/>
              <a:t>A line may have an associated minimum and maximum cardinality, shown in the form </a:t>
            </a:r>
            <a:r>
              <a:rPr kumimoji="1" lang="en-US" altLang="en-US" sz="2000" i="1" dirty="0" err="1"/>
              <a:t>l..h</a:t>
            </a:r>
            <a:r>
              <a:rPr kumimoji="1" lang="en-US" altLang="en-US" sz="2000" dirty="0"/>
              <a:t>, where </a:t>
            </a:r>
            <a:r>
              <a:rPr kumimoji="1" lang="en-US" altLang="en-US" sz="2000" i="1" dirty="0"/>
              <a:t>l</a:t>
            </a:r>
            <a:r>
              <a:rPr kumimoji="1" lang="en-US" altLang="en-US" sz="2000" dirty="0"/>
              <a:t> is the minimum and </a:t>
            </a:r>
            <a:r>
              <a:rPr kumimoji="1" lang="en-US" altLang="en-US" sz="2000" i="1" dirty="0"/>
              <a:t>h</a:t>
            </a:r>
            <a:r>
              <a:rPr kumimoji="1" lang="en-US" altLang="en-US" sz="2000" dirty="0"/>
              <a:t> the maximum cardinality</a:t>
            </a:r>
          </a:p>
          <a:p>
            <a:pPr lvl="1">
              <a:spcBef>
                <a:spcPct val="35000"/>
              </a:spcBef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2000" dirty="0"/>
              <a:t>A minimum value of 1 indicates total participation.</a:t>
            </a:r>
          </a:p>
          <a:p>
            <a:pPr lvl="1">
              <a:spcBef>
                <a:spcPct val="35000"/>
              </a:spcBef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2000" dirty="0"/>
              <a:t>A maximum value of 1 indicates that the entity participates  in at most one relationship</a:t>
            </a:r>
          </a:p>
          <a:p>
            <a:pPr lvl="1">
              <a:spcBef>
                <a:spcPct val="35000"/>
              </a:spcBef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2000" dirty="0"/>
              <a:t>A maximum value of * indicates no limit.</a:t>
            </a:r>
          </a:p>
          <a:p>
            <a:pPr>
              <a:spcBef>
                <a:spcPct val="35000"/>
              </a:spcBef>
              <a:buClr>
                <a:schemeClr val="tx2"/>
              </a:buClr>
              <a:buSzPct val="90000"/>
            </a:pPr>
            <a:endParaRPr kumimoji="1" lang="en-US" altLang="en-US" sz="1800" dirty="0"/>
          </a:p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endParaRPr kumimoji="1" lang="en-US" altLang="en-US" sz="1800" dirty="0"/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3756011"/>
            <a:ext cx="58007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1641475" y="4954588"/>
            <a:ext cx="6626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None/>
            </a:pPr>
            <a:r>
              <a:rPr kumimoji="1" lang="en-US" altLang="en-US" sz="2000" dirty="0"/>
              <a:t>Instructor can advise 0 or more students.  A student must have 1 advisor; cannot have multiple advisors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53975"/>
            <a:ext cx="8496300" cy="609600"/>
          </a:xfrm>
        </p:spPr>
        <p:txBody>
          <a:bodyPr/>
          <a:lstStyle/>
          <a:p>
            <a:pP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Cardinality Constraints on Ternary Relationship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1130300"/>
            <a:ext cx="7277100" cy="5189538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a typeface="ＭＳ Ｐゴシック" charset="-128"/>
              </a:rPr>
              <a:t>We allow at most one arrow out of a ternary (or greater degree) relationship to indicate a cardinality constraint</a:t>
            </a:r>
          </a:p>
          <a:p>
            <a:pPr>
              <a:defRPr/>
            </a:pPr>
            <a:r>
              <a:rPr lang="en-US" altLang="en-US" dirty="0">
                <a:ea typeface="ＭＳ Ｐゴシック" charset="-128"/>
              </a:rPr>
              <a:t>For example, an arrow from </a:t>
            </a:r>
            <a:r>
              <a:rPr lang="en-US" altLang="en-US" i="1" dirty="0" err="1">
                <a:ea typeface="ＭＳ Ｐゴシック" charset="-128"/>
              </a:rPr>
              <a:t>proj_guide</a:t>
            </a:r>
            <a:r>
              <a:rPr lang="en-US" altLang="en-US" dirty="0">
                <a:ea typeface="ＭＳ Ｐゴシック" charset="-128"/>
              </a:rPr>
              <a:t> to </a:t>
            </a:r>
            <a:r>
              <a:rPr lang="en-US" altLang="en-US" i="1" dirty="0">
                <a:ea typeface="ＭＳ Ｐゴシック" charset="-128"/>
              </a:rPr>
              <a:t>instructor</a:t>
            </a:r>
            <a:r>
              <a:rPr lang="en-US" altLang="en-US" dirty="0">
                <a:ea typeface="ＭＳ Ｐゴシック" charset="-128"/>
              </a:rPr>
              <a:t> indicates each student has at most one guide for a project</a:t>
            </a:r>
          </a:p>
          <a:p>
            <a:pPr>
              <a:defRPr/>
            </a:pPr>
            <a:r>
              <a:rPr lang="en-US" altLang="en-US" dirty="0">
                <a:ea typeface="ＭＳ Ｐゴシック" charset="-128"/>
              </a:rPr>
              <a:t>If there is more than one arrow, there are two ways of defining the meaning.  </a:t>
            </a:r>
          </a:p>
          <a:p>
            <a:pPr lvl="1">
              <a:defRPr/>
            </a:pPr>
            <a:r>
              <a:rPr lang="en-US" altLang="en-US" dirty="0"/>
              <a:t>For example, a ternary relationship </a:t>
            </a:r>
            <a:r>
              <a:rPr lang="en-US" altLang="en-US" i="1" dirty="0"/>
              <a:t>R </a:t>
            </a:r>
            <a:r>
              <a:rPr lang="en-US" altLang="en-US" dirty="0"/>
              <a:t>between </a:t>
            </a:r>
            <a:r>
              <a:rPr lang="en-US" altLang="en-US" i="1" dirty="0"/>
              <a:t>A</a:t>
            </a:r>
            <a:r>
              <a:rPr lang="en-US" altLang="en-US" dirty="0"/>
              <a:t>,</a:t>
            </a:r>
            <a:r>
              <a:rPr lang="en-US" altLang="en-US" i="1" dirty="0"/>
              <a:t> B </a:t>
            </a:r>
            <a:r>
              <a:rPr lang="en-US" altLang="en-US" dirty="0"/>
              <a:t>and </a:t>
            </a:r>
            <a:r>
              <a:rPr lang="en-US" altLang="en-US" i="1" dirty="0"/>
              <a:t>C </a:t>
            </a:r>
            <a:r>
              <a:rPr lang="en-US" altLang="en-US" dirty="0"/>
              <a:t>with arrows to </a:t>
            </a:r>
            <a:r>
              <a:rPr lang="en-US" altLang="en-US" i="1" dirty="0"/>
              <a:t>B </a:t>
            </a:r>
            <a:r>
              <a:rPr lang="en-US" altLang="en-US" dirty="0"/>
              <a:t>and </a:t>
            </a:r>
            <a:r>
              <a:rPr lang="en-US" altLang="en-US" i="1" dirty="0"/>
              <a:t>C </a:t>
            </a:r>
            <a:r>
              <a:rPr lang="en-US" altLang="en-US" dirty="0"/>
              <a:t>could mean</a:t>
            </a:r>
          </a:p>
          <a:p>
            <a:pPr marL="800100" lvl="2" indent="0">
              <a:buFont typeface="Webdings" panose="05030102010509060703" pitchFamily="18" charset="2"/>
              <a:buNone/>
              <a:defRPr/>
            </a:pPr>
            <a:r>
              <a:rPr lang="en-US" altLang="en-US" dirty="0"/>
              <a:t>	     1.	Each </a:t>
            </a:r>
            <a:r>
              <a:rPr lang="en-US" altLang="en-US" i="1" dirty="0"/>
              <a:t>A </a:t>
            </a:r>
            <a:r>
              <a:rPr lang="en-US" altLang="en-US" dirty="0"/>
              <a:t>entity is associated with a unique entity 		from </a:t>
            </a:r>
            <a:r>
              <a:rPr lang="en-US" altLang="en-US" i="1" dirty="0"/>
              <a:t>B </a:t>
            </a:r>
            <a:r>
              <a:rPr lang="en-US" altLang="en-US" dirty="0"/>
              <a:t>and </a:t>
            </a:r>
            <a:r>
              <a:rPr lang="en-US" altLang="en-US" i="1" dirty="0"/>
              <a:t>C </a:t>
            </a:r>
            <a:r>
              <a:rPr lang="en-US" altLang="en-US" dirty="0"/>
              <a:t>or </a:t>
            </a:r>
          </a:p>
          <a:p>
            <a:pPr lvl="2">
              <a:buFont typeface="Monotype Sorts" charset="2"/>
              <a:buNone/>
              <a:defRPr/>
            </a:pPr>
            <a:r>
              <a:rPr lang="en-US" altLang="en-US" dirty="0"/>
              <a:t>	   2.  	Each pair of entities from (</a:t>
            </a:r>
            <a:r>
              <a:rPr lang="en-US" altLang="en-US" i="1" dirty="0"/>
              <a:t>A, B</a:t>
            </a:r>
            <a:r>
              <a:rPr lang="en-US" altLang="en-US" dirty="0"/>
              <a:t>) is associated with a 	unique  </a:t>
            </a:r>
            <a:r>
              <a:rPr lang="en-US" altLang="en-US" i="1" dirty="0"/>
              <a:t>C </a:t>
            </a:r>
            <a:r>
              <a:rPr lang="en-US" altLang="en-US" dirty="0"/>
              <a:t>entity, and each pair (</a:t>
            </a:r>
            <a:r>
              <a:rPr lang="en-US" altLang="en-US" i="1" dirty="0"/>
              <a:t>A, C</a:t>
            </a:r>
            <a:r>
              <a:rPr lang="en-US" altLang="en-US" dirty="0"/>
              <a:t>) is associated 	with a unique </a:t>
            </a:r>
            <a:r>
              <a:rPr lang="en-US" altLang="en-US" i="1" dirty="0"/>
              <a:t>B</a:t>
            </a:r>
          </a:p>
          <a:p>
            <a:pPr lvl="1">
              <a:defRPr/>
            </a:pPr>
            <a:r>
              <a:rPr lang="en-US" altLang="en-US" dirty="0"/>
              <a:t>Each alternative has been used in different formalisms</a:t>
            </a:r>
          </a:p>
          <a:p>
            <a:pPr lvl="1">
              <a:defRPr/>
            </a:pPr>
            <a:r>
              <a:rPr lang="en-US" altLang="en-US" dirty="0"/>
              <a:t>To avoid confusion we outlaw more than one arrow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Primary Key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2256" y="1222375"/>
            <a:ext cx="7510694" cy="4876800"/>
          </a:xfrm>
        </p:spPr>
        <p:txBody>
          <a:bodyPr/>
          <a:lstStyle/>
          <a:p>
            <a:r>
              <a:rPr lang="en-US" altLang="en-US" sz="2000" dirty="0"/>
              <a:t>Primary keys provide a way to specify how entities and  relations are distinguished.  We will consider: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Entity sets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Relationship sets.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Weak entity sets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Primary key for Entity Sets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1134" y="1177925"/>
            <a:ext cx="7162091" cy="4876800"/>
          </a:xfrm>
        </p:spPr>
        <p:txBody>
          <a:bodyPr/>
          <a:lstStyle/>
          <a:p>
            <a:r>
              <a:rPr lang="en-US" altLang="en-US" sz="2000" dirty="0"/>
              <a:t>By definition, individual entities are distinct.</a:t>
            </a:r>
          </a:p>
          <a:p>
            <a:r>
              <a:rPr lang="en-US" altLang="en-US" sz="2000" dirty="0"/>
              <a:t>From database perspective, the differences among them must be expressed in terms of their attributes.</a:t>
            </a:r>
          </a:p>
          <a:p>
            <a:r>
              <a:rPr lang="en-US" altLang="en-US" sz="2000" dirty="0"/>
              <a:t>The values of the attribute values of an entity must be such that they can uniquely identify the entity.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No two entities in an entity set are allowed to have exactly the same value for all attributes.</a:t>
            </a:r>
          </a:p>
          <a:p>
            <a:r>
              <a:rPr lang="en-US" altLang="en-US" sz="2000" dirty="0"/>
              <a:t>A key for an entity is a set of attributes that suffice to distinguish entities from each other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Primary Key for Relationship Sets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03177"/>
            <a:ext cx="7402513" cy="5140448"/>
          </a:xfrm>
        </p:spPr>
        <p:txBody>
          <a:bodyPr/>
          <a:lstStyle/>
          <a:p>
            <a:r>
              <a:rPr lang="en-US" altLang="en-US" sz="2000" dirty="0"/>
              <a:t>To distinguish among the various relationships of a relationship set we use the individual  primary keys of the entities in the relationship set.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Let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R</a:t>
            </a:r>
            <a:r>
              <a:rPr lang="en-US" altLang="en-US" sz="2000" dirty="0">
                <a:ea typeface="ＭＳ Ｐゴシック" panose="020B0600070205080204" pitchFamily="34" charset="-128"/>
              </a:rPr>
              <a:t> be a relationship set involving entity sets E1, E2, ..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En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The primary key for R is consists of the  union of the primary keys of entity sets E1, E2, ..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En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If the relationship set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R</a:t>
            </a:r>
            <a:r>
              <a:rPr lang="en-US" altLang="en-US" sz="2000" dirty="0">
                <a:ea typeface="ＭＳ Ｐゴシック" panose="020B0600070205080204" pitchFamily="34" charset="-128"/>
              </a:rPr>
              <a:t> has attributes  a1, a2, .., am associated with it, then the  primary key of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R  </a:t>
            </a:r>
            <a:r>
              <a:rPr lang="en-US" altLang="en-US" sz="2000" dirty="0">
                <a:ea typeface="ＭＳ Ｐゴシック" panose="020B0600070205080204" pitchFamily="34" charset="-128"/>
              </a:rPr>
              <a:t>also includes the attributes  a1, a2, .., am </a:t>
            </a:r>
          </a:p>
          <a:p>
            <a:r>
              <a:rPr lang="en-US" altLang="en-US" sz="2000" dirty="0"/>
              <a:t>Example: relationship set “advisor”.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The primary key  consists of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inrsructor.ID</a:t>
            </a:r>
            <a:r>
              <a:rPr lang="en-US" altLang="en-US" sz="2000" dirty="0">
                <a:ea typeface="ＭＳ Ｐゴシック" panose="020B0600070205080204" pitchFamily="34" charset="-128"/>
              </a:rPr>
              <a:t> and s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tudent.ID</a:t>
            </a:r>
          </a:p>
          <a:p>
            <a:r>
              <a:rPr lang="en-US" altLang="en-US" sz="2000" dirty="0"/>
              <a:t>The choice of the primary key for a relationship set depends on  the mapping cardinality of the relationship set.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Choice of Primary key for Binary Relationship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47565"/>
            <a:ext cx="7018338" cy="5096060"/>
          </a:xfrm>
        </p:spPr>
        <p:txBody>
          <a:bodyPr/>
          <a:lstStyle/>
          <a:p>
            <a:r>
              <a:rPr lang="en-US" altLang="en-US" sz="2000" dirty="0"/>
              <a:t>Many-to-Many relationships.   The preceding union of the primary keys is a minimal </a:t>
            </a:r>
            <a:r>
              <a:rPr lang="en-US" altLang="en-US" sz="2000" dirty="0" err="1"/>
              <a:t>superkey</a:t>
            </a:r>
            <a:r>
              <a:rPr lang="en-US" altLang="en-US" sz="2000" dirty="0"/>
              <a:t> and is chosen  as the primary key.</a:t>
            </a:r>
          </a:p>
          <a:p>
            <a:r>
              <a:rPr lang="en-US" altLang="en-US" sz="2000" dirty="0"/>
              <a:t>One-to-Many relationships . The primary key of the “Many” side is a minimal </a:t>
            </a:r>
            <a:r>
              <a:rPr lang="en-US" altLang="en-US" sz="2000" dirty="0" err="1"/>
              <a:t>superkey</a:t>
            </a:r>
            <a:r>
              <a:rPr lang="en-US" altLang="en-US" sz="2000" dirty="0"/>
              <a:t> and is used as the primary key.</a:t>
            </a:r>
          </a:p>
          <a:p>
            <a:r>
              <a:rPr lang="en-US" altLang="en-US" sz="2000" dirty="0"/>
              <a:t>Many-to-one relationships. The primary key of the “Many” side is a minimal </a:t>
            </a:r>
            <a:r>
              <a:rPr lang="en-US" altLang="en-US" sz="2000" dirty="0" err="1"/>
              <a:t>superkey</a:t>
            </a:r>
            <a:r>
              <a:rPr lang="en-US" altLang="en-US" sz="2000" dirty="0"/>
              <a:t> and is used as the primary key.</a:t>
            </a:r>
          </a:p>
          <a:p>
            <a:r>
              <a:rPr lang="en-US" altLang="en-US" sz="2000" dirty="0"/>
              <a:t>One-to-one relationships. The primary key of either one of the participating entity sets forms a minimal </a:t>
            </a:r>
            <a:r>
              <a:rPr lang="en-US" altLang="en-US" sz="2000" dirty="0" err="1"/>
              <a:t>superkey</a:t>
            </a:r>
            <a:r>
              <a:rPr lang="en-US" altLang="en-US" sz="2000" dirty="0"/>
              <a:t>, and either one can be chosen as the primary key.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Choice of Primary key for Nonbinary Relationship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47565"/>
            <a:ext cx="7018338" cy="5096060"/>
          </a:xfrm>
        </p:spPr>
        <p:txBody>
          <a:bodyPr/>
          <a:lstStyle/>
          <a:p>
            <a:r>
              <a:rPr lang="en-US" altLang="en-US" sz="2000" dirty="0"/>
              <a:t>If no cardinality constraints are present, the </a:t>
            </a:r>
            <a:r>
              <a:rPr lang="en-US" altLang="en-US" sz="2000" dirty="0" err="1"/>
              <a:t>superkey</a:t>
            </a:r>
            <a:r>
              <a:rPr lang="en-US" altLang="en-US" sz="2000" dirty="0"/>
              <a:t>  is formed as described earlier. and it is chosen as the primary key.</a:t>
            </a:r>
          </a:p>
          <a:p>
            <a:r>
              <a:rPr lang="en-US" altLang="en-US" sz="2000" dirty="0"/>
              <a:t>If there are cardinality constraints are present: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Recall that  we permit at most one arrow out of a relationship set.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AVI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Weak Entity Sets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994299"/>
            <a:ext cx="7583488" cy="5104876"/>
          </a:xfrm>
        </p:spPr>
        <p:txBody>
          <a:bodyPr/>
          <a:lstStyle/>
          <a:p>
            <a:r>
              <a:rPr lang="en-US" altLang="en-US" sz="2000" dirty="0"/>
              <a:t>Consider a </a:t>
            </a:r>
            <a:r>
              <a:rPr lang="en-US" altLang="en-US" sz="2000" i="1" dirty="0"/>
              <a:t>section</a:t>
            </a:r>
            <a:r>
              <a:rPr lang="en-US" altLang="en-US" sz="2000" dirty="0"/>
              <a:t> entity, which is uniquely identified by a </a:t>
            </a:r>
            <a:r>
              <a:rPr lang="en-US" altLang="en-US" sz="2000" i="1" dirty="0" err="1"/>
              <a:t>course_id</a:t>
            </a:r>
            <a:r>
              <a:rPr lang="en-US" altLang="en-US" sz="2000" dirty="0"/>
              <a:t>, </a:t>
            </a:r>
            <a:r>
              <a:rPr lang="en-US" altLang="en-US" sz="2000" i="1" dirty="0"/>
              <a:t>semester, year</a:t>
            </a:r>
            <a:r>
              <a:rPr lang="en-US" altLang="en-US" sz="2000" dirty="0"/>
              <a:t>, and </a:t>
            </a:r>
            <a:r>
              <a:rPr lang="en-US" altLang="en-US" sz="2000" i="1" dirty="0" err="1"/>
              <a:t>sec_id</a:t>
            </a:r>
            <a:r>
              <a:rPr lang="en-US" altLang="en-US" sz="2000" dirty="0"/>
              <a:t>.</a:t>
            </a:r>
          </a:p>
          <a:p>
            <a:r>
              <a:rPr lang="en-US" altLang="en-US" sz="2000" dirty="0"/>
              <a:t>Clearly, section entities are related to course entities. Suppose we create a relationship set </a:t>
            </a:r>
            <a:r>
              <a:rPr lang="en-US" altLang="en-US" sz="2000" i="1" dirty="0" err="1"/>
              <a:t>sec_course</a:t>
            </a:r>
            <a:r>
              <a:rPr lang="en-US" altLang="en-US" sz="2000" dirty="0"/>
              <a:t> between entity sets </a:t>
            </a:r>
            <a:r>
              <a:rPr lang="en-US" altLang="en-US" sz="2000" i="1" dirty="0"/>
              <a:t>section</a:t>
            </a:r>
            <a:r>
              <a:rPr lang="en-US" altLang="en-US" sz="2000" dirty="0"/>
              <a:t> and </a:t>
            </a:r>
            <a:r>
              <a:rPr lang="en-US" altLang="en-US" sz="2000" i="1" dirty="0"/>
              <a:t>course</a:t>
            </a:r>
            <a:r>
              <a:rPr lang="en-US" altLang="en-US" sz="2000" dirty="0"/>
              <a:t>.</a:t>
            </a:r>
          </a:p>
          <a:p>
            <a:r>
              <a:rPr lang="en-US" altLang="en-US" sz="2000" dirty="0"/>
              <a:t>Note that the information in </a:t>
            </a:r>
            <a:r>
              <a:rPr lang="en-US" altLang="en-US" sz="2000" i="1" dirty="0" err="1"/>
              <a:t>sec_course</a:t>
            </a:r>
            <a:r>
              <a:rPr lang="en-US" altLang="en-US" sz="2000" dirty="0"/>
              <a:t> is redundant, since </a:t>
            </a:r>
            <a:r>
              <a:rPr lang="en-US" altLang="en-US" sz="2000" i="1" dirty="0"/>
              <a:t>section</a:t>
            </a:r>
            <a:r>
              <a:rPr lang="en-US" altLang="en-US" sz="2000" dirty="0"/>
              <a:t> already has an attribute </a:t>
            </a:r>
            <a:r>
              <a:rPr lang="en-US" altLang="en-US" sz="2000" i="1" dirty="0" err="1"/>
              <a:t>course_id</a:t>
            </a:r>
            <a:r>
              <a:rPr lang="en-US" altLang="en-US" sz="2000" dirty="0"/>
              <a:t>, which identifies the course with which the section is related. </a:t>
            </a:r>
          </a:p>
          <a:p>
            <a:r>
              <a:rPr lang="en-US" altLang="en-US" sz="2000" dirty="0"/>
              <a:t>One option to deal with this redundancy is to get rid of the relationship </a:t>
            </a:r>
            <a:r>
              <a:rPr lang="en-US" altLang="en-US" sz="2000" dirty="0" err="1"/>
              <a:t>s</a:t>
            </a:r>
            <a:r>
              <a:rPr lang="en-US" altLang="en-US" sz="2000" i="1" dirty="0" err="1"/>
              <a:t>ec_course</a:t>
            </a:r>
            <a:r>
              <a:rPr lang="en-US" altLang="en-US" sz="2000" dirty="0"/>
              <a:t>;  however, by doing so the relationship between </a:t>
            </a:r>
            <a:r>
              <a:rPr lang="en-US" altLang="en-US" sz="2000" i="1" dirty="0"/>
              <a:t>section</a:t>
            </a:r>
            <a:r>
              <a:rPr lang="en-US" altLang="en-US" sz="2000" dirty="0"/>
              <a:t> and </a:t>
            </a:r>
            <a:r>
              <a:rPr lang="en-US" altLang="en-US" sz="2000" i="1" dirty="0"/>
              <a:t>course </a:t>
            </a:r>
            <a:r>
              <a:rPr lang="en-US" altLang="en-US" sz="2000" dirty="0"/>
              <a:t>becomes implicit in an attribute, which is not desirable.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Weak Entity Sets (Cont.)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56443"/>
            <a:ext cx="7583488" cy="5042732"/>
          </a:xfrm>
        </p:spPr>
        <p:txBody>
          <a:bodyPr/>
          <a:lstStyle/>
          <a:p>
            <a:r>
              <a:rPr lang="en-US" altLang="en-US" sz="2000" dirty="0"/>
              <a:t>An alternative way to deal with this redundancy is to not store the attribute </a:t>
            </a:r>
            <a:r>
              <a:rPr lang="en-US" altLang="en-US" sz="2000" i="1" dirty="0" err="1"/>
              <a:t>course_id</a:t>
            </a:r>
            <a:r>
              <a:rPr lang="en-US" altLang="en-US" sz="2000" dirty="0"/>
              <a:t> in the </a:t>
            </a:r>
            <a:r>
              <a:rPr lang="en-US" altLang="en-US" sz="2000" i="1" dirty="0"/>
              <a:t>section</a:t>
            </a:r>
            <a:r>
              <a:rPr lang="en-US" altLang="en-US" sz="2000" dirty="0"/>
              <a:t> entity and to only store the remaining attributes </a:t>
            </a:r>
            <a:r>
              <a:rPr lang="en-US" altLang="en-US" sz="2000" i="1" dirty="0" err="1"/>
              <a:t>section_id</a:t>
            </a:r>
            <a:r>
              <a:rPr lang="en-US" altLang="en-US" sz="2000" dirty="0"/>
              <a:t>,  </a:t>
            </a:r>
            <a:r>
              <a:rPr lang="en-US" altLang="en-US" sz="2000" i="1" dirty="0"/>
              <a:t>year</a:t>
            </a:r>
            <a:r>
              <a:rPr lang="en-US" altLang="en-US" sz="2000" dirty="0"/>
              <a:t>, and </a:t>
            </a:r>
            <a:r>
              <a:rPr lang="en-US" altLang="en-US" sz="2000" i="1" dirty="0"/>
              <a:t>semester. 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However, the entity set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section</a:t>
            </a:r>
            <a:r>
              <a:rPr lang="en-US" altLang="en-US" sz="2000" dirty="0">
                <a:ea typeface="ＭＳ Ｐゴシック" panose="020B0600070205080204" pitchFamily="34" charset="-128"/>
              </a:rPr>
              <a:t> then does not have enough attributes to identify a particular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section</a:t>
            </a:r>
            <a:r>
              <a:rPr lang="en-US" altLang="en-US" sz="2000" dirty="0">
                <a:ea typeface="ＭＳ Ｐゴシック" panose="020B0600070205080204" pitchFamily="34" charset="-128"/>
              </a:rPr>
              <a:t> entity uniquely</a:t>
            </a:r>
          </a:p>
          <a:p>
            <a:r>
              <a:rPr lang="en-US" altLang="en-US" sz="2000" dirty="0"/>
              <a:t>To deal with this problem, we treat the relationship </a:t>
            </a:r>
            <a:r>
              <a:rPr lang="en-US" altLang="en-US" sz="2000" i="1" dirty="0" err="1"/>
              <a:t>sec_course</a:t>
            </a:r>
            <a:r>
              <a:rPr lang="en-US" altLang="en-US" sz="2000" dirty="0"/>
              <a:t> as a special relationship that provides extra information, in this case, the </a:t>
            </a:r>
            <a:r>
              <a:rPr lang="en-US" altLang="en-US" sz="2000" i="1" dirty="0" err="1"/>
              <a:t>course_id</a:t>
            </a:r>
            <a:r>
              <a:rPr lang="en-US" altLang="en-US" sz="2000" dirty="0"/>
              <a:t>, required to identify </a:t>
            </a:r>
            <a:r>
              <a:rPr lang="en-US" altLang="en-US" sz="2000" i="1" dirty="0"/>
              <a:t>section</a:t>
            </a:r>
            <a:r>
              <a:rPr lang="en-US" altLang="en-US" sz="2000" dirty="0"/>
              <a:t>  entities uniquely.</a:t>
            </a:r>
          </a:p>
          <a:p>
            <a:r>
              <a:rPr lang="en-US" altLang="en-US" sz="2000" dirty="0"/>
              <a:t>A </a:t>
            </a:r>
            <a:r>
              <a:rPr lang="en-US" altLang="en-US" sz="2000" b="1" dirty="0">
                <a:solidFill>
                  <a:srgbClr val="002060"/>
                </a:solidFill>
              </a:rPr>
              <a:t>weak entity set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/>
              <a:t>is one whose existence is dependent on another entity, called its </a:t>
            </a:r>
            <a:r>
              <a:rPr lang="en-US" altLang="en-US" sz="2000" b="1" dirty="0">
                <a:solidFill>
                  <a:srgbClr val="002060"/>
                </a:solidFill>
              </a:rPr>
              <a:t>identifying entity</a:t>
            </a:r>
            <a:endParaRPr lang="en-US" altLang="en-US" sz="2000" dirty="0">
              <a:solidFill>
                <a:srgbClr val="002060"/>
              </a:solidFill>
            </a:endParaRPr>
          </a:p>
          <a:p>
            <a:r>
              <a:rPr lang="en-US" altLang="en-US" sz="2000" dirty="0"/>
              <a:t>Instead of associating a primary key with a weak entity, we use the identifying entity, along with extra attributes called </a:t>
            </a:r>
            <a:r>
              <a:rPr lang="en-US" altLang="en-US" sz="2000" b="1" dirty="0">
                <a:solidFill>
                  <a:srgbClr val="002060"/>
                </a:solidFill>
              </a:rPr>
              <a:t>discriminator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/>
              <a:t>to uniquely identify a weak entity. 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Design Phases (Cont.)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8350" y="1223963"/>
            <a:ext cx="6740525" cy="43751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/>
              <a:t>Final Phase -- Moving from an abstract data model to the implementation of the database</a:t>
            </a:r>
            <a:endParaRPr lang="en-US" altLang="en-US" sz="2000" i="1" dirty="0"/>
          </a:p>
          <a:p>
            <a:pPr marL="800100" lvl="1" indent="-342900"/>
            <a:r>
              <a:rPr lang="en-US" altLang="en-US" sz="2000" dirty="0">
                <a:ea typeface="ＭＳ Ｐゴシック" panose="020B0600070205080204" pitchFamily="34" charset="-128"/>
              </a:rPr>
              <a:t>Logical Design –  Deciding on the database schema. Database design requires that we find a “good” collection of relation schemas.</a:t>
            </a:r>
          </a:p>
          <a:p>
            <a:pPr marL="1143000" lvl="2" indent="-342900">
              <a:buFont typeface="Wingdings" panose="05000000000000000000" pitchFamily="2" charset="2"/>
              <a:buChar char="§"/>
            </a:pPr>
            <a:r>
              <a:rPr lang="en-US" altLang="en-US" sz="2000" dirty="0">
                <a:ea typeface="ＭＳ Ｐゴシック" panose="020B0600070205080204" pitchFamily="34" charset="-128"/>
              </a:rPr>
              <a:t>Business decision – What attributes should we record in the database?</a:t>
            </a:r>
          </a:p>
          <a:p>
            <a:pPr marL="1143000" lvl="2" indent="-342900">
              <a:buFont typeface="Wingdings" panose="05000000000000000000" pitchFamily="2" charset="2"/>
              <a:buChar char="§"/>
            </a:pPr>
            <a:r>
              <a:rPr lang="en-US" altLang="en-US" sz="2000" dirty="0">
                <a:ea typeface="ＭＳ Ｐゴシック" panose="020B0600070205080204" pitchFamily="34" charset="-128"/>
              </a:rPr>
              <a:t>Computer Science decision –  What relation schemas should we have and how should the attributes be distributed among the various relation schemas?</a:t>
            </a:r>
          </a:p>
          <a:p>
            <a:pPr marL="800100" lvl="1" indent="-342900"/>
            <a:r>
              <a:rPr lang="en-US" altLang="en-US" sz="2000" dirty="0">
                <a:ea typeface="ＭＳ Ｐゴシック" panose="020B0600070205080204" pitchFamily="34" charset="-128"/>
              </a:rPr>
              <a:t>Physical Design – Deciding on the physical layout of the database                </a:t>
            </a:r>
          </a:p>
          <a:p>
            <a:pPr>
              <a:buFont typeface="Monotype Sorts" charset="2"/>
              <a:buNone/>
            </a:pPr>
            <a:endParaRPr lang="en-US" altLang="en-US" dirty="0"/>
          </a:p>
          <a:p>
            <a:pPr>
              <a:buFont typeface="Monotype Sorts" charset="2"/>
              <a:buNone/>
            </a:pPr>
            <a:r>
              <a:rPr lang="en-US" altLang="en-US" dirty="0">
                <a:sym typeface="Symbol" panose="05050102010706020507" pitchFamily="18" charset="2"/>
              </a:rPr>
              <a:t>     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927100" y="1074738"/>
            <a:ext cx="7450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charset="2"/>
              <a:buNone/>
            </a:pPr>
            <a:endParaRPr lang="en-US" altLang="en-US"/>
          </a:p>
          <a:p>
            <a:pPr>
              <a:buFont typeface="Monotype Sorts" charset="2"/>
              <a:buNone/>
            </a:pPr>
            <a:r>
              <a:rPr lang="en-US" altLang="en-US">
                <a:sym typeface="Symbol" panose="05050102010706020507" pitchFamily="18" charset="2"/>
              </a:rPr>
              <a:t> </a:t>
            </a:r>
            <a:endParaRPr lang="en-US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Weak Entity Sets (Cont.)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38687"/>
            <a:ext cx="7937500" cy="5060488"/>
          </a:xfrm>
        </p:spPr>
        <p:txBody>
          <a:bodyPr/>
          <a:lstStyle/>
          <a:p>
            <a:r>
              <a:rPr lang="en-US" altLang="en-US" sz="2000" dirty="0"/>
              <a:t>An entity set that is not a weak entity set is termed a </a:t>
            </a:r>
            <a:r>
              <a:rPr lang="en-US" altLang="en-US" sz="2000" b="1" dirty="0">
                <a:solidFill>
                  <a:srgbClr val="002060"/>
                </a:solidFill>
              </a:rPr>
              <a:t>strong entity set</a:t>
            </a:r>
            <a:r>
              <a:rPr lang="en-US" altLang="en-US" sz="2000" dirty="0">
                <a:solidFill>
                  <a:srgbClr val="000099"/>
                </a:solidFill>
              </a:rPr>
              <a:t>.</a:t>
            </a:r>
          </a:p>
          <a:p>
            <a:r>
              <a:rPr lang="en-US" altLang="en-US" sz="2000" dirty="0"/>
              <a:t>Every weak entity must be associated with an identifying entity; that is, the weak entity set is said to be </a:t>
            </a:r>
            <a:r>
              <a:rPr lang="en-US" altLang="en-US" sz="2000" b="1" dirty="0">
                <a:solidFill>
                  <a:srgbClr val="002060"/>
                </a:solidFill>
              </a:rPr>
              <a:t>existence dependent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/>
              <a:t>on the identifying entity set. </a:t>
            </a:r>
          </a:p>
          <a:p>
            <a:r>
              <a:rPr lang="en-US" altLang="en-US" sz="2000" dirty="0"/>
              <a:t>The identifying entity set is said to </a:t>
            </a:r>
            <a:r>
              <a:rPr lang="en-US" altLang="en-US" sz="2000" b="1" dirty="0">
                <a:solidFill>
                  <a:srgbClr val="002060"/>
                </a:solidFill>
              </a:rPr>
              <a:t>own</a:t>
            </a:r>
            <a:r>
              <a:rPr lang="en-US" altLang="en-US" sz="2000" dirty="0"/>
              <a:t> the weak entity set that it identifies. </a:t>
            </a:r>
          </a:p>
          <a:p>
            <a:r>
              <a:rPr lang="en-US" altLang="en-US" sz="2000" dirty="0"/>
              <a:t>The relationship associating the weak entity set with the identifying entity set is called the </a:t>
            </a:r>
            <a:r>
              <a:rPr lang="en-US" altLang="en-US" sz="2000" b="1" dirty="0">
                <a:solidFill>
                  <a:srgbClr val="002060"/>
                </a:solidFill>
              </a:rPr>
              <a:t>identifying relationship</a:t>
            </a:r>
            <a:r>
              <a:rPr lang="en-US" altLang="en-US" sz="2000" dirty="0"/>
              <a:t>.</a:t>
            </a:r>
          </a:p>
          <a:p>
            <a:r>
              <a:rPr lang="en-US" altLang="en-US" sz="2000" dirty="0"/>
              <a:t>Note that the relational schema we eventually create from the entity set </a:t>
            </a:r>
            <a:r>
              <a:rPr lang="en-US" altLang="en-US" sz="2000" i="1" dirty="0"/>
              <a:t>section</a:t>
            </a:r>
            <a:r>
              <a:rPr lang="en-US" altLang="en-US" sz="2000" dirty="0"/>
              <a:t> does have the attribute </a:t>
            </a:r>
            <a:r>
              <a:rPr lang="en-US" altLang="en-US" sz="2000" i="1" dirty="0" err="1"/>
              <a:t>course_id</a:t>
            </a:r>
            <a:r>
              <a:rPr lang="en-US" altLang="en-US" sz="2000" dirty="0"/>
              <a:t>, for reasons that will become clear later, even though we have dropped the attribute </a:t>
            </a:r>
            <a:r>
              <a:rPr lang="en-US" altLang="en-US" sz="2000" i="1" dirty="0" err="1"/>
              <a:t>course_id</a:t>
            </a:r>
            <a:r>
              <a:rPr lang="en-US" altLang="en-US" sz="2000" dirty="0"/>
              <a:t>  from the entity set </a:t>
            </a:r>
            <a:r>
              <a:rPr lang="en-US" altLang="en-US" sz="2000" i="1" dirty="0"/>
              <a:t>section.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8572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Expressing Weak Entity Sets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8" y="1093788"/>
            <a:ext cx="7562018" cy="2441575"/>
          </a:xfrm>
        </p:spPr>
        <p:txBody>
          <a:bodyPr/>
          <a:lstStyle/>
          <a:p>
            <a:r>
              <a:rPr lang="en-US" altLang="en-US" sz="2000" dirty="0"/>
              <a:t>In E-R diagrams, a weak entity set is depicted via a double rectangle.</a:t>
            </a:r>
          </a:p>
          <a:p>
            <a:r>
              <a:rPr lang="en-US" altLang="en-US" sz="2000" dirty="0"/>
              <a:t>We underline the discriminator of a weak entity set  with a dashed line.</a:t>
            </a:r>
          </a:p>
          <a:p>
            <a:r>
              <a:rPr lang="en-US" altLang="en-US" sz="2000" dirty="0"/>
              <a:t>The relationship set connecting the  weak entity set to the identifying strong entity set is depicted by a double diamond. </a:t>
            </a:r>
          </a:p>
          <a:p>
            <a:r>
              <a:rPr lang="en-US" altLang="en-US" sz="2000" dirty="0"/>
              <a:t>Primary key for </a:t>
            </a:r>
            <a:r>
              <a:rPr lang="en-US" altLang="en-US" sz="2000" i="1" dirty="0"/>
              <a:t>section </a:t>
            </a:r>
            <a:r>
              <a:rPr lang="en-US" altLang="en-US" sz="2000" dirty="0"/>
              <a:t>– (</a:t>
            </a:r>
            <a:r>
              <a:rPr lang="en-US" altLang="en-US" sz="2000" i="1" dirty="0" err="1"/>
              <a:t>course_id</a:t>
            </a:r>
            <a:r>
              <a:rPr lang="en-US" altLang="en-US" sz="2000" i="1" dirty="0"/>
              <a:t>, </a:t>
            </a:r>
            <a:r>
              <a:rPr lang="en-US" altLang="en-US" sz="2000" i="1" dirty="0" err="1"/>
              <a:t>sec_id</a:t>
            </a:r>
            <a:r>
              <a:rPr lang="en-US" altLang="en-US" sz="2000" i="1" dirty="0"/>
              <a:t>, semester, year</a:t>
            </a:r>
            <a:r>
              <a:rPr lang="en-US" altLang="en-US" sz="2000" dirty="0"/>
              <a:t>)</a:t>
            </a:r>
          </a:p>
        </p:txBody>
      </p:sp>
      <p:pic>
        <p:nvPicPr>
          <p:cNvPr id="4608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802" y="4036412"/>
            <a:ext cx="64008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Redundant Attributes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941033"/>
            <a:ext cx="6684963" cy="4950180"/>
          </a:xfrm>
        </p:spPr>
        <p:txBody>
          <a:bodyPr/>
          <a:lstStyle/>
          <a:p>
            <a:r>
              <a:rPr lang="en-US" altLang="en-US" dirty="0"/>
              <a:t>Suppose we have entity sets:</a:t>
            </a:r>
          </a:p>
          <a:p>
            <a:pPr lvl="1"/>
            <a:r>
              <a:rPr lang="en-US" altLang="en-US" i="1" dirty="0">
                <a:ea typeface="ＭＳ Ｐゴシック" panose="020B0600070205080204" pitchFamily="34" charset="-128"/>
              </a:rPr>
              <a:t>instructor</a:t>
            </a:r>
            <a:r>
              <a:rPr lang="en-US" altLang="en-US" dirty="0">
                <a:ea typeface="ＭＳ Ｐゴシック" panose="020B0600070205080204" pitchFamily="34" charset="-128"/>
              </a:rPr>
              <a:t>, with attributes: </a:t>
            </a:r>
            <a:r>
              <a:rPr lang="en-US" altLang="en-US" i="1" dirty="0">
                <a:ea typeface="ＭＳ Ｐゴシック" panose="020B0600070205080204" pitchFamily="34" charset="-128"/>
              </a:rPr>
              <a:t>ID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i="1" dirty="0">
                <a:ea typeface="ＭＳ Ｐゴシック" panose="020B0600070205080204" pitchFamily="34" charset="-128"/>
              </a:rPr>
              <a:t>name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dept_name</a:t>
            </a:r>
            <a:r>
              <a:rPr lang="en-US" altLang="en-US" i="1" dirty="0">
                <a:ea typeface="ＭＳ Ｐゴシック" panose="020B0600070205080204" pitchFamily="34" charset="-128"/>
              </a:rPr>
              <a:t>, salary</a:t>
            </a:r>
          </a:p>
          <a:p>
            <a:pPr lvl="1"/>
            <a:r>
              <a:rPr lang="en-US" altLang="en-US" i="1" dirty="0">
                <a:ea typeface="ＭＳ Ｐゴシック" panose="020B0600070205080204" pitchFamily="34" charset="-128"/>
              </a:rPr>
              <a:t>department, </a:t>
            </a:r>
            <a:r>
              <a:rPr lang="en-US" altLang="en-US" dirty="0">
                <a:ea typeface="ＭＳ Ｐゴシック" panose="020B0600070205080204" pitchFamily="34" charset="-128"/>
              </a:rPr>
              <a:t>with attributes: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dept_name</a:t>
            </a:r>
            <a:r>
              <a:rPr lang="en-US" altLang="en-US" i="1" dirty="0">
                <a:ea typeface="ＭＳ Ｐゴシック" panose="020B0600070205080204" pitchFamily="34" charset="-128"/>
              </a:rPr>
              <a:t>, building, budget</a:t>
            </a:r>
          </a:p>
          <a:p>
            <a:r>
              <a:rPr lang="en-US" altLang="en-US" dirty="0"/>
              <a:t>We model the fact that each instructor has an associated department</a:t>
            </a:r>
            <a:r>
              <a:rPr lang="en-US" altLang="en-US" i="1" dirty="0"/>
              <a:t> </a:t>
            </a:r>
            <a:r>
              <a:rPr lang="en-US" altLang="en-US" dirty="0"/>
              <a:t>using a relationship set </a:t>
            </a:r>
            <a:r>
              <a:rPr lang="en-US" altLang="en-US" i="1" dirty="0" err="1"/>
              <a:t>inst_dept</a:t>
            </a:r>
            <a:endParaRPr lang="en-US" altLang="en-US" i="1" dirty="0"/>
          </a:p>
          <a:p>
            <a:r>
              <a:rPr lang="en-US" altLang="en-US" dirty="0"/>
              <a:t>The attribute </a:t>
            </a:r>
            <a:r>
              <a:rPr lang="en-US" altLang="en-US" i="1" dirty="0" err="1"/>
              <a:t>dept_name</a:t>
            </a:r>
            <a:r>
              <a:rPr lang="en-US" altLang="en-US" i="1" dirty="0"/>
              <a:t> </a:t>
            </a:r>
            <a:r>
              <a:rPr lang="en-US" altLang="en-US" dirty="0"/>
              <a:t>in </a:t>
            </a:r>
            <a:r>
              <a:rPr lang="en-US" altLang="en-US" i="1" dirty="0"/>
              <a:t>instructor</a:t>
            </a:r>
            <a:r>
              <a:rPr lang="en-US" altLang="en-US" dirty="0"/>
              <a:t> replicates information present in the relationship and is therefore  redundant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and needs to be removed.</a:t>
            </a:r>
          </a:p>
          <a:p>
            <a:r>
              <a:rPr lang="en-US" altLang="en-US" dirty="0"/>
              <a:t>BUT: when converting back to tables, in some cases the attribute gets reintroduced, as we will see later.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038" y="4885372"/>
            <a:ext cx="3210306" cy="9485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38100"/>
            <a:ext cx="8420100" cy="682625"/>
          </a:xfrm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E-R Diagram for a University Enterprise</a:t>
            </a:r>
          </a:p>
        </p:txBody>
      </p:sp>
      <p:pic>
        <p:nvPicPr>
          <p:cNvPr id="4813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927100"/>
            <a:ext cx="5657850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85825" y="2439988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Reduction to Relation Schemas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85825" y="114300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Reduction to Relation Schemas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388" y="1093788"/>
            <a:ext cx="7670800" cy="4137025"/>
          </a:xfrm>
        </p:spPr>
        <p:txBody>
          <a:bodyPr/>
          <a:lstStyle/>
          <a:p>
            <a:r>
              <a:rPr lang="en-US" altLang="en-US" sz="2000" dirty="0"/>
              <a:t>Entity sets and relationship sets can be expressed uniformly as </a:t>
            </a:r>
            <a:r>
              <a:rPr lang="en-US" altLang="en-US" sz="2000" i="1" dirty="0"/>
              <a:t>relation schemas </a:t>
            </a:r>
            <a:r>
              <a:rPr lang="en-US" altLang="en-US" sz="2000" dirty="0"/>
              <a:t>that represent the contents of the database.</a:t>
            </a:r>
          </a:p>
          <a:p>
            <a:r>
              <a:rPr lang="en-US" altLang="en-US" sz="2000" dirty="0"/>
              <a:t>A database which conforms to an E-R diagram can be represented by a collection of schemas.</a:t>
            </a:r>
          </a:p>
          <a:p>
            <a:r>
              <a:rPr lang="en-US" altLang="en-US" sz="2000" dirty="0"/>
              <a:t>For each entity set and relationship set there is a unique schema that is assigned the name of the corresponding entity set or relationship set.</a:t>
            </a:r>
          </a:p>
          <a:p>
            <a:r>
              <a:rPr lang="en-US" altLang="en-US" sz="2000" dirty="0"/>
              <a:t>Each schema has a number of columns (generally corresponding to attributes), which have unique names.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Representing Entity Sets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2488" y="1141413"/>
            <a:ext cx="7223125" cy="2528887"/>
          </a:xfrm>
        </p:spPr>
        <p:txBody>
          <a:bodyPr/>
          <a:lstStyle/>
          <a:p>
            <a:r>
              <a:rPr lang="en-US" altLang="en-US" sz="2000" dirty="0"/>
              <a:t>A strong entity set reduces to a schema with the same attributes</a:t>
            </a:r>
            <a:endParaRPr lang="en-US" altLang="en-US" sz="800" dirty="0"/>
          </a:p>
          <a:p>
            <a:pPr>
              <a:buFont typeface="Monotype Sorts" charset="2"/>
              <a:buNone/>
            </a:pPr>
            <a:r>
              <a:rPr lang="en-US" altLang="en-US" sz="800" dirty="0"/>
              <a:t/>
            </a:r>
            <a:br>
              <a:rPr lang="en-US" altLang="en-US" sz="800" dirty="0"/>
            </a:br>
            <a:r>
              <a:rPr lang="en-US" altLang="en-US" sz="2000" dirty="0"/>
              <a:t>            </a:t>
            </a:r>
            <a:r>
              <a:rPr lang="en-US" altLang="en-US" sz="2000" i="1" dirty="0"/>
              <a:t>student(</a:t>
            </a:r>
            <a:r>
              <a:rPr lang="en-US" altLang="en-US" sz="2000" i="1" u="sng" dirty="0"/>
              <a:t>ID</a:t>
            </a:r>
            <a:r>
              <a:rPr lang="en-US" altLang="en-US" sz="2000" i="1" dirty="0"/>
              <a:t>, name, </a:t>
            </a:r>
            <a:r>
              <a:rPr lang="en-US" altLang="en-US" sz="2000" i="1" dirty="0" err="1"/>
              <a:t>tot_cred</a:t>
            </a:r>
            <a:r>
              <a:rPr lang="en-US" altLang="en-US" sz="2000" i="1" dirty="0"/>
              <a:t>)</a:t>
            </a:r>
            <a:endParaRPr lang="en-US" altLang="en-US" sz="800" i="1" dirty="0"/>
          </a:p>
          <a:p>
            <a:pPr>
              <a:buFont typeface="Monotype Sorts" charset="2"/>
              <a:buNone/>
            </a:pPr>
            <a:endParaRPr lang="en-US" altLang="en-US" sz="800" dirty="0"/>
          </a:p>
          <a:p>
            <a:r>
              <a:rPr lang="en-US" altLang="en-US" sz="2000" dirty="0"/>
              <a:t>A weak entity set becomes a table that includes a column for the primary key of the identifying strong entity set </a:t>
            </a:r>
            <a:endParaRPr lang="en-US" altLang="en-US" sz="800" dirty="0"/>
          </a:p>
          <a:p>
            <a:pPr>
              <a:buFont typeface="Monotype Sorts" charset="2"/>
              <a:buNone/>
            </a:pPr>
            <a:r>
              <a:rPr lang="en-US" altLang="en-US" sz="800" dirty="0"/>
              <a:t/>
            </a:r>
            <a:br>
              <a:rPr lang="en-US" altLang="en-US" sz="800" dirty="0"/>
            </a:br>
            <a:r>
              <a:rPr lang="en-US" altLang="en-US" sz="2000" dirty="0"/>
              <a:t>           </a:t>
            </a:r>
            <a:r>
              <a:rPr lang="en-US" altLang="en-US" sz="2000" i="1" dirty="0"/>
              <a:t>section ( </a:t>
            </a:r>
            <a:r>
              <a:rPr lang="en-US" altLang="en-US" sz="2000" i="1" u="sng" dirty="0" err="1"/>
              <a:t>course_id</a:t>
            </a:r>
            <a:r>
              <a:rPr lang="en-US" altLang="en-US" sz="2000" i="1" u="sng" dirty="0"/>
              <a:t>, </a:t>
            </a:r>
            <a:r>
              <a:rPr lang="en-US" altLang="en-US" sz="2000" i="1" u="sng" dirty="0" err="1"/>
              <a:t>sec_id</a:t>
            </a:r>
            <a:r>
              <a:rPr lang="en-US" altLang="en-US" sz="2000" i="1" u="sng" dirty="0"/>
              <a:t>, </a:t>
            </a:r>
            <a:r>
              <a:rPr lang="en-US" altLang="en-US" sz="2000" i="1" u="sng" dirty="0" err="1"/>
              <a:t>sem</a:t>
            </a:r>
            <a:r>
              <a:rPr lang="en-US" altLang="en-US" sz="2000" i="1" u="sng" dirty="0"/>
              <a:t>, year</a:t>
            </a:r>
            <a:r>
              <a:rPr lang="en-US" altLang="en-US" sz="2000" i="1" dirty="0"/>
              <a:t> )</a:t>
            </a:r>
          </a:p>
        </p:txBody>
      </p:sp>
      <p:pic>
        <p:nvPicPr>
          <p:cNvPr id="5120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31177"/>
            <a:ext cx="5707063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73113" y="-11113"/>
            <a:ext cx="8370887" cy="609601"/>
          </a:xfrm>
        </p:spPr>
        <p:txBody>
          <a:bodyPr/>
          <a:lstStyle/>
          <a:p>
            <a:pP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Representation of Entity Sets with Composite Attributes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49563" y="1104900"/>
            <a:ext cx="6026150" cy="50974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dirty="0"/>
              <a:t>Composite attributes are flattened out by creating a separate attribute for each component attribute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Example: given entity set </a:t>
            </a:r>
            <a:r>
              <a:rPr lang="en-US" altLang="en-US" i="1" dirty="0">
                <a:ea typeface="ＭＳ Ｐゴシック" panose="020B0600070205080204" pitchFamily="34" charset="-128"/>
              </a:rPr>
              <a:t>instructor</a:t>
            </a:r>
            <a:r>
              <a:rPr lang="en-US" altLang="en-US" dirty="0">
                <a:ea typeface="ＭＳ Ｐゴシック" panose="020B0600070205080204" pitchFamily="34" charset="-128"/>
              </a:rPr>
              <a:t> with composite attribute </a:t>
            </a:r>
            <a:r>
              <a:rPr lang="en-US" altLang="en-US" i="1" dirty="0">
                <a:ea typeface="ＭＳ Ｐゴシック" panose="020B0600070205080204" pitchFamily="34" charset="-128"/>
              </a:rPr>
              <a:t>name</a:t>
            </a:r>
            <a:r>
              <a:rPr lang="en-US" altLang="en-US" dirty="0">
                <a:ea typeface="ＭＳ Ｐゴシック" panose="020B0600070205080204" pitchFamily="34" charset="-128"/>
              </a:rPr>
              <a:t> with component attributes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first_name</a:t>
            </a:r>
            <a:r>
              <a:rPr lang="en-US" altLang="en-US" i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and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last_name</a:t>
            </a:r>
            <a:r>
              <a:rPr lang="en-US" altLang="en-US" dirty="0">
                <a:ea typeface="ＭＳ Ｐゴシック" panose="020B0600070205080204" pitchFamily="34" charset="-128"/>
              </a:rPr>
              <a:t> the schema corresponding to the entity set has two attributes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name_first_name</a:t>
            </a:r>
            <a:r>
              <a:rPr lang="en-US" altLang="en-US" dirty="0">
                <a:ea typeface="ＭＳ Ｐゴシック" panose="020B0600070205080204" pitchFamily="34" charset="-128"/>
              </a:rPr>
              <a:t>  and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name_last_name</a:t>
            </a:r>
            <a:endParaRPr lang="en-US" altLang="en-US" i="1" dirty="0">
              <a:ea typeface="ＭＳ Ｐゴシック" panose="020B0600070205080204" pitchFamily="34" charset="-128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dirty="0">
                <a:ea typeface="ＭＳ Ｐゴシック" panose="020B0600070205080204" pitchFamily="34" charset="-128"/>
              </a:rPr>
              <a:t>Prefix omitted if there is no ambiguity (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name_first_name</a:t>
            </a:r>
            <a:r>
              <a:rPr lang="en-US" altLang="en-US" i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could be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first_name</a:t>
            </a:r>
            <a:r>
              <a:rPr lang="en-US" altLang="en-US" i="1" dirty="0">
                <a:ea typeface="ＭＳ Ｐゴシック" panose="020B0600070205080204" pitchFamily="34" charset="-128"/>
              </a:rPr>
              <a:t>)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/>
              <a:t>Ignoring multivalued attributes, extended instructor schema is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i="1" dirty="0">
                <a:ea typeface="ＭＳ Ｐゴシック" panose="020B0600070205080204" pitchFamily="34" charset="-128"/>
              </a:rPr>
              <a:t>instructor(ID, </a:t>
            </a:r>
            <a:br>
              <a:rPr lang="en-US" altLang="en-US" i="1" dirty="0">
                <a:ea typeface="ＭＳ Ｐゴシック" panose="020B0600070205080204" pitchFamily="34" charset="-128"/>
              </a:rPr>
            </a:br>
            <a:r>
              <a:rPr lang="en-US" altLang="en-US" i="1" dirty="0">
                <a:ea typeface="ＭＳ Ｐゴシック" panose="020B0600070205080204" pitchFamily="34" charset="-128"/>
              </a:rPr>
              <a:t>     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first_name</a:t>
            </a:r>
            <a:r>
              <a:rPr lang="en-US" altLang="en-US" i="1" dirty="0">
                <a:ea typeface="ＭＳ Ｐゴシック" panose="020B0600070205080204" pitchFamily="34" charset="-128"/>
              </a:rPr>
              <a:t>,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middle_initial</a:t>
            </a:r>
            <a:r>
              <a:rPr lang="en-US" altLang="en-US" i="1" dirty="0">
                <a:ea typeface="ＭＳ Ｐゴシック" panose="020B0600070205080204" pitchFamily="34" charset="-128"/>
              </a:rPr>
              <a:t>, 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last_name</a:t>
            </a:r>
            <a:r>
              <a:rPr lang="en-US" altLang="en-US" i="1" dirty="0">
                <a:ea typeface="ＭＳ Ｐゴシック" panose="020B0600070205080204" pitchFamily="34" charset="-128"/>
              </a:rPr>
              <a:t>,</a:t>
            </a:r>
            <a:br>
              <a:rPr lang="en-US" altLang="en-US" i="1" dirty="0">
                <a:ea typeface="ＭＳ Ｐゴシック" panose="020B0600070205080204" pitchFamily="34" charset="-128"/>
              </a:rPr>
            </a:br>
            <a:r>
              <a:rPr lang="en-US" altLang="en-US" i="1" dirty="0">
                <a:ea typeface="ＭＳ Ｐゴシック" panose="020B0600070205080204" pitchFamily="34" charset="-128"/>
              </a:rPr>
              <a:t>     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street_number</a:t>
            </a:r>
            <a:r>
              <a:rPr lang="en-US" altLang="en-US" i="1" dirty="0">
                <a:ea typeface="ＭＳ Ｐゴシック" panose="020B0600070205080204" pitchFamily="34" charset="-128"/>
              </a:rPr>
              <a:t>,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street_name</a:t>
            </a:r>
            <a:r>
              <a:rPr lang="en-US" altLang="en-US" i="1" dirty="0">
                <a:ea typeface="ＭＳ Ｐゴシック" panose="020B0600070205080204" pitchFamily="34" charset="-128"/>
              </a:rPr>
              <a:t>,  </a:t>
            </a:r>
            <a:br>
              <a:rPr lang="en-US" altLang="en-US" i="1" dirty="0">
                <a:ea typeface="ＭＳ Ｐゴシック" panose="020B0600070205080204" pitchFamily="34" charset="-128"/>
              </a:rPr>
            </a:br>
            <a:r>
              <a:rPr lang="en-US" altLang="en-US" i="1" dirty="0">
                <a:ea typeface="ＭＳ Ｐゴシック" panose="020B0600070205080204" pitchFamily="34" charset="-128"/>
              </a:rPr>
              <a:t>          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apt_number</a:t>
            </a:r>
            <a:r>
              <a:rPr lang="en-US" altLang="en-US" i="1" dirty="0">
                <a:ea typeface="ＭＳ Ｐゴシック" panose="020B0600070205080204" pitchFamily="34" charset="-128"/>
              </a:rPr>
              <a:t>, city, state,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zip_code</a:t>
            </a:r>
            <a:r>
              <a:rPr lang="en-US" altLang="en-US" i="1" dirty="0">
                <a:ea typeface="ＭＳ Ｐゴシック" panose="020B0600070205080204" pitchFamily="34" charset="-128"/>
              </a:rPr>
              <a:t>,  </a:t>
            </a:r>
            <a:br>
              <a:rPr lang="en-US" altLang="en-US" i="1" dirty="0">
                <a:ea typeface="ＭＳ Ｐゴシック" panose="020B0600070205080204" pitchFamily="34" charset="-128"/>
              </a:rPr>
            </a:br>
            <a:r>
              <a:rPr lang="en-US" altLang="en-US" i="1" dirty="0">
                <a:ea typeface="ＭＳ Ｐゴシック" panose="020B0600070205080204" pitchFamily="34" charset="-128"/>
              </a:rPr>
              <a:t>     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date_of_birth</a:t>
            </a:r>
            <a:r>
              <a:rPr lang="en-US" altLang="en-US" i="1" dirty="0">
                <a:ea typeface="ＭＳ Ｐゴシック" panose="020B0600070205080204" pitchFamily="34" charset="-128"/>
              </a:rPr>
              <a:t>)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522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22375"/>
            <a:ext cx="2284413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1825" y="47625"/>
            <a:ext cx="8537575" cy="609600"/>
          </a:xfrm>
        </p:spPr>
        <p:txBody>
          <a:bodyPr/>
          <a:lstStyle/>
          <a:p>
            <a:pP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Representation of Entity Sets with Multivalued Attributes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7598" y="1156347"/>
            <a:ext cx="7358063" cy="5160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/>
              <a:t>A multivalued attribute </a:t>
            </a:r>
            <a:r>
              <a:rPr lang="en-US" altLang="en-US" sz="2000" i="1" dirty="0"/>
              <a:t>M</a:t>
            </a:r>
            <a:r>
              <a:rPr lang="en-US" altLang="en-US" sz="2000" dirty="0"/>
              <a:t> of an entity </a:t>
            </a:r>
            <a:r>
              <a:rPr lang="en-US" altLang="en-US" sz="2000" i="1" dirty="0"/>
              <a:t>E</a:t>
            </a:r>
            <a:r>
              <a:rPr lang="en-US" altLang="en-US" sz="2000" dirty="0"/>
              <a:t> is represented by a separate schema </a:t>
            </a:r>
            <a:r>
              <a:rPr lang="en-US" altLang="en-US" sz="2000" i="1" dirty="0"/>
              <a:t>EM</a:t>
            </a:r>
            <a:endParaRPr lang="en-US" alt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/>
              <a:t>Schema </a:t>
            </a:r>
            <a:r>
              <a:rPr lang="en-US" altLang="en-US" sz="2000" i="1" dirty="0"/>
              <a:t>EM</a:t>
            </a:r>
            <a:r>
              <a:rPr lang="en-US" altLang="en-US" sz="2000" dirty="0"/>
              <a:t> has attributes corresponding to the primary key of </a:t>
            </a:r>
            <a:r>
              <a:rPr lang="en-US" altLang="en-US" sz="2000" i="1" dirty="0"/>
              <a:t>E</a:t>
            </a:r>
            <a:r>
              <a:rPr lang="en-US" altLang="en-US" sz="2000" dirty="0"/>
              <a:t> and an attribute corresponding to multivalued attribute </a:t>
            </a:r>
            <a:r>
              <a:rPr lang="en-US" altLang="en-US" sz="2000" i="1" dirty="0"/>
              <a:t>M</a:t>
            </a:r>
            <a:endParaRPr lang="en-US" alt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/>
              <a:t>Example:  Multivalued attribute </a:t>
            </a:r>
            <a:r>
              <a:rPr lang="en-US" altLang="en-US" sz="2000" i="1" dirty="0" err="1"/>
              <a:t>phone_number</a:t>
            </a:r>
            <a:r>
              <a:rPr lang="en-US" altLang="en-US" sz="2000" i="1" dirty="0"/>
              <a:t> </a:t>
            </a:r>
            <a:r>
              <a:rPr lang="en-US" altLang="en-US" sz="2000" dirty="0"/>
              <a:t>of </a:t>
            </a:r>
            <a:r>
              <a:rPr lang="en-US" altLang="en-US" sz="2000" i="1" dirty="0"/>
              <a:t>instructor</a:t>
            </a:r>
            <a:r>
              <a:rPr lang="en-US" altLang="en-US" sz="2000" dirty="0"/>
              <a:t> is represented by a schema:</a:t>
            </a:r>
            <a:br>
              <a:rPr lang="en-US" altLang="en-US" sz="2000" dirty="0"/>
            </a:br>
            <a:r>
              <a:rPr lang="en-US" altLang="en-US" sz="2000" dirty="0"/>
              <a:t>    </a:t>
            </a:r>
            <a:r>
              <a:rPr lang="en-US" altLang="en-US" sz="2000" i="1" dirty="0" err="1"/>
              <a:t>inst_phone</a:t>
            </a:r>
            <a:r>
              <a:rPr lang="en-US" altLang="en-US" sz="2000" i="1" dirty="0"/>
              <a:t>= </a:t>
            </a:r>
            <a:r>
              <a:rPr lang="en-US" altLang="en-US" sz="2000" dirty="0"/>
              <a:t>(</a:t>
            </a:r>
            <a:r>
              <a:rPr lang="en-US" altLang="en-US" sz="2000" i="1" dirty="0"/>
              <a:t> </a:t>
            </a:r>
            <a:r>
              <a:rPr lang="en-US" altLang="en-US" sz="2000" i="1" u="sng" dirty="0"/>
              <a:t>ID</a:t>
            </a:r>
            <a:r>
              <a:rPr lang="en-US" altLang="en-US" sz="2000" i="1" dirty="0"/>
              <a:t>, </a:t>
            </a:r>
            <a:r>
              <a:rPr lang="en-US" altLang="en-US" sz="2000" i="1" u="sng" dirty="0" err="1"/>
              <a:t>phone_number</a:t>
            </a:r>
            <a:r>
              <a:rPr lang="en-US" altLang="en-US" sz="2000" dirty="0"/>
              <a:t>)</a:t>
            </a:r>
            <a:r>
              <a:rPr lang="en-US" altLang="en-US" sz="2000" i="1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/>
              <a:t>Each value of the multivalued attribute maps to a separate tuple of the relation on schema </a:t>
            </a:r>
            <a:r>
              <a:rPr lang="en-US" altLang="en-US" sz="2000" i="1" dirty="0"/>
              <a:t>EM</a:t>
            </a:r>
            <a:endParaRPr lang="en-US" altLang="en-US" sz="2000" dirty="0"/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ＭＳ Ｐゴシック" panose="020B0600070205080204" pitchFamily="34" charset="-128"/>
              </a:rPr>
              <a:t>For example, an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instructor</a:t>
            </a:r>
            <a:r>
              <a:rPr lang="en-US" altLang="en-US" sz="2000" dirty="0">
                <a:ea typeface="ＭＳ Ｐゴシック" panose="020B0600070205080204" pitchFamily="34" charset="-128"/>
              </a:rPr>
              <a:t> entity with primary key  22222 and phone numbers 456-7890 and 123-4567 maps to two tuples:   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r>
              <a:rPr lang="en-US" altLang="en-US" sz="2000" dirty="0">
                <a:ea typeface="ＭＳ Ｐゴシック" panose="020B0600070205080204" pitchFamily="34" charset="-128"/>
              </a:rPr>
              <a:t>   (22222, 456-7890) and (22222, 123-4567)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" y="96838"/>
            <a:ext cx="8429625" cy="60325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Representing Relationship Sets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5663" y="1189038"/>
            <a:ext cx="7335837" cy="1966912"/>
          </a:xfrm>
        </p:spPr>
        <p:txBody>
          <a:bodyPr/>
          <a:lstStyle/>
          <a:p>
            <a:r>
              <a:rPr lang="en-US" altLang="en-US" sz="2000" dirty="0"/>
              <a:t>A many-to-many relationship set is represented as a schema with attributes for the primary keys of the two participating entity sets, and any descriptive attributes of the relationship set. </a:t>
            </a:r>
          </a:p>
          <a:p>
            <a:r>
              <a:rPr lang="en-US" altLang="en-US" sz="2000" dirty="0"/>
              <a:t>Example: schema for relationship set </a:t>
            </a:r>
            <a:r>
              <a:rPr lang="en-US" altLang="en-US" sz="2000" i="1" dirty="0"/>
              <a:t>advisor</a:t>
            </a:r>
            <a:endParaRPr lang="en-US" altLang="en-US" sz="800" i="1" dirty="0"/>
          </a:p>
          <a:p>
            <a:pPr>
              <a:buFont typeface="Monotype Sorts" charset="2"/>
              <a:buNone/>
            </a:pPr>
            <a:endParaRPr lang="en-US" altLang="en-US" sz="800" i="1" dirty="0"/>
          </a:p>
          <a:p>
            <a:pPr>
              <a:buFont typeface="Monotype Sorts" charset="2"/>
              <a:buNone/>
            </a:pPr>
            <a:r>
              <a:rPr lang="en-US" altLang="en-US" sz="800" dirty="0"/>
              <a:t>	         </a:t>
            </a:r>
            <a:r>
              <a:rPr lang="en-US" altLang="en-US" sz="2000" i="1" dirty="0"/>
              <a:t>advisor = </a:t>
            </a:r>
            <a:r>
              <a:rPr lang="en-US" altLang="en-US" sz="2000" dirty="0"/>
              <a:t>(</a:t>
            </a:r>
            <a:r>
              <a:rPr lang="en-US" altLang="en-US" sz="2000" i="1" u="sng" dirty="0" err="1"/>
              <a:t>s_id</a:t>
            </a:r>
            <a:r>
              <a:rPr lang="en-US" altLang="en-US" sz="2000" i="1" u="sng" dirty="0"/>
              <a:t>, </a:t>
            </a:r>
            <a:r>
              <a:rPr lang="en-US" altLang="en-US" sz="2000" i="1" u="sng" dirty="0" err="1"/>
              <a:t>i_id</a:t>
            </a:r>
            <a:r>
              <a:rPr lang="en-US" altLang="en-US" sz="2000" dirty="0"/>
              <a:t>)</a:t>
            </a:r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 rot="-372694">
            <a:off x="2216150" y="3624263"/>
            <a:ext cx="1970088" cy="2809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542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3806860"/>
            <a:ext cx="60198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Design Alternatives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8350" y="1123950"/>
            <a:ext cx="7224713" cy="49037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/>
              <a:t>In designing a database schema, we must ensure that we avoid two major pitfalls: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ＭＳ Ｐゴシック" panose="020B0600070205080204" pitchFamily="34" charset="-128"/>
              </a:rPr>
              <a:t>Redundancy:  a bad design  may result in repeat information. 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000" dirty="0">
                <a:ea typeface="ＭＳ Ｐゴシック" panose="020B0600070205080204" pitchFamily="34" charset="-128"/>
              </a:rPr>
              <a:t>Redundant representation of information may lead to data inconsistency among the various copies of information 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ＭＳ Ｐゴシック" panose="020B0600070205080204" pitchFamily="34" charset="-128"/>
              </a:rPr>
              <a:t>Incompleteness: a bad design may make certain aspects of the enterprise difficult or impossible to model.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/>
              <a:t>Avoiding bad designs is not enough. There may be a  large number  of  good designs from which we must choose.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Redundancy of Schemas</a:t>
            </a:r>
          </a:p>
        </p:txBody>
      </p:sp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636588" y="1079500"/>
            <a:ext cx="7758112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350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kumimoji="1" lang="en-US" altLang="en-US" sz="2000" dirty="0"/>
              <a:t>Many-to-one and one-to-many relationship sets that are total on the many-side can be represented by adding an extra attribute to the “many” side, containing the primary key of the “one” side</a:t>
            </a:r>
          </a:p>
          <a:p>
            <a:pPr>
              <a:lnSpc>
                <a:spcPct val="90000"/>
              </a:lnSpc>
              <a:spcBef>
                <a:spcPct val="350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kumimoji="1" lang="en-US" altLang="en-US" sz="2000" dirty="0"/>
              <a:t>Example: Instead of creating a schema for relationship set </a:t>
            </a:r>
            <a:r>
              <a:rPr kumimoji="1" lang="en-US" altLang="en-US" sz="2000" i="1" dirty="0" err="1"/>
              <a:t>inst_dept</a:t>
            </a:r>
            <a:r>
              <a:rPr kumimoji="1" lang="en-US" altLang="en-US" sz="2000" dirty="0"/>
              <a:t>, add an attribute </a:t>
            </a:r>
            <a:r>
              <a:rPr kumimoji="1" lang="en-US" altLang="en-US" sz="2000" i="1" dirty="0" err="1"/>
              <a:t>dept_name</a:t>
            </a:r>
            <a:r>
              <a:rPr kumimoji="1" lang="en-US" altLang="en-US" sz="2000" dirty="0"/>
              <a:t> to the schema arising from entity set </a:t>
            </a:r>
            <a:r>
              <a:rPr kumimoji="1" lang="en-US" altLang="en-US" sz="2000" i="1" dirty="0"/>
              <a:t>instructor</a:t>
            </a: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 rot="-372694">
            <a:off x="1692275" y="3449638"/>
            <a:ext cx="1970088" cy="2809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123950" y="3184451"/>
            <a:ext cx="6792913" cy="2622550"/>
            <a:chOff x="0" y="1413"/>
            <a:chExt cx="5483" cy="2545"/>
          </a:xfrm>
        </p:grpSpPr>
        <p:pic>
          <p:nvPicPr>
            <p:cNvPr id="5530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2" t="423" r="7481" b="61655"/>
            <a:stretch>
              <a:fillRect/>
            </a:stretch>
          </p:blipFill>
          <p:spPr bwMode="auto">
            <a:xfrm>
              <a:off x="175" y="1413"/>
              <a:ext cx="5308" cy="2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3" name="Rectangle 11"/>
            <p:cNvSpPr>
              <a:spLocks noChangeArrowheads="1"/>
            </p:cNvSpPr>
            <p:nvPr/>
          </p:nvSpPr>
          <p:spPr bwMode="auto">
            <a:xfrm>
              <a:off x="0" y="1500"/>
              <a:ext cx="1956" cy="4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04" name="Rectangle 12"/>
            <p:cNvSpPr>
              <a:spLocks noChangeArrowheads="1"/>
            </p:cNvSpPr>
            <p:nvPr/>
          </p:nvSpPr>
          <p:spPr bwMode="auto">
            <a:xfrm>
              <a:off x="1920" y="1690"/>
              <a:ext cx="374" cy="1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Redundancy of Schemas (Cont.)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8350" y="1289050"/>
            <a:ext cx="6829425" cy="3614738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/>
              <a:t>For one-to-one relationship sets, either side can be chosen to act as the “many” side</a:t>
            </a:r>
          </a:p>
          <a:p>
            <a:pPr lvl="1">
              <a:lnSpc>
                <a:spcPct val="9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ＭＳ Ｐゴシック" panose="020B0600070205080204" pitchFamily="34" charset="-128"/>
              </a:rPr>
              <a:t>That is, an extra attribute can be added to either of the tables corresponding to the two entity sets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/>
              <a:t>If participation is </a:t>
            </a:r>
            <a:r>
              <a:rPr lang="en-US" altLang="en-US" sz="2000" i="1" dirty="0"/>
              <a:t>partial</a:t>
            </a:r>
            <a:r>
              <a:rPr lang="en-US" altLang="en-US" sz="2000" dirty="0"/>
              <a:t> on the “many” side, replacing a schema by an extra attribute in the schema corresponding to the “many” side could result in null values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Redundancy of Schemas (Cont.)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1222375"/>
            <a:ext cx="7391400" cy="4876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/>
              <a:t>The schema corresponding to a relationship set linking a weak entity set to its identifying strong entity set is redundant.</a:t>
            </a:r>
            <a:endParaRPr lang="en-US" altLang="en-US" sz="8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8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/>
              <a:t>Example: The </a:t>
            </a:r>
            <a:r>
              <a:rPr lang="en-US" altLang="en-US" sz="2000" i="1" dirty="0"/>
              <a:t>section </a:t>
            </a:r>
            <a:r>
              <a:rPr lang="en-US" altLang="en-US" sz="2000" dirty="0"/>
              <a:t>schema already contains the attributes that would appear in the </a:t>
            </a:r>
            <a:r>
              <a:rPr lang="en-US" altLang="en-US" sz="2000" i="1" dirty="0" err="1"/>
              <a:t>sec_course</a:t>
            </a:r>
            <a:r>
              <a:rPr lang="en-US" altLang="en-US" sz="2000" dirty="0"/>
              <a:t> schema</a:t>
            </a:r>
          </a:p>
          <a:p>
            <a:endParaRPr lang="en-US" altLang="en-US" dirty="0"/>
          </a:p>
        </p:txBody>
      </p:sp>
      <p:pic>
        <p:nvPicPr>
          <p:cNvPr id="573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16263"/>
            <a:ext cx="5707063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2736850"/>
            <a:ext cx="82677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Extended E-R Features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422400" y="2851150"/>
            <a:ext cx="68453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SzPct val="90000"/>
            </a:pPr>
            <a:endParaRPr kumimoji="1" lang="en-US" altLang="en-US" sz="18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Specialization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208088"/>
            <a:ext cx="7064375" cy="3944937"/>
          </a:xfrm>
        </p:spPr>
        <p:txBody>
          <a:bodyPr/>
          <a:lstStyle/>
          <a:p>
            <a:r>
              <a:rPr lang="en-US" altLang="en-US" sz="2000" dirty="0"/>
              <a:t>Top-down design process; we designate sub-groupings within an entity set that are distinctive from other entities in the set.</a:t>
            </a:r>
          </a:p>
          <a:p>
            <a:r>
              <a:rPr lang="en-US" altLang="en-US" sz="2000" dirty="0"/>
              <a:t>These sub-groupings become lower-level entity sets that have attributes or participate in relationships that do not apply to the higher-level entity set.</a:t>
            </a:r>
          </a:p>
          <a:p>
            <a:r>
              <a:rPr lang="en-US" altLang="en-US" sz="2000" dirty="0"/>
              <a:t>Depicted by a </a:t>
            </a:r>
            <a:r>
              <a:rPr lang="en-US" altLang="en-US" sz="2000" i="1" dirty="0"/>
              <a:t>triangle</a:t>
            </a:r>
            <a:r>
              <a:rPr lang="en-US" altLang="en-US" sz="2000" dirty="0"/>
              <a:t> component labeled ISA (e.g., </a:t>
            </a:r>
            <a:r>
              <a:rPr lang="en-US" altLang="en-US" sz="2000" i="1" dirty="0"/>
              <a:t>instructor</a:t>
            </a:r>
            <a:r>
              <a:rPr lang="en-US" altLang="en-US" sz="2000" dirty="0"/>
              <a:t> “is a” </a:t>
            </a:r>
            <a:r>
              <a:rPr lang="en-US" altLang="en-US" sz="2000" i="1" dirty="0"/>
              <a:t>person</a:t>
            </a:r>
            <a:r>
              <a:rPr lang="en-US" altLang="en-US" sz="2000" dirty="0"/>
              <a:t>).</a:t>
            </a:r>
          </a:p>
          <a:p>
            <a:r>
              <a:rPr lang="en-US" altLang="en-US" sz="2000" b="1" dirty="0">
                <a:solidFill>
                  <a:srgbClr val="002060"/>
                </a:solidFill>
              </a:rPr>
              <a:t>Attribute inheritance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/>
              <a:t>– a lower-level entity set inherits all the attributes and relationship participation of the higher-level entity set to which it is linked.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Specialization Example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788" y="993775"/>
            <a:ext cx="6989762" cy="2674938"/>
          </a:xfrm>
        </p:spPr>
        <p:txBody>
          <a:bodyPr/>
          <a:lstStyle/>
          <a:p>
            <a:r>
              <a:rPr lang="en-US" altLang="en-US" sz="2000" b="1" dirty="0">
                <a:solidFill>
                  <a:srgbClr val="002060"/>
                </a:solidFill>
              </a:rPr>
              <a:t>Overlapping</a:t>
            </a:r>
            <a:r>
              <a:rPr lang="en-US" altLang="en-US" sz="2000" dirty="0"/>
              <a:t> – </a:t>
            </a:r>
            <a:r>
              <a:rPr lang="en-US" altLang="en-US" sz="2000" i="1" dirty="0"/>
              <a:t>employee</a:t>
            </a:r>
            <a:r>
              <a:rPr lang="en-US" altLang="en-US" sz="2000" dirty="0"/>
              <a:t> and </a:t>
            </a:r>
            <a:r>
              <a:rPr lang="en-US" altLang="en-US" sz="2000" i="1" dirty="0"/>
              <a:t>student</a:t>
            </a:r>
          </a:p>
          <a:p>
            <a:r>
              <a:rPr lang="en-US" altLang="en-US" sz="2000" b="1" dirty="0">
                <a:solidFill>
                  <a:srgbClr val="002060"/>
                </a:solidFill>
              </a:rPr>
              <a:t>Disjoint</a:t>
            </a:r>
            <a:r>
              <a:rPr lang="en-US" altLang="en-US" sz="2000" dirty="0"/>
              <a:t> – </a:t>
            </a:r>
            <a:r>
              <a:rPr lang="en-US" altLang="en-US" sz="2000" i="1" dirty="0"/>
              <a:t>instructor</a:t>
            </a:r>
            <a:r>
              <a:rPr lang="en-US" altLang="en-US" sz="2000" dirty="0"/>
              <a:t> and </a:t>
            </a:r>
            <a:r>
              <a:rPr lang="en-US" altLang="en-US" sz="2000" i="1" dirty="0"/>
              <a:t>secretary</a:t>
            </a:r>
          </a:p>
          <a:p>
            <a:r>
              <a:rPr lang="en-US" altLang="en-US" sz="2000" dirty="0"/>
              <a:t>Total and partial</a:t>
            </a:r>
          </a:p>
        </p:txBody>
      </p:sp>
      <p:pic>
        <p:nvPicPr>
          <p:cNvPr id="604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2234727"/>
            <a:ext cx="366712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08038" y="49213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Representing Specialization via Schemas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8038" y="1157288"/>
            <a:ext cx="7483475" cy="45037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r>
              <a:rPr lang="en-US" altLang="en-US" sz="2000" dirty="0"/>
              <a:t>Method 1: </a:t>
            </a:r>
          </a:p>
          <a:p>
            <a:pPr lvl="1">
              <a:buSzPct val="110000"/>
              <a:buFont typeface="Arial" panose="020B0604020202020204" pitchFamily="34" charset="0"/>
              <a:buChar char="•"/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Form a schema for the higher-level entity </a:t>
            </a:r>
          </a:p>
          <a:p>
            <a:pPr lvl="1">
              <a:buSzPct val="110000"/>
              <a:buFont typeface="Arial" panose="020B0604020202020204" pitchFamily="34" charset="0"/>
              <a:buChar char="•"/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Form a schema for each lower-level entity set, include primary key of higher-level entity set and local attributes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r>
              <a:rPr lang="en-US" altLang="en-US" sz="2000" dirty="0">
                <a:ea typeface="ＭＳ Ｐゴシック" panose="020B0600070205080204" pitchFamily="34" charset="-128"/>
              </a:rPr>
              <a:t/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1"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endParaRPr lang="en-US" altLang="en-US" sz="800" dirty="0">
              <a:ea typeface="ＭＳ Ｐゴシック" panose="020B0600070205080204" pitchFamily="34" charset="-128"/>
            </a:endParaRPr>
          </a:p>
          <a:p>
            <a:pPr marL="457200" lvl="1" indent="0">
              <a:buNone/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1">
              <a:buSzPct val="110000"/>
              <a:buFont typeface="Arial" panose="020B0604020202020204" pitchFamily="34" charset="0"/>
              <a:buChar char="•"/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Drawback:  getting information about, an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employee</a:t>
            </a:r>
            <a:r>
              <a:rPr lang="en-US" altLang="en-US" sz="2000" dirty="0">
                <a:ea typeface="ＭＳ Ｐゴシック" panose="020B0600070205080204" pitchFamily="34" charset="-128"/>
              </a:rPr>
              <a:t> requires accessing two relations, the one corresponding to the low-level schema and the one corresponding to the high-level schema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960" y="2759859"/>
            <a:ext cx="3182302" cy="111072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4350" y="60325"/>
            <a:ext cx="8786813" cy="609600"/>
          </a:xfrm>
        </p:spPr>
        <p:txBody>
          <a:bodyPr/>
          <a:lstStyle/>
          <a:p>
            <a:pP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Representing Specialization as Schemas (Cont.)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90113" y="1184275"/>
            <a:ext cx="7339475" cy="5156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r>
              <a:rPr lang="en-US" altLang="en-US" sz="2000" dirty="0"/>
              <a:t>Method 2:  </a:t>
            </a:r>
          </a:p>
          <a:p>
            <a:pPr lvl="1">
              <a:buSzPct val="110000"/>
              <a:buFont typeface="Arial" panose="020B0604020202020204" pitchFamily="34" charset="0"/>
              <a:buChar char="•"/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Form a schema for each entity set with all local and inherited attributes</a:t>
            </a:r>
          </a:p>
          <a:p>
            <a:pPr lvl="1">
              <a:buFont typeface="Monotype Sorts" charset="2"/>
              <a:buNone/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1">
              <a:buFont typeface="Monotype Sorts" charset="2"/>
              <a:buNone/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1">
              <a:buFont typeface="Monotype Sorts" charset="2"/>
              <a:buNone/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endParaRPr lang="en-US" altLang="en-US" sz="800" dirty="0">
              <a:ea typeface="ＭＳ Ｐゴシック" panose="020B0600070205080204" pitchFamily="34" charset="-128"/>
            </a:endParaRPr>
          </a:p>
          <a:p>
            <a:pPr lvl="1">
              <a:buFont typeface="Monotype Sorts" charset="2"/>
              <a:buNone/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1">
              <a:buSzPct val="110000"/>
              <a:buFont typeface="Arial" panose="020B0604020202020204" pitchFamily="34" charset="0"/>
              <a:buChar char="•"/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Drawback: 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name, street</a:t>
            </a:r>
            <a:r>
              <a:rPr lang="en-US" altLang="en-US" sz="2000" dirty="0">
                <a:ea typeface="ＭＳ Ｐゴシック" panose="020B0600070205080204" pitchFamily="34" charset="-128"/>
              </a:rPr>
              <a:t> and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city</a:t>
            </a:r>
            <a:r>
              <a:rPr lang="en-US" altLang="en-US" sz="2000" dirty="0">
                <a:ea typeface="ＭＳ Ｐゴシック" panose="020B0600070205080204" pitchFamily="34" charset="-128"/>
              </a:rPr>
              <a:t> may be stored redundantly for people who are both students and employees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487" y="2426207"/>
            <a:ext cx="4391025" cy="1188339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Generalization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68400"/>
            <a:ext cx="7213600" cy="2674938"/>
          </a:xfrm>
        </p:spPr>
        <p:txBody>
          <a:bodyPr/>
          <a:lstStyle/>
          <a:p>
            <a:r>
              <a:rPr lang="en-US" altLang="en-US" sz="2000" b="1" dirty="0">
                <a:solidFill>
                  <a:srgbClr val="002060"/>
                </a:solidFill>
              </a:rPr>
              <a:t>A bottom-up design process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/>
              <a:t>– combine a number of entity sets that share the same features into a higher-level entity set.</a:t>
            </a:r>
          </a:p>
          <a:p>
            <a:r>
              <a:rPr lang="en-US" altLang="en-US" sz="2000" dirty="0"/>
              <a:t>Specialization and generalization are simple inversions of each other; they are represented in an E-R diagram in the same way.</a:t>
            </a:r>
          </a:p>
          <a:p>
            <a:r>
              <a:rPr lang="en-US" altLang="en-US" sz="2000" dirty="0"/>
              <a:t>The terms specialization and generalization are used interchangeably.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55663" y="114300"/>
            <a:ext cx="8077200" cy="561975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Completeness constraint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5663" y="1187450"/>
            <a:ext cx="7018337" cy="5091113"/>
          </a:xfrm>
        </p:spPr>
        <p:txBody>
          <a:bodyPr/>
          <a:lstStyle/>
          <a:p>
            <a:r>
              <a:rPr lang="en-US" altLang="en-US" sz="2000" b="1" dirty="0">
                <a:solidFill>
                  <a:srgbClr val="002060"/>
                </a:solidFill>
              </a:rPr>
              <a:t>Completeness constraint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/>
              <a:t>-- specifies whether or not an entity in the higher-level entity set must belong to at least one of the lower-level entity sets within a generalization.</a:t>
            </a:r>
          </a:p>
          <a:p>
            <a:pPr lvl="1"/>
            <a:r>
              <a:rPr lang="en-US" altLang="en-US" sz="20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total</a:t>
            </a:r>
            <a:r>
              <a:rPr lang="en-US" altLang="en-US" sz="2000" dirty="0">
                <a:ea typeface="ＭＳ Ｐゴシック" panose="020B0600070205080204" pitchFamily="34" charset="-128"/>
              </a:rPr>
              <a:t>: an entity must belong to one of the lower-level entity sets</a:t>
            </a:r>
          </a:p>
          <a:p>
            <a:pPr lvl="1"/>
            <a:r>
              <a:rPr lang="en-US" altLang="en-US" sz="20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partial</a:t>
            </a:r>
            <a:r>
              <a:rPr lang="en-US" altLang="en-US" sz="2000" dirty="0">
                <a:ea typeface="ＭＳ Ｐゴシック" panose="020B0600070205080204" pitchFamily="34" charset="-128"/>
              </a:rPr>
              <a:t>: an entity need not belong to one of the lower-level entity sets</a:t>
            </a:r>
          </a:p>
          <a:p>
            <a:endParaRPr lang="en-US" altLang="en-US" sz="1600" dirty="0"/>
          </a:p>
          <a:p>
            <a:endParaRPr lang="en-US" altLang="en-US" dirty="0"/>
          </a:p>
          <a:p>
            <a:endParaRPr lang="en-US" altLang="en-US" dirty="0"/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Design Approaches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8351" y="1123950"/>
            <a:ext cx="7653338" cy="49037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/>
              <a:t>Entity Relationship Model (covered in this chapter)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ＭＳ Ｐゴシック" panose="020B0600070205080204" pitchFamily="34" charset="-128"/>
              </a:rPr>
              <a:t>Models an enterprise as a collection of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entities </a:t>
            </a:r>
            <a:r>
              <a:rPr lang="en-US" altLang="en-US" sz="2000" dirty="0">
                <a:ea typeface="ＭＳ Ｐゴシック" panose="020B0600070205080204" pitchFamily="34" charset="-128"/>
              </a:rPr>
              <a:t>and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relationships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000" dirty="0">
                <a:ea typeface="ＭＳ Ｐゴシック" panose="020B0600070205080204" pitchFamily="34" charset="-128"/>
              </a:rPr>
              <a:t>Entity: a “thing” or “object” in the enterprise that is distinguishable from other objects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ＭＳ Ｐゴシック" panose="020B0600070205080204" pitchFamily="34" charset="-128"/>
              </a:rPr>
              <a:t>Described by a set of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attributes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000" dirty="0">
                <a:ea typeface="ＭＳ Ｐゴシック" panose="020B0600070205080204" pitchFamily="34" charset="-128"/>
              </a:rPr>
              <a:t>Relationship: an association among several entities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ＭＳ Ｐゴシック" panose="020B0600070205080204" pitchFamily="34" charset="-128"/>
              </a:rPr>
              <a:t>Represented diagrammatically by an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entity-relationship diagram: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/>
              <a:t>Normalization Theory (Chapter 7)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ＭＳ Ｐゴシック" panose="020B0600070205080204" pitchFamily="34" charset="-128"/>
              </a:rPr>
              <a:t>Formalize what designs are bad, and test for them</a:t>
            </a:r>
          </a:p>
          <a:p>
            <a:pPr lvl="1">
              <a:buFont typeface="Monotype Sorts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55663" y="114300"/>
            <a:ext cx="8077200" cy="561975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Completeness constraint (Cont.)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5663" y="1029810"/>
            <a:ext cx="7427912" cy="5248753"/>
          </a:xfrm>
        </p:spPr>
        <p:txBody>
          <a:bodyPr/>
          <a:lstStyle/>
          <a:p>
            <a:r>
              <a:rPr lang="en-US" altLang="en-US" sz="2000" dirty="0"/>
              <a:t>Partial generalization is the default.  We can specify total generalization in an ER diagram by adding the keyword </a:t>
            </a:r>
            <a:r>
              <a:rPr lang="en-US" altLang="en-US" sz="2000" b="1" dirty="0"/>
              <a:t>total</a:t>
            </a:r>
            <a:r>
              <a:rPr lang="en-US" altLang="en-US" sz="2000" dirty="0"/>
              <a:t> in the diagram and drawing a dashed line from the keyword to the corresponding hollow arrow-head to which it applies (for a total generalization), or to the set of hollow arrow-heads to which it applies (for an overlapping generalization).</a:t>
            </a:r>
          </a:p>
          <a:p>
            <a:r>
              <a:rPr lang="en-US" altLang="en-US" sz="2000" dirty="0"/>
              <a:t>The </a:t>
            </a:r>
            <a:r>
              <a:rPr lang="en-US" altLang="en-US" sz="2000" i="1" dirty="0"/>
              <a:t>student</a:t>
            </a:r>
            <a:r>
              <a:rPr lang="en-US" altLang="en-US" sz="2000" dirty="0"/>
              <a:t> generalization is total: All student entities must be either graduate or undergraduate. Because the higher-level entity set arrived at through generalization is generally composed of only those entities in the lower-level entity sets, the completeness constraint for a generalized higher-level entity set is usually total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dirty="0"/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09675" y="52388"/>
            <a:ext cx="6726238" cy="6223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Aggregation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37351" y="1071563"/>
            <a:ext cx="80430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800100" lvl="1" indent="-342900">
              <a:spcBef>
                <a:spcPct val="500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kumimoji="1" lang="en-US" altLang="en-US" sz="2000" dirty="0"/>
              <a:t>Consider the ternary relationship </a:t>
            </a:r>
            <a:r>
              <a:rPr kumimoji="1" lang="en-US" altLang="en-US" sz="2000" i="1" dirty="0" err="1"/>
              <a:t>proj_guide</a:t>
            </a:r>
            <a:r>
              <a:rPr kumimoji="1" lang="en-US" altLang="en-US" sz="2000" dirty="0"/>
              <a:t>, which we saw earlier</a:t>
            </a:r>
          </a:p>
          <a:p>
            <a:pPr marL="800100" lvl="1" indent="-342900">
              <a:spcBef>
                <a:spcPct val="500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kumimoji="1" lang="en-US" altLang="en-US" sz="2000" dirty="0"/>
              <a:t>Suppose we want to record evaluations of a student by </a:t>
            </a:r>
            <a:r>
              <a:rPr kumimoji="1" lang="en-US" altLang="en-US" sz="2000"/>
              <a:t>a guide on </a:t>
            </a:r>
            <a:r>
              <a:rPr kumimoji="1" lang="en-US" altLang="en-US" sz="2000" dirty="0"/>
              <a:t>a project</a:t>
            </a:r>
          </a:p>
        </p:txBody>
      </p:sp>
      <p:pic>
        <p:nvPicPr>
          <p:cNvPr id="66564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2565095"/>
            <a:ext cx="4497387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Aggregation (Cont.)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84275"/>
            <a:ext cx="7348538" cy="5226050"/>
          </a:xfrm>
        </p:spPr>
        <p:txBody>
          <a:bodyPr/>
          <a:lstStyle/>
          <a:p>
            <a:r>
              <a:rPr lang="en-US" altLang="en-US" sz="2000" dirty="0"/>
              <a:t>Relationship sets </a:t>
            </a:r>
            <a:r>
              <a:rPr lang="en-US" altLang="en-US" sz="2000" i="1" dirty="0" err="1"/>
              <a:t>eval_for</a:t>
            </a:r>
            <a:r>
              <a:rPr lang="en-US" altLang="en-US" sz="2000" i="1" dirty="0"/>
              <a:t> </a:t>
            </a:r>
            <a:r>
              <a:rPr lang="en-US" altLang="en-US" sz="2000" dirty="0"/>
              <a:t>and </a:t>
            </a:r>
            <a:r>
              <a:rPr lang="en-US" altLang="en-US" sz="2000" i="1" dirty="0" err="1"/>
              <a:t>proj_guide</a:t>
            </a:r>
            <a:r>
              <a:rPr lang="en-US" altLang="en-US" sz="2000" dirty="0"/>
              <a:t> represent overlapping information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Every </a:t>
            </a:r>
            <a:r>
              <a:rPr lang="en-US" altLang="en-US" sz="2000" i="1" dirty="0" err="1">
                <a:ea typeface="ＭＳ Ｐゴシック" panose="020B0600070205080204" pitchFamily="34" charset="-128"/>
              </a:rPr>
              <a:t>eval_for</a:t>
            </a:r>
            <a:r>
              <a:rPr lang="en-US" altLang="en-US" sz="2000" dirty="0">
                <a:ea typeface="ＭＳ Ｐゴシック" panose="020B0600070205080204" pitchFamily="34" charset="-128"/>
              </a:rPr>
              <a:t> relationship corresponds to a </a:t>
            </a:r>
            <a:r>
              <a:rPr lang="en-US" altLang="en-US" sz="2000" i="1" dirty="0" err="1">
                <a:ea typeface="ＭＳ Ｐゴシック" panose="020B0600070205080204" pitchFamily="34" charset="-128"/>
              </a:rPr>
              <a:t>proj_guide</a:t>
            </a:r>
            <a:r>
              <a:rPr lang="en-US" altLang="en-US" sz="2000" dirty="0">
                <a:ea typeface="ＭＳ Ｐゴシック" panose="020B0600070205080204" pitchFamily="34" charset="-128"/>
              </a:rPr>
              <a:t> relationship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However, some </a:t>
            </a:r>
            <a:r>
              <a:rPr lang="en-US" altLang="en-US" sz="2000" i="1" dirty="0" err="1">
                <a:ea typeface="ＭＳ Ｐゴシック" panose="020B0600070205080204" pitchFamily="34" charset="-128"/>
              </a:rPr>
              <a:t>proj_guide</a:t>
            </a:r>
            <a:r>
              <a:rPr lang="en-US" altLang="en-US" sz="2000" dirty="0">
                <a:ea typeface="ＭＳ Ｐゴシック" panose="020B0600070205080204" pitchFamily="34" charset="-128"/>
              </a:rPr>
              <a:t> relationships may not correspond to any </a:t>
            </a:r>
            <a:r>
              <a:rPr lang="en-US" altLang="en-US" sz="2000" i="1" dirty="0" err="1">
                <a:ea typeface="ＭＳ Ｐゴシック" panose="020B0600070205080204" pitchFamily="34" charset="-128"/>
              </a:rPr>
              <a:t>eval_for</a:t>
            </a:r>
            <a:r>
              <a:rPr lang="en-US" altLang="en-US" sz="2000" dirty="0">
                <a:ea typeface="ＭＳ Ｐゴシック" panose="020B0600070205080204" pitchFamily="34" charset="-128"/>
              </a:rPr>
              <a:t> relationships </a:t>
            </a:r>
          </a:p>
          <a:p>
            <a:pPr lvl="2"/>
            <a:r>
              <a:rPr lang="en-US" altLang="en-US" sz="2000" dirty="0">
                <a:ea typeface="ＭＳ Ｐゴシック" panose="020B0600070205080204" pitchFamily="34" charset="-128"/>
              </a:rPr>
              <a:t>So we can’t discard the </a:t>
            </a:r>
            <a:r>
              <a:rPr lang="en-US" altLang="en-US" sz="2000" i="1" dirty="0" err="1">
                <a:ea typeface="ＭＳ Ｐゴシック" panose="020B0600070205080204" pitchFamily="34" charset="-128"/>
              </a:rPr>
              <a:t>proj_guide</a:t>
            </a:r>
            <a:r>
              <a:rPr lang="en-US" altLang="en-US" sz="2000" dirty="0">
                <a:ea typeface="ＭＳ Ｐゴシック" panose="020B0600070205080204" pitchFamily="34" charset="-128"/>
              </a:rPr>
              <a:t> relationship</a:t>
            </a:r>
          </a:p>
          <a:p>
            <a:r>
              <a:rPr lang="en-US" altLang="en-US" sz="2000" dirty="0"/>
              <a:t>Eliminate this redundancy via </a:t>
            </a:r>
            <a:r>
              <a:rPr lang="en-US" altLang="en-US" sz="2000" i="1" dirty="0"/>
              <a:t>aggregation</a:t>
            </a:r>
            <a:endParaRPr lang="en-US" altLang="en-US" sz="2000" dirty="0"/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Treat relationship as an abstract entity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Allows relationships between relationships 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Abstraction of relationship into new entity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Aggregation (Cont.)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9463" y="1106488"/>
            <a:ext cx="7572375" cy="17732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/>
              <a:t>Eliminate this redundancy via </a:t>
            </a:r>
            <a:r>
              <a:rPr lang="en-US" altLang="en-US" sz="2000" i="1" dirty="0"/>
              <a:t>aggregation</a:t>
            </a:r>
            <a:r>
              <a:rPr lang="en-US" altLang="en-US" sz="2000" dirty="0"/>
              <a:t> without introducing redundancy, the following diagram represents: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ＭＳ Ｐゴシック" panose="020B0600070205080204" pitchFamily="34" charset="-128"/>
              </a:rPr>
              <a:t>A student is guided by a particular instructor on a particular project 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ＭＳ Ｐゴシック" panose="020B0600070205080204" pitchFamily="34" charset="-128"/>
              </a:rPr>
              <a:t>A student, instructor, project combination may have an associated evaluation</a:t>
            </a:r>
          </a:p>
        </p:txBody>
      </p:sp>
      <p:pic>
        <p:nvPicPr>
          <p:cNvPr id="68612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556" y="3310401"/>
            <a:ext cx="38322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42975" y="-180975"/>
            <a:ext cx="8131175" cy="865188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Reduction to Relational Schemas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790113" y="1222375"/>
            <a:ext cx="7112462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50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000" dirty="0">
                <a:ea typeface="ＭＳ Ｐゴシック" charset="-128"/>
              </a:rPr>
              <a:t>To represent aggregation, create a schema containing</a:t>
            </a:r>
          </a:p>
          <a:p>
            <a:pPr marL="800100" lvl="1" indent="-342900">
              <a:spcBef>
                <a:spcPct val="35000"/>
              </a:spcBef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kumimoji="1" lang="en-US" altLang="en-US" sz="2000" dirty="0">
                <a:ea typeface="ＭＳ Ｐゴシック" charset="-128"/>
              </a:rPr>
              <a:t>Primary key of the aggregated relationship,</a:t>
            </a:r>
          </a:p>
          <a:p>
            <a:pPr marL="800100" lvl="1" indent="-342900">
              <a:spcBef>
                <a:spcPct val="35000"/>
              </a:spcBef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kumimoji="1" lang="en-US" altLang="en-US" sz="2000" dirty="0">
                <a:ea typeface="ＭＳ Ｐゴシック" charset="-128"/>
              </a:rPr>
              <a:t>The primary key of the associated entity set</a:t>
            </a:r>
          </a:p>
          <a:p>
            <a:pPr marL="800100" lvl="1" indent="-342900">
              <a:spcBef>
                <a:spcPct val="35000"/>
              </a:spcBef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kumimoji="1" lang="en-US" altLang="en-US" sz="2000" dirty="0">
                <a:ea typeface="ＭＳ Ｐゴシック" charset="-128"/>
              </a:rPr>
              <a:t>Any descriptive attributes</a:t>
            </a:r>
          </a:p>
          <a:p>
            <a:pPr marL="342900" indent="-342900">
              <a:spcBef>
                <a:spcPct val="350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000" dirty="0">
                <a:ea typeface="ＭＳ Ｐゴシック" charset="-128"/>
              </a:rPr>
              <a:t>In our example:</a:t>
            </a:r>
          </a:p>
          <a:p>
            <a:pPr marL="800100" lvl="1" indent="-342900">
              <a:spcBef>
                <a:spcPct val="35000"/>
              </a:spcBef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kumimoji="1" lang="en-US" altLang="en-US" sz="2000" dirty="0">
                <a:ea typeface="ＭＳ Ｐゴシック" charset="-128"/>
              </a:rPr>
              <a:t>The schema </a:t>
            </a:r>
            <a:r>
              <a:rPr kumimoji="1" lang="en-US" altLang="en-US" sz="2000" i="1" dirty="0" err="1">
                <a:ea typeface="ＭＳ Ｐゴシック" charset="-128"/>
              </a:rPr>
              <a:t>eval_for</a:t>
            </a:r>
            <a:r>
              <a:rPr kumimoji="1" lang="en-US" altLang="en-US" sz="2000" i="1" dirty="0">
                <a:ea typeface="ＭＳ Ｐゴシック" charset="-128"/>
              </a:rPr>
              <a:t> </a:t>
            </a:r>
            <a:r>
              <a:rPr kumimoji="1" lang="en-US" altLang="en-US" sz="2000" dirty="0">
                <a:ea typeface="ＭＳ Ｐゴシック" charset="-128"/>
              </a:rPr>
              <a:t>is:</a:t>
            </a:r>
          </a:p>
          <a:p>
            <a:pPr lvl="1">
              <a:spcBef>
                <a:spcPct val="35000"/>
              </a:spcBef>
              <a:buClr>
                <a:srgbClr val="FF9933"/>
              </a:buClr>
              <a:buSzPct val="110000"/>
              <a:defRPr/>
            </a:pPr>
            <a:r>
              <a:rPr kumimoji="1" lang="en-US" altLang="en-US" sz="2000" dirty="0">
                <a:ea typeface="ＭＳ Ｐゴシック" charset="-128"/>
              </a:rPr>
              <a:t>	       </a:t>
            </a:r>
            <a:r>
              <a:rPr kumimoji="1" lang="en-US" altLang="en-US" sz="2000" i="1" dirty="0" err="1">
                <a:ea typeface="ＭＳ Ｐゴシック" charset="-128"/>
              </a:rPr>
              <a:t>eval_for</a:t>
            </a:r>
            <a:r>
              <a:rPr kumimoji="1" lang="en-US" altLang="en-US" sz="2000" i="1" dirty="0">
                <a:ea typeface="ＭＳ Ｐゴシック" charset="-128"/>
              </a:rPr>
              <a:t> </a:t>
            </a:r>
            <a:r>
              <a:rPr kumimoji="1" lang="en-US" altLang="en-US" sz="2000" dirty="0">
                <a:ea typeface="ＭＳ Ｐゴシック" charset="-128"/>
              </a:rPr>
              <a:t>(</a:t>
            </a:r>
            <a:r>
              <a:rPr kumimoji="1" lang="en-US" altLang="en-US" sz="2000" i="1" dirty="0" err="1">
                <a:ea typeface="ＭＳ Ｐゴシック" charset="-128"/>
              </a:rPr>
              <a:t>s_ID</a:t>
            </a:r>
            <a:r>
              <a:rPr kumimoji="1" lang="en-US" altLang="en-US" sz="2000" i="1" dirty="0">
                <a:ea typeface="ＭＳ Ｐゴシック" charset="-128"/>
              </a:rPr>
              <a:t>, </a:t>
            </a:r>
            <a:r>
              <a:rPr kumimoji="1" lang="en-US" altLang="en-US" sz="2000" i="1" dirty="0" err="1">
                <a:ea typeface="ＭＳ Ｐゴシック" charset="-128"/>
              </a:rPr>
              <a:t>project_id</a:t>
            </a:r>
            <a:r>
              <a:rPr kumimoji="1" lang="en-US" altLang="en-US" sz="2000" i="1" dirty="0">
                <a:ea typeface="ＭＳ Ｐゴシック" charset="-128"/>
              </a:rPr>
              <a:t>, </a:t>
            </a:r>
            <a:r>
              <a:rPr kumimoji="1" lang="en-US" altLang="en-US" sz="2000" i="1" dirty="0" err="1">
                <a:ea typeface="ＭＳ Ｐゴシック" charset="-128"/>
              </a:rPr>
              <a:t>i_ID</a:t>
            </a:r>
            <a:r>
              <a:rPr kumimoji="1" lang="en-US" altLang="en-US" sz="2000" i="1" dirty="0">
                <a:ea typeface="ＭＳ Ｐゴシック" charset="-128"/>
              </a:rPr>
              <a:t>, </a:t>
            </a:r>
            <a:r>
              <a:rPr kumimoji="1" lang="en-US" altLang="en-US" sz="2000" i="1" dirty="0" err="1">
                <a:ea typeface="ＭＳ Ｐゴシック" charset="-128"/>
              </a:rPr>
              <a:t>evaluation_id</a:t>
            </a:r>
            <a:r>
              <a:rPr kumimoji="1" lang="en-US" altLang="en-US" sz="2000" dirty="0">
                <a:ea typeface="ＭＳ Ｐゴシック" charset="-128"/>
              </a:rPr>
              <a:t>)</a:t>
            </a:r>
          </a:p>
          <a:p>
            <a:pPr marL="800100" lvl="1" indent="-342900">
              <a:spcBef>
                <a:spcPct val="35000"/>
              </a:spcBef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kumimoji="1" lang="en-US" altLang="en-US" sz="2000" dirty="0">
                <a:ea typeface="ＭＳ Ｐゴシック" charset="-128"/>
              </a:rPr>
              <a:t>The schema </a:t>
            </a:r>
            <a:r>
              <a:rPr kumimoji="1" lang="en-US" altLang="en-US" sz="2000" i="1" dirty="0" err="1">
                <a:ea typeface="ＭＳ Ｐゴシック" charset="-128"/>
              </a:rPr>
              <a:t>proj_guide</a:t>
            </a:r>
            <a:r>
              <a:rPr kumimoji="1" lang="en-US" altLang="en-US" sz="2000" dirty="0">
                <a:ea typeface="ＭＳ Ｐゴシック" charset="-128"/>
              </a:rPr>
              <a:t> is redundant.</a:t>
            </a:r>
          </a:p>
          <a:p>
            <a: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  <a:defRPr/>
            </a:pPr>
            <a:endParaRPr kumimoji="1" lang="en-US" altLang="en-US" sz="1800" dirty="0">
              <a:ea typeface="ＭＳ Ｐゴシック" charset="-128"/>
            </a:endParaRPr>
          </a:p>
          <a:p>
            <a: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  <a:defRPr/>
            </a:pPr>
            <a:endParaRPr kumimoji="1" lang="en-US" altLang="en-US" sz="1800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ffectLst/>
              </a:rPr>
              <a:t>Design Issues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2488" y="42863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Common Mistakes in E-R Diagrams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2788" y="1093788"/>
            <a:ext cx="7918450" cy="5384800"/>
          </a:xfrm>
        </p:spPr>
        <p:txBody>
          <a:bodyPr/>
          <a:lstStyle/>
          <a:p>
            <a:pPr>
              <a:buSzPct val="110000"/>
              <a:buFont typeface="Wingdings" panose="05000000000000000000" pitchFamily="2" charset="2"/>
              <a:buChar char="§"/>
            </a:pPr>
            <a:r>
              <a:rPr lang="en-US" altLang="en-US" sz="2000" dirty="0"/>
              <a:t>Example of erroneous E-R diagrams </a:t>
            </a:r>
            <a:br>
              <a:rPr lang="en-US" altLang="en-US" sz="2000" dirty="0"/>
            </a:br>
            <a:r>
              <a:rPr lang="en-US" altLang="en-US" sz="2000" b="1" dirty="0">
                <a:solidFill>
                  <a:schemeClr val="tx2"/>
                </a:solidFill>
              </a:rPr>
              <a:t/>
            </a:r>
            <a:br>
              <a:rPr lang="en-US" altLang="en-US" sz="2000" b="1" dirty="0">
                <a:solidFill>
                  <a:schemeClr val="tx2"/>
                </a:solidFill>
              </a:rPr>
            </a:b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endParaRPr lang="en-US" altLang="en-US" sz="2000" dirty="0"/>
          </a:p>
          <a:p>
            <a:endParaRPr lang="en-US" altLang="en-US" sz="2000" dirty="0"/>
          </a:p>
          <a:p>
            <a:pPr>
              <a:buFont typeface="Monotype Sorts" charset="2"/>
              <a:buNone/>
            </a:pPr>
            <a:endParaRPr lang="en-US" altLang="en-US" sz="2000" dirty="0"/>
          </a:p>
        </p:txBody>
      </p:sp>
      <p:pic>
        <p:nvPicPr>
          <p:cNvPr id="71684" name="Picture 5" descr="C:\Users\as668\Desktop\Judi\6_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800225"/>
            <a:ext cx="4364037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2488" y="42863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Common Mistakes in E-R Diagrams (Cont.)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2788" y="1093788"/>
            <a:ext cx="7918450" cy="5384800"/>
          </a:xfrm>
        </p:spPr>
        <p:txBody>
          <a:bodyPr/>
          <a:lstStyle/>
          <a:p>
            <a:pPr>
              <a:buSzPct val="110000"/>
              <a:buFont typeface="Wingdings" panose="05000000000000000000" pitchFamily="2" charset="2"/>
              <a:buChar char="§"/>
            </a:pPr>
            <a:r>
              <a:rPr lang="en-US" altLang="en-US" sz="2000" dirty="0"/>
              <a:t>Correct versions of the E-R diagram of previous slide</a:t>
            </a:r>
            <a:r>
              <a:rPr lang="en-US" altLang="en-US" sz="2000" b="1" dirty="0">
                <a:solidFill>
                  <a:schemeClr val="tx2"/>
                </a:solidFill>
              </a:rPr>
              <a:t/>
            </a:r>
            <a:br>
              <a:rPr lang="en-US" altLang="en-US" sz="2000" b="1" dirty="0">
                <a:solidFill>
                  <a:schemeClr val="tx2"/>
                </a:solidFill>
              </a:rPr>
            </a:b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endParaRPr lang="en-US" altLang="en-US" sz="2000" dirty="0"/>
          </a:p>
          <a:p>
            <a:endParaRPr lang="en-US" altLang="en-US" sz="2000" dirty="0"/>
          </a:p>
          <a:p>
            <a:pPr>
              <a:buFont typeface="Monotype Sorts" charset="2"/>
              <a:buNone/>
            </a:pPr>
            <a:endParaRPr lang="en-US" altLang="en-US" sz="2000" dirty="0"/>
          </a:p>
        </p:txBody>
      </p:sp>
      <p:pic>
        <p:nvPicPr>
          <p:cNvPr id="72708" name="Picture 2" descr="C:\Users\as668\Desktop\Judi\6_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741488"/>
            <a:ext cx="5513388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2488" y="42863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Entities vs. Attributes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2788" y="1093788"/>
            <a:ext cx="7918450" cy="5384800"/>
          </a:xfrm>
        </p:spPr>
        <p:txBody>
          <a:bodyPr/>
          <a:lstStyle/>
          <a:p>
            <a:pPr>
              <a:buSzPct val="110000"/>
              <a:buFont typeface="Wingdings" panose="05000000000000000000" pitchFamily="2" charset="2"/>
              <a:buChar char="§"/>
            </a:pPr>
            <a:r>
              <a:rPr lang="en-US" altLang="en-US" sz="2000" dirty="0"/>
              <a:t>Use of entity sets vs. attributes</a:t>
            </a:r>
            <a:br>
              <a:rPr lang="en-US" altLang="en-US" sz="2000" dirty="0"/>
            </a:br>
            <a:r>
              <a:rPr lang="en-US" altLang="en-US" sz="2000" b="1" dirty="0">
                <a:solidFill>
                  <a:schemeClr val="tx2"/>
                </a:solidFill>
              </a:rPr>
              <a:t/>
            </a:r>
            <a:br>
              <a:rPr lang="en-US" altLang="en-US" sz="2000" b="1" dirty="0">
                <a:solidFill>
                  <a:schemeClr val="tx2"/>
                </a:solidFill>
              </a:rPr>
            </a:b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pPr>
              <a:buSzPct val="110000"/>
              <a:buFont typeface="Wingdings" panose="05000000000000000000" pitchFamily="2" charset="2"/>
              <a:buChar char="§"/>
            </a:pPr>
            <a:r>
              <a:rPr lang="en-US" altLang="en-US" sz="2000" dirty="0"/>
              <a:t>Use of phone as an entity allows extra information about phone numbers (plus multiple phone numbers)</a:t>
            </a:r>
          </a:p>
        </p:txBody>
      </p:sp>
      <p:pic>
        <p:nvPicPr>
          <p:cNvPr id="737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42"/>
          <a:stretch>
            <a:fillRect/>
          </a:stretch>
        </p:blipFill>
        <p:spPr bwMode="auto">
          <a:xfrm>
            <a:off x="1312863" y="2041928"/>
            <a:ext cx="608965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Entities vs. Relationship sets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2788" y="1093788"/>
            <a:ext cx="6884987" cy="1566862"/>
          </a:xfrm>
        </p:spPr>
        <p:txBody>
          <a:bodyPr/>
          <a:lstStyle/>
          <a:p>
            <a:pPr>
              <a:buSzPct val="110000"/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rgbClr val="002060"/>
                </a:solidFill>
              </a:rPr>
              <a:t>Use of entity sets vs. relationship sets</a:t>
            </a:r>
          </a:p>
          <a:p>
            <a:pPr>
              <a:buFont typeface="Monotype Sorts" charset="2"/>
              <a:buNone/>
            </a:pPr>
            <a:r>
              <a:rPr lang="en-US" altLang="en-US" sz="2000" dirty="0"/>
              <a:t>     Possible guideline is to designate a relationship set to describe an action that occurs between entities</a:t>
            </a:r>
            <a:endParaRPr lang="en-US" altLang="en-US" sz="2000" b="1" dirty="0">
              <a:solidFill>
                <a:srgbClr val="000099"/>
              </a:solidFill>
            </a:endParaRPr>
          </a:p>
          <a:p>
            <a:endParaRPr lang="en-US" altLang="en-US" sz="2000" b="1" dirty="0">
              <a:solidFill>
                <a:srgbClr val="000099"/>
              </a:solidFill>
            </a:endParaRPr>
          </a:p>
          <a:p>
            <a:endParaRPr lang="en-US" altLang="en-US" sz="2000" b="1" dirty="0">
              <a:solidFill>
                <a:srgbClr val="000099"/>
              </a:solidFill>
            </a:endParaRPr>
          </a:p>
          <a:p>
            <a:endParaRPr lang="en-US" altLang="en-US" sz="2000" b="1" dirty="0">
              <a:solidFill>
                <a:srgbClr val="000099"/>
              </a:solidFill>
            </a:endParaRPr>
          </a:p>
          <a:p>
            <a:endParaRPr lang="en-US" altLang="en-US" sz="2000" b="1" dirty="0">
              <a:solidFill>
                <a:srgbClr val="000099"/>
              </a:solidFill>
            </a:endParaRPr>
          </a:p>
          <a:p>
            <a:endParaRPr lang="en-US" altLang="en-US" sz="2000" b="1" dirty="0">
              <a:solidFill>
                <a:srgbClr val="000099"/>
              </a:solidFill>
            </a:endParaRPr>
          </a:p>
          <a:p>
            <a:endParaRPr lang="en-US" altLang="en-US" sz="2000" b="1" dirty="0">
              <a:solidFill>
                <a:srgbClr val="000099"/>
              </a:solidFill>
            </a:endParaRPr>
          </a:p>
          <a:p>
            <a:pPr>
              <a:buFont typeface="Monotype Sorts" charset="2"/>
              <a:buNone/>
            </a:pPr>
            <a:endParaRPr lang="en-US" altLang="en-US" sz="2000" b="1" dirty="0">
              <a:solidFill>
                <a:srgbClr val="000099"/>
              </a:solidFill>
            </a:endParaRPr>
          </a:p>
          <a:p>
            <a:r>
              <a:rPr lang="en-US" altLang="en-US" sz="2000" b="1" dirty="0">
                <a:solidFill>
                  <a:srgbClr val="002060"/>
                </a:solidFill>
              </a:rPr>
              <a:t>Placement of relationship attributes</a:t>
            </a:r>
          </a:p>
          <a:p>
            <a:endParaRPr lang="en-US" altLang="en-US" sz="2000" b="1" dirty="0">
              <a:solidFill>
                <a:srgbClr val="000099"/>
              </a:solidFill>
            </a:endParaRPr>
          </a:p>
          <a:p>
            <a:endParaRPr lang="en-US" altLang="en-US" sz="2000" b="1" dirty="0">
              <a:solidFill>
                <a:srgbClr val="000099"/>
              </a:solidFill>
            </a:endParaRPr>
          </a:p>
          <a:p>
            <a:endParaRPr lang="en-US" altLang="en-US" sz="2000" b="1" dirty="0">
              <a:solidFill>
                <a:srgbClr val="000099"/>
              </a:solidFill>
            </a:endParaRPr>
          </a:p>
          <a:p>
            <a:pPr marL="37931725" lvl="1" indent="-37474525"/>
            <a:endParaRPr lang="en-US" altLang="en-US" sz="2000" dirty="0">
              <a:solidFill>
                <a:srgbClr val="000099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475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579" y="2553627"/>
            <a:ext cx="5694362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9572" y="5431118"/>
            <a:ext cx="5961063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sz="2000" dirty="0">
                <a:latin typeface="+mn-lt"/>
                <a:ea typeface="ＭＳ Ｐゴシック" charset="-128"/>
              </a:rPr>
              <a:t>For example, attribute date as attribute of advisor or as attribute of student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2736850"/>
            <a:ext cx="8267700" cy="6096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Outline of the ER Model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422400" y="2851150"/>
            <a:ext cx="68453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SzPct val="90000"/>
            </a:pPr>
            <a:endParaRPr kumimoji="1" lang="en-US" altLang="en-US" sz="180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95250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Binary Vs. Non-Binary Relationships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985421"/>
            <a:ext cx="7275513" cy="4932779"/>
          </a:xfrm>
        </p:spPr>
        <p:txBody>
          <a:bodyPr/>
          <a:lstStyle/>
          <a:p>
            <a:r>
              <a:rPr lang="en-US" altLang="en-US" sz="2000" dirty="0"/>
              <a:t>Although it is possible to replace any non-binary (</a:t>
            </a:r>
            <a:r>
              <a:rPr lang="en-US" altLang="en-US" sz="2000" i="1" dirty="0"/>
              <a:t>n</a:t>
            </a:r>
            <a:r>
              <a:rPr lang="en-US" altLang="en-US" sz="2000" dirty="0"/>
              <a:t>-</a:t>
            </a:r>
            <a:r>
              <a:rPr lang="en-US" altLang="en-US" sz="2000" dirty="0" err="1"/>
              <a:t>ary</a:t>
            </a:r>
            <a:r>
              <a:rPr lang="en-US" altLang="en-US" sz="2000" dirty="0"/>
              <a:t>, for </a:t>
            </a:r>
            <a:r>
              <a:rPr lang="en-US" altLang="en-US" sz="2000" i="1" dirty="0"/>
              <a:t>n</a:t>
            </a:r>
            <a:r>
              <a:rPr lang="en-US" altLang="en-US" sz="2000" dirty="0"/>
              <a:t> &gt; 2) relationship set by a number of distinct binary relationship sets, a </a:t>
            </a:r>
            <a:r>
              <a:rPr lang="en-US" altLang="en-US" sz="2000" i="1" dirty="0"/>
              <a:t>n</a:t>
            </a:r>
            <a:r>
              <a:rPr lang="en-US" altLang="en-US" sz="2000" dirty="0"/>
              <a:t>-</a:t>
            </a:r>
            <a:r>
              <a:rPr lang="en-US" altLang="en-US" sz="2000" dirty="0" err="1"/>
              <a:t>ary</a:t>
            </a:r>
            <a:r>
              <a:rPr lang="en-US" altLang="en-US" sz="2000" dirty="0"/>
              <a:t> relationship set shows more clearly that several entities participate in a single relationship.</a:t>
            </a:r>
          </a:p>
          <a:p>
            <a:r>
              <a:rPr lang="en-US" altLang="en-US" sz="2000" dirty="0"/>
              <a:t>Some relationships that appear to be non-binary may be better represented using binary relationships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For example,  a ternary relationship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parents</a:t>
            </a:r>
            <a:r>
              <a:rPr lang="en-US" altLang="en-US" sz="2000" dirty="0">
                <a:ea typeface="ＭＳ Ｐゴシック" panose="020B0600070205080204" pitchFamily="34" charset="-128"/>
              </a:rPr>
              <a:t>, relating a child to his/her father and mother, is best replaced by two binary relationships, 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father</a:t>
            </a:r>
            <a:r>
              <a:rPr lang="en-US" altLang="en-US" sz="2000" dirty="0">
                <a:ea typeface="ＭＳ Ｐゴシック" panose="020B0600070205080204" pitchFamily="34" charset="-128"/>
              </a:rPr>
              <a:t> and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mother</a:t>
            </a:r>
          </a:p>
          <a:p>
            <a:pPr lvl="2"/>
            <a:r>
              <a:rPr lang="en-US" altLang="en-US" sz="2000" dirty="0">
                <a:ea typeface="ＭＳ Ｐゴシック" panose="020B0600070205080204" pitchFamily="34" charset="-128"/>
              </a:rPr>
              <a:t>Using two binary relationships allows partial information (e.g., only mother being known)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But there are some relationships that are naturally non-binary</a:t>
            </a:r>
          </a:p>
          <a:p>
            <a:pPr lvl="2"/>
            <a:r>
              <a:rPr lang="en-US" altLang="en-US" sz="2000" dirty="0">
                <a:ea typeface="ＭＳ Ｐゴシック" panose="020B0600070205080204" pitchFamily="34" charset="-128"/>
              </a:rPr>
              <a:t>Example: </a:t>
            </a:r>
            <a:r>
              <a:rPr lang="en-US" altLang="en-US" sz="2000" i="1" dirty="0" err="1">
                <a:ea typeface="ＭＳ Ｐゴシック" panose="020B0600070205080204" pitchFamily="34" charset="-128"/>
              </a:rPr>
              <a:t>proj_guide</a:t>
            </a:r>
            <a:endParaRPr lang="en-US" altLang="en-US" sz="2000" i="1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5663" y="69850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Converting Non-Binary Relationships to Binary Form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1050925"/>
            <a:ext cx="7783512" cy="35464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In general, any non-binary relationship can be represented using binary relationships by creating an artificial entity set.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Replace </a:t>
            </a:r>
            <a:r>
              <a:rPr lang="en-US" altLang="en-US" i="1" dirty="0">
                <a:ea typeface="ＭＳ Ｐゴシック" panose="020B0600070205080204" pitchFamily="34" charset="-128"/>
              </a:rPr>
              <a:t>R </a:t>
            </a:r>
            <a:r>
              <a:rPr lang="en-US" altLang="en-US" dirty="0">
                <a:ea typeface="ＭＳ Ｐゴシック" panose="020B0600070205080204" pitchFamily="34" charset="-128"/>
              </a:rPr>
              <a:t>between entity sets A, B and C</a:t>
            </a:r>
            <a:r>
              <a:rPr lang="en-US" altLang="en-US" i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by an entity set </a:t>
            </a:r>
            <a:r>
              <a:rPr lang="en-US" altLang="en-US" i="1" dirty="0">
                <a:ea typeface="ＭＳ Ｐゴシック" panose="020B0600070205080204" pitchFamily="34" charset="-128"/>
              </a:rPr>
              <a:t>E</a:t>
            </a:r>
            <a:r>
              <a:rPr lang="en-US" altLang="en-US" dirty="0">
                <a:ea typeface="ＭＳ Ｐゴシック" panose="020B0600070205080204" pitchFamily="34" charset="-128"/>
              </a:rPr>
              <a:t>, and three relationship sets: 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dirty="0"/>
              <a:t>		1.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A</a:t>
            </a:r>
            <a:r>
              <a:rPr lang="en-US" altLang="en-US" dirty="0"/>
              <a:t>, relating </a:t>
            </a:r>
            <a:r>
              <a:rPr lang="en-US" altLang="en-US" i="1" dirty="0"/>
              <a:t>E </a:t>
            </a:r>
            <a:r>
              <a:rPr lang="en-US" altLang="en-US" dirty="0"/>
              <a:t>and </a:t>
            </a:r>
            <a:r>
              <a:rPr lang="en-US" altLang="en-US" i="1" dirty="0"/>
              <a:t>A        </a:t>
            </a:r>
            <a:r>
              <a:rPr lang="en-US" altLang="en-US" dirty="0"/>
              <a:t>2. 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B</a:t>
            </a:r>
            <a:r>
              <a:rPr lang="en-US" altLang="en-US" dirty="0"/>
              <a:t>, relating </a:t>
            </a:r>
            <a:r>
              <a:rPr lang="en-US" altLang="en-US" i="1" dirty="0"/>
              <a:t>E </a:t>
            </a:r>
            <a:r>
              <a:rPr lang="en-US" altLang="en-US" dirty="0"/>
              <a:t>and </a:t>
            </a:r>
            <a:r>
              <a:rPr lang="en-US" altLang="en-US" i="1" dirty="0"/>
              <a:t>B      </a:t>
            </a:r>
            <a:br>
              <a:rPr lang="en-US" altLang="en-US" i="1" dirty="0"/>
            </a:br>
            <a:r>
              <a:rPr lang="en-US" altLang="en-US" i="1" dirty="0"/>
              <a:t>         </a:t>
            </a:r>
            <a:r>
              <a:rPr lang="en-US" altLang="en-US" dirty="0"/>
              <a:t>3.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C</a:t>
            </a:r>
            <a:r>
              <a:rPr lang="en-US" altLang="en-US" dirty="0"/>
              <a:t>, relating </a:t>
            </a:r>
            <a:r>
              <a:rPr lang="en-US" altLang="en-US" i="1" dirty="0"/>
              <a:t>E </a:t>
            </a:r>
            <a:r>
              <a:rPr lang="en-US" altLang="en-US" dirty="0"/>
              <a:t>and </a:t>
            </a:r>
            <a:r>
              <a:rPr lang="en-US" altLang="en-US" i="1" dirty="0"/>
              <a:t>C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Create an identifying attribute for </a:t>
            </a:r>
            <a:r>
              <a:rPr lang="en-US" altLang="en-US" i="1" dirty="0">
                <a:ea typeface="ＭＳ Ｐゴシック" panose="020B0600070205080204" pitchFamily="34" charset="-128"/>
              </a:rPr>
              <a:t>E and </a:t>
            </a:r>
            <a:r>
              <a:rPr lang="en-US" altLang="en-US" dirty="0">
                <a:ea typeface="ＭＳ Ｐゴシック" panose="020B0600070205080204" pitchFamily="34" charset="-128"/>
              </a:rPr>
              <a:t>add any attributes of </a:t>
            </a:r>
            <a:r>
              <a:rPr lang="en-US" altLang="en-US" i="1" dirty="0">
                <a:ea typeface="ＭＳ Ｐゴシック" panose="020B0600070205080204" pitchFamily="34" charset="-128"/>
              </a:rPr>
              <a:t>R </a:t>
            </a:r>
            <a:r>
              <a:rPr lang="en-US" altLang="en-US" dirty="0">
                <a:ea typeface="ＭＳ Ｐゴシック" panose="020B0600070205080204" pitchFamily="34" charset="-128"/>
              </a:rPr>
              <a:t>to </a:t>
            </a:r>
            <a:r>
              <a:rPr lang="en-US" altLang="en-US" i="1" dirty="0">
                <a:ea typeface="ＭＳ Ｐゴシック" panose="020B0600070205080204" pitchFamily="34" charset="-128"/>
              </a:rPr>
              <a:t>E 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For each relationship (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a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i="1" dirty="0">
                <a:ea typeface="ＭＳ Ｐゴシック" panose="020B0600070205080204" pitchFamily="34" charset="-128"/>
              </a:rPr>
              <a:t> , b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i="1" dirty="0">
                <a:ea typeface="ＭＳ Ｐゴシック" panose="020B0600070205080204" pitchFamily="34" charset="-128"/>
              </a:rPr>
              <a:t> , c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ea typeface="ＭＳ Ｐゴシック" panose="020B0600070205080204" pitchFamily="34" charset="-128"/>
              </a:rPr>
              <a:t>) in </a:t>
            </a:r>
            <a:r>
              <a:rPr lang="en-US" altLang="en-US" i="1" dirty="0">
                <a:ea typeface="ＭＳ Ｐゴシック" panose="020B0600070205080204" pitchFamily="34" charset="-128"/>
              </a:rPr>
              <a:t>R,</a:t>
            </a:r>
            <a:r>
              <a:rPr lang="en-US" altLang="en-US" dirty="0">
                <a:ea typeface="ＭＳ Ｐゴシック" panose="020B0600070205080204" pitchFamily="34" charset="-128"/>
              </a:rPr>
              <a:t> create 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dirty="0"/>
              <a:t>	      1. a new entity </a:t>
            </a:r>
            <a:r>
              <a:rPr lang="en-US" altLang="en-US" i="1" dirty="0" err="1"/>
              <a:t>e</a:t>
            </a:r>
            <a:r>
              <a:rPr lang="en-US" altLang="en-US" i="1" baseline="-25000" dirty="0" err="1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in the entity set </a:t>
            </a:r>
            <a:r>
              <a:rPr lang="en-US" altLang="en-US" i="1" dirty="0"/>
              <a:t>E       </a:t>
            </a:r>
            <a:r>
              <a:rPr lang="en-US" altLang="en-US" dirty="0"/>
              <a:t>2. add (</a:t>
            </a:r>
            <a:r>
              <a:rPr lang="en-US" altLang="en-US" i="1" dirty="0" err="1"/>
              <a:t>e</a:t>
            </a:r>
            <a:r>
              <a:rPr lang="en-US" altLang="en-US" i="1" baseline="-25000" dirty="0" err="1"/>
              <a:t>i</a:t>
            </a:r>
            <a:r>
              <a:rPr lang="en-US" altLang="en-US" i="1" dirty="0"/>
              <a:t> , </a:t>
            </a:r>
            <a:r>
              <a:rPr lang="en-US" altLang="en-US" i="1" dirty="0" err="1"/>
              <a:t>a</a:t>
            </a:r>
            <a:r>
              <a:rPr lang="en-US" altLang="en-US" i="1" baseline="-25000" dirty="0" err="1"/>
              <a:t>i</a:t>
            </a:r>
            <a:r>
              <a:rPr lang="en-US" altLang="en-US" i="1" baseline="-25000" dirty="0"/>
              <a:t> </a:t>
            </a:r>
            <a:r>
              <a:rPr lang="en-US" altLang="en-US" dirty="0"/>
              <a:t>) to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A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dirty="0"/>
              <a:t>	      3. add (</a:t>
            </a:r>
            <a:r>
              <a:rPr lang="en-US" altLang="en-US" i="1" dirty="0" err="1"/>
              <a:t>e</a:t>
            </a:r>
            <a:r>
              <a:rPr lang="en-US" altLang="en-US" i="1" baseline="-25000" dirty="0" err="1"/>
              <a:t>i</a:t>
            </a:r>
            <a:r>
              <a:rPr lang="en-US" altLang="en-US" i="1" dirty="0"/>
              <a:t> , b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) to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B</a:t>
            </a:r>
            <a:r>
              <a:rPr lang="en-US" altLang="en-US" i="1" dirty="0"/>
              <a:t>      </a:t>
            </a:r>
            <a:r>
              <a:rPr lang="en-US" altLang="en-US" dirty="0"/>
              <a:t>	                4. add (</a:t>
            </a:r>
            <a:r>
              <a:rPr lang="en-US" altLang="en-US" i="1" dirty="0" err="1"/>
              <a:t>e</a:t>
            </a:r>
            <a:r>
              <a:rPr lang="en-US" altLang="en-US" i="1" baseline="-25000" dirty="0" err="1"/>
              <a:t>i</a:t>
            </a:r>
            <a:r>
              <a:rPr lang="en-US" altLang="en-US" i="1" dirty="0"/>
              <a:t> , c</a:t>
            </a:r>
            <a:r>
              <a:rPr lang="en-US" altLang="en-US" i="1" baseline="-25000" dirty="0"/>
              <a:t>i </a:t>
            </a:r>
            <a:r>
              <a:rPr lang="en-US" altLang="en-US" dirty="0"/>
              <a:t>) to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C</a:t>
            </a:r>
          </a:p>
        </p:txBody>
      </p:sp>
      <p:pic>
        <p:nvPicPr>
          <p:cNvPr id="76804" name="Picture 5" descr="C:\Users\as668\Desktop\Oasis-9-12\6_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4524375"/>
            <a:ext cx="43338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81050" y="-15875"/>
            <a:ext cx="8096250" cy="696913"/>
          </a:xfrm>
        </p:spPr>
        <p:txBody>
          <a:bodyPr/>
          <a:lstStyle/>
          <a:p>
            <a:pP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Converting Non-Binary Relationships (Cont.)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4388" y="1160463"/>
            <a:ext cx="7194550" cy="3433762"/>
          </a:xfrm>
        </p:spPr>
        <p:txBody>
          <a:bodyPr/>
          <a:lstStyle/>
          <a:p>
            <a:r>
              <a:rPr lang="en-US" altLang="en-US" sz="2000" dirty="0"/>
              <a:t>Also need to translate constraints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Translating all constraints may not be possible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There may be instances in the translated schema that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r>
              <a:rPr lang="en-US" altLang="en-US" sz="2000" dirty="0">
                <a:ea typeface="ＭＳ Ｐゴシック" panose="020B0600070205080204" pitchFamily="34" charset="-128"/>
              </a:rPr>
              <a:t>cannot correspond to any instance of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R</a:t>
            </a:r>
          </a:p>
          <a:p>
            <a:pPr lvl="2"/>
            <a:r>
              <a:rPr lang="en-US" altLang="en-US" sz="2000" dirty="0">
                <a:ea typeface="ＭＳ Ｐゴシック" panose="020B0600070205080204" pitchFamily="34" charset="-128"/>
              </a:rPr>
              <a:t>Exercise: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  add constraints to the relationships R</a:t>
            </a:r>
            <a:r>
              <a:rPr lang="en-US" altLang="en-US" sz="2000" i="1" baseline="-25000" dirty="0">
                <a:ea typeface="ＭＳ Ｐゴシック" panose="020B0600070205080204" pitchFamily="34" charset="-128"/>
              </a:rPr>
              <a:t>A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, R</a:t>
            </a:r>
            <a:r>
              <a:rPr lang="en-US" altLang="en-US" sz="2000" i="1" baseline="-25000" dirty="0">
                <a:ea typeface="ＭＳ Ｐゴシック" panose="020B0600070205080204" pitchFamily="34" charset="-128"/>
              </a:rPr>
              <a:t>B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 and R</a:t>
            </a:r>
            <a:r>
              <a:rPr lang="en-US" altLang="en-US" sz="2000" i="1" baseline="-25000" dirty="0">
                <a:ea typeface="ＭＳ Ｐゴシック" panose="020B0600070205080204" pitchFamily="34" charset="-128"/>
              </a:rPr>
              <a:t>C </a:t>
            </a:r>
            <a:r>
              <a:rPr lang="en-US" altLang="en-US" sz="2000" dirty="0">
                <a:ea typeface="ＭＳ Ｐゴシック" panose="020B0600070205080204" pitchFamily="34" charset="-128"/>
              </a:rPr>
              <a:t>to ensure that a newly created entity corresponds to exactly one entity in each of entity sets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A, B</a:t>
            </a:r>
            <a:r>
              <a:rPr lang="en-US" altLang="en-US" sz="2000" dirty="0">
                <a:ea typeface="ＭＳ Ｐゴシック" panose="020B0600070205080204" pitchFamily="34" charset="-128"/>
              </a:rPr>
              <a:t> and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C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We can avoid creating an identifying attribute by making E a weak entity set (described shortly) identified by the three relationship sets </a:t>
            </a:r>
          </a:p>
          <a:p>
            <a:endParaRPr lang="en-US" altLang="en-US" sz="2000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E-R Design Decisions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388" y="1093788"/>
            <a:ext cx="7397750" cy="4687887"/>
          </a:xfrm>
        </p:spPr>
        <p:txBody>
          <a:bodyPr/>
          <a:lstStyle/>
          <a:p>
            <a:r>
              <a:rPr lang="en-US" altLang="en-US" sz="2000" dirty="0"/>
              <a:t>The use of an attribute or entity set to represent an object.</a:t>
            </a:r>
          </a:p>
          <a:p>
            <a:r>
              <a:rPr lang="en-US" altLang="en-US" sz="2000" dirty="0"/>
              <a:t>Whether a real-world concept is best expressed by an entity set or a relationship set.</a:t>
            </a:r>
          </a:p>
          <a:p>
            <a:r>
              <a:rPr lang="en-US" altLang="en-US" sz="2000" dirty="0"/>
              <a:t>The use of a ternary relationship versus a pair of binary relationships.</a:t>
            </a:r>
          </a:p>
          <a:p>
            <a:r>
              <a:rPr lang="en-US" altLang="en-US" sz="2000" dirty="0"/>
              <a:t>The use of a strong or weak entity set.</a:t>
            </a:r>
          </a:p>
          <a:p>
            <a:r>
              <a:rPr lang="en-US" altLang="en-US" sz="2000" dirty="0"/>
              <a:t>The use of specialization/generalization – contributes to modularity in the design.</a:t>
            </a:r>
          </a:p>
          <a:p>
            <a:r>
              <a:rPr lang="en-US" altLang="en-US" sz="2000" dirty="0"/>
              <a:t>The use of aggregation – can treat the aggregate entity set as a single unit without concern for the details of its internal structure.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55575"/>
            <a:ext cx="8867775" cy="477838"/>
          </a:xfrm>
        </p:spPr>
        <p:txBody>
          <a:bodyPr/>
          <a:lstStyle/>
          <a:p>
            <a:pP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Summary of Symbols Used in E-R Notation</a:t>
            </a:r>
          </a:p>
        </p:txBody>
      </p:sp>
      <p:pic>
        <p:nvPicPr>
          <p:cNvPr id="798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56"/>
          <a:stretch>
            <a:fillRect/>
          </a:stretch>
        </p:blipFill>
        <p:spPr bwMode="auto">
          <a:xfrm>
            <a:off x="596900" y="1128713"/>
            <a:ext cx="8012113" cy="459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Symbols Used in E-R Notation (Cont.)</a:t>
            </a:r>
          </a:p>
        </p:txBody>
      </p:sp>
      <p:pic>
        <p:nvPicPr>
          <p:cNvPr id="808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72"/>
          <a:stretch>
            <a:fillRect/>
          </a:stretch>
        </p:blipFill>
        <p:spPr bwMode="auto">
          <a:xfrm>
            <a:off x="1196975" y="979488"/>
            <a:ext cx="743585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Alternative ER Notations</a:t>
            </a:r>
          </a:p>
        </p:txBody>
      </p:sp>
      <p:sp>
        <p:nvSpPr>
          <p:cNvPr id="81923" name="Rectangle 116"/>
          <p:cNvSpPr>
            <a:spLocks noGrp="1" noChangeArrowheads="1"/>
          </p:cNvSpPr>
          <p:nvPr>
            <p:ph type="body" idx="1"/>
          </p:nvPr>
        </p:nvSpPr>
        <p:spPr>
          <a:xfrm>
            <a:off x="814388" y="1093788"/>
            <a:ext cx="7661275" cy="606425"/>
          </a:xfrm>
        </p:spPr>
        <p:txBody>
          <a:bodyPr/>
          <a:lstStyle/>
          <a:p>
            <a:r>
              <a:rPr kumimoji="0" lang="en-US" altLang="en-US" sz="2000" dirty="0"/>
              <a:t> Chen, IDE1FX, …</a:t>
            </a:r>
          </a:p>
        </p:txBody>
      </p:sp>
      <p:pic>
        <p:nvPicPr>
          <p:cNvPr id="819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94" b="76595"/>
          <a:stretch>
            <a:fillRect/>
          </a:stretch>
        </p:blipFill>
        <p:spPr bwMode="auto">
          <a:xfrm>
            <a:off x="1065213" y="1760538"/>
            <a:ext cx="6831012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52"/>
          <a:stretch>
            <a:fillRect/>
          </a:stretch>
        </p:blipFill>
        <p:spPr bwMode="auto">
          <a:xfrm>
            <a:off x="514350" y="4040188"/>
            <a:ext cx="847883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Alternative ER Notations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266825"/>
            <a:ext cx="8872538" cy="622300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altLang="en-US" sz="2000" b="1" dirty="0"/>
              <a:t>                                             Chen                   IDE1FX (Crows feet notation)</a:t>
            </a:r>
          </a:p>
        </p:txBody>
      </p:sp>
      <p:pic>
        <p:nvPicPr>
          <p:cNvPr id="829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6" b="11975"/>
          <a:stretch>
            <a:fillRect/>
          </a:stretch>
        </p:blipFill>
        <p:spPr bwMode="auto">
          <a:xfrm>
            <a:off x="1223963" y="1784350"/>
            <a:ext cx="7554912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UML	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5663" y="1222375"/>
            <a:ext cx="7419975" cy="4876800"/>
          </a:xfrm>
        </p:spPr>
        <p:txBody>
          <a:bodyPr/>
          <a:lstStyle/>
          <a:p>
            <a:r>
              <a:rPr lang="en-US" altLang="en-US" sz="2000" b="1" dirty="0">
                <a:solidFill>
                  <a:srgbClr val="002060"/>
                </a:solidFill>
              </a:rPr>
              <a:t>UML</a:t>
            </a:r>
            <a:r>
              <a:rPr lang="en-US" altLang="en-US" sz="2000" dirty="0"/>
              <a:t>: Unified Modeling Language</a:t>
            </a:r>
          </a:p>
          <a:p>
            <a:r>
              <a:rPr lang="en-US" altLang="en-US" sz="2000" dirty="0"/>
              <a:t>UML has many components to graphically model different aspects of an entire software system</a:t>
            </a:r>
          </a:p>
          <a:p>
            <a:r>
              <a:rPr lang="en-US" altLang="en-US" sz="2000" dirty="0"/>
              <a:t>UML Class Diagrams correspond to E-R Diagram, but several differences.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858838" y="10477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ER vs. UML Class Diagrams</a:t>
            </a:r>
          </a:p>
        </p:txBody>
      </p:sp>
      <p:sp>
        <p:nvSpPr>
          <p:cNvPr id="84995" name="Text Box 163"/>
          <p:cNvSpPr txBox="1">
            <a:spLocks noChangeArrowheads="1"/>
          </p:cNvSpPr>
          <p:nvPr/>
        </p:nvSpPr>
        <p:spPr bwMode="auto">
          <a:xfrm>
            <a:off x="1673225" y="6007100"/>
            <a:ext cx="610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chemeClr val="tx2"/>
                </a:solidFill>
              </a:rPr>
              <a:t>*</a:t>
            </a:r>
            <a:r>
              <a:rPr lang="en-US" altLang="en-US" sz="1800"/>
              <a:t>Note reversal of position in cardinality constraint depiction</a:t>
            </a:r>
          </a:p>
        </p:txBody>
      </p:sp>
      <p:pic>
        <p:nvPicPr>
          <p:cNvPr id="849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93"/>
          <a:stretch>
            <a:fillRect/>
          </a:stretch>
        </p:blipFill>
        <p:spPr bwMode="auto">
          <a:xfrm>
            <a:off x="569913" y="1065213"/>
            <a:ext cx="82804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ER model -- Database Modeling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222375"/>
            <a:ext cx="7299325" cy="4876800"/>
          </a:xfrm>
        </p:spPr>
        <p:txBody>
          <a:bodyPr/>
          <a:lstStyle/>
          <a:p>
            <a:r>
              <a:rPr lang="en-US" altLang="en-US" sz="2000" dirty="0"/>
              <a:t>The ER data mode was developed to facilitate database design by allowing specification of an </a:t>
            </a:r>
            <a:r>
              <a:rPr lang="en-US" altLang="en-US" sz="2000" dirty="0">
                <a:solidFill>
                  <a:srgbClr val="002060"/>
                </a:solidFill>
              </a:rPr>
              <a:t>enterprise schema </a:t>
            </a:r>
            <a:r>
              <a:rPr lang="en-US" altLang="en-US" sz="2000" dirty="0"/>
              <a:t>that represents the overall logical structure of a database.</a:t>
            </a:r>
          </a:p>
          <a:p>
            <a:r>
              <a:rPr lang="en-US" altLang="en-US" sz="2000" dirty="0"/>
              <a:t>The ER data model employs three basic concepts: 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entity sets,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relationship sets, 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attributes.</a:t>
            </a:r>
          </a:p>
          <a:p>
            <a:r>
              <a:rPr lang="en-US" altLang="en-US" sz="2000" dirty="0"/>
              <a:t>The ER model also has an associated diagrammatic representation, the </a:t>
            </a:r>
            <a:r>
              <a:rPr lang="en-US" altLang="en-US" sz="2000" b="1" dirty="0">
                <a:solidFill>
                  <a:srgbClr val="002060"/>
                </a:solidFill>
              </a:rPr>
              <a:t>ER diagram</a:t>
            </a:r>
            <a:r>
              <a:rPr lang="en-US" altLang="en-US" sz="2000" dirty="0"/>
              <a:t>, which can express the overall logical structure of a database graphically.</a:t>
            </a:r>
          </a:p>
          <a:p>
            <a:pPr>
              <a:buFont typeface="Monotype Sorts" charset="2"/>
              <a:buNone/>
            </a:pP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ER vs. UML Class Diagrams</a:t>
            </a:r>
          </a:p>
        </p:txBody>
      </p:sp>
      <p:sp>
        <p:nvSpPr>
          <p:cNvPr id="86019" name="Text Box 82"/>
          <p:cNvSpPr txBox="1">
            <a:spLocks noChangeArrowheads="1"/>
          </p:cNvSpPr>
          <p:nvPr/>
        </p:nvSpPr>
        <p:spPr bwMode="auto">
          <a:xfrm>
            <a:off x="1630363" y="1058863"/>
            <a:ext cx="2335212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104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ER Diagram Notation</a:t>
            </a:r>
          </a:p>
        </p:txBody>
      </p:sp>
      <p:sp>
        <p:nvSpPr>
          <p:cNvPr id="86020" name="Text Box 83"/>
          <p:cNvSpPr txBox="1">
            <a:spLocks noChangeArrowheads="1"/>
          </p:cNvSpPr>
          <p:nvPr/>
        </p:nvSpPr>
        <p:spPr bwMode="auto">
          <a:xfrm>
            <a:off x="5378450" y="1087438"/>
            <a:ext cx="2030413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104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Equivalent in UML</a:t>
            </a:r>
          </a:p>
        </p:txBody>
      </p:sp>
      <p:sp>
        <p:nvSpPr>
          <p:cNvPr id="86021" name="Text Box 84"/>
          <p:cNvSpPr txBox="1">
            <a:spLocks noChangeArrowheads="1"/>
          </p:cNvSpPr>
          <p:nvPr/>
        </p:nvSpPr>
        <p:spPr bwMode="auto">
          <a:xfrm>
            <a:off x="1158875" y="5829300"/>
            <a:ext cx="673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chemeClr val="tx2"/>
                </a:solidFill>
              </a:rPr>
              <a:t>*</a:t>
            </a:r>
            <a:r>
              <a:rPr lang="en-US" altLang="en-US" sz="1800"/>
              <a:t>Generalization can use merged or separate arrows independent</a:t>
            </a:r>
          </a:p>
          <a:p>
            <a:r>
              <a:rPr lang="en-US" altLang="en-US" sz="1800"/>
              <a:t>  of disjoint/overlapping</a:t>
            </a:r>
            <a:endParaRPr lang="en-US" altLang="en-US" sz="1800">
              <a:solidFill>
                <a:schemeClr val="tx2"/>
              </a:solidFill>
            </a:endParaRPr>
          </a:p>
        </p:txBody>
      </p:sp>
      <p:pic>
        <p:nvPicPr>
          <p:cNvPr id="860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12" r="11429"/>
          <a:stretch>
            <a:fillRect/>
          </a:stretch>
        </p:blipFill>
        <p:spPr bwMode="auto">
          <a:xfrm>
            <a:off x="846138" y="1641475"/>
            <a:ext cx="7870825" cy="39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UML Class Diagrams (Cont.)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222375"/>
            <a:ext cx="7446963" cy="5029200"/>
          </a:xfrm>
        </p:spPr>
        <p:txBody>
          <a:bodyPr/>
          <a:lstStyle/>
          <a:p>
            <a:r>
              <a:rPr lang="en-US" altLang="en-US" sz="2000" dirty="0"/>
              <a:t>Binary relationship sets are represented in UML by just drawing a line connecting the entity sets. The relationship set name is written adjacent to the line.  </a:t>
            </a:r>
          </a:p>
          <a:p>
            <a:r>
              <a:rPr lang="en-US" altLang="en-US" sz="2000" dirty="0"/>
              <a:t>The role played by an entity set in a relationship set may also be specified by writing the role name on the line, adjacent to the entity set. </a:t>
            </a:r>
          </a:p>
          <a:p>
            <a:r>
              <a:rPr lang="en-US" altLang="en-US" sz="2000" dirty="0"/>
              <a:t>The relationship set name may alternatively be written in a box, along with attributes of the relationship set, and the box is connected, using a dotted line, to the line depicting the  relationship set.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ER vs. UML Class Diagrams</a:t>
            </a:r>
          </a:p>
        </p:txBody>
      </p:sp>
      <p:pic>
        <p:nvPicPr>
          <p:cNvPr id="88067" name="Picture 2" descr="C:\Users\as668\Desktop\Judi\6_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1052513"/>
            <a:ext cx="4306888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Other Aspects of Database Design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5663" y="1222375"/>
            <a:ext cx="7359650" cy="5029200"/>
          </a:xfrm>
        </p:spPr>
        <p:txBody>
          <a:bodyPr/>
          <a:lstStyle/>
          <a:p>
            <a:r>
              <a:rPr lang="en-US" altLang="en-US" sz="2000" dirty="0"/>
              <a:t>Functional Requirements</a:t>
            </a:r>
          </a:p>
          <a:p>
            <a:r>
              <a:rPr lang="en-US" altLang="en-US" sz="2000" dirty="0"/>
              <a:t>Data Flow, Workflow</a:t>
            </a:r>
          </a:p>
          <a:p>
            <a:r>
              <a:rPr lang="en-US" altLang="en-US" sz="2000" dirty="0"/>
              <a:t>Schema Evolution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End of  Chapter  6</a:t>
            </a:r>
            <a:b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Entity Sets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967666"/>
            <a:ext cx="7202488" cy="4998159"/>
          </a:xfrm>
        </p:spPr>
        <p:txBody>
          <a:bodyPr/>
          <a:lstStyle/>
          <a:p>
            <a:r>
              <a:rPr lang="en-US" altLang="en-US" sz="2000" dirty="0"/>
              <a:t>An </a:t>
            </a:r>
            <a:r>
              <a:rPr lang="en-US" altLang="en-US" sz="2000" b="1" dirty="0">
                <a:solidFill>
                  <a:srgbClr val="002060"/>
                </a:solidFill>
              </a:rPr>
              <a:t>entity</a:t>
            </a:r>
            <a:r>
              <a:rPr lang="en-US" altLang="en-US" sz="2000" b="1" dirty="0"/>
              <a:t> </a:t>
            </a:r>
            <a:r>
              <a:rPr lang="en-US" altLang="en-US" sz="2000" dirty="0"/>
              <a:t>is an object that exists and is distinguishable from other objects.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Example:  specific person, company, event, plant</a:t>
            </a:r>
          </a:p>
          <a:p>
            <a:r>
              <a:rPr lang="en-US" altLang="en-US" sz="2000" dirty="0"/>
              <a:t>An </a:t>
            </a:r>
            <a:r>
              <a:rPr lang="en-US" altLang="en-US" sz="2000" b="1" dirty="0">
                <a:solidFill>
                  <a:srgbClr val="002060"/>
                </a:solidFill>
              </a:rPr>
              <a:t>entity set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/>
              <a:t>is a set of entities of the same type that share the same properties.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Example: set of all persons, companies, trees, holidays</a:t>
            </a:r>
          </a:p>
          <a:p>
            <a:r>
              <a:rPr lang="en-US" altLang="en-US" sz="2000" dirty="0"/>
              <a:t>An entity is represented by a set of attributes; i.e., descriptive properties possessed by all members of an entity set.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Example: </a:t>
            </a:r>
          </a:p>
          <a:p>
            <a:pPr lvl="1">
              <a:buFont typeface="Monotype Sorts" charset="2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     	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instructor = </a:t>
            </a:r>
            <a:r>
              <a:rPr lang="en-US" altLang="en-US" sz="2000" dirty="0">
                <a:ea typeface="ＭＳ Ｐゴシック" panose="020B0600070205080204" pitchFamily="34" charset="-128"/>
              </a:rPr>
              <a:t>(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ID, name, salary </a:t>
            </a:r>
            <a:r>
              <a:rPr lang="en-US" altLang="en-US" sz="2000" dirty="0">
                <a:ea typeface="ＭＳ Ｐゴシック" panose="020B0600070205080204" pitchFamily="34" charset="-128"/>
              </a:rPr>
              <a:t>)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/>
            </a:r>
            <a:br>
              <a:rPr lang="en-US" altLang="en-US" sz="2000" i="1" dirty="0">
                <a:ea typeface="ＭＳ Ｐゴシック" panose="020B0600070205080204" pitchFamily="34" charset="-128"/>
              </a:rPr>
            </a:br>
            <a:r>
              <a:rPr lang="en-US" altLang="en-US" sz="2000" i="1" dirty="0">
                <a:ea typeface="ＭＳ Ｐゴシック" panose="020B0600070205080204" pitchFamily="34" charset="-128"/>
              </a:rPr>
              <a:t>	course= </a:t>
            </a:r>
            <a:r>
              <a:rPr lang="en-US" altLang="en-US" sz="2000" dirty="0">
                <a:ea typeface="ＭＳ Ｐゴシック" panose="020B0600070205080204" pitchFamily="34" charset="-128"/>
              </a:rPr>
              <a:t>(</a:t>
            </a:r>
            <a:r>
              <a:rPr lang="en-US" altLang="en-US" sz="2000" i="1" dirty="0" err="1">
                <a:ea typeface="ＭＳ Ｐゴシック" panose="020B0600070205080204" pitchFamily="34" charset="-128"/>
              </a:rPr>
              <a:t>course_id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, title, credits</a:t>
            </a:r>
            <a:r>
              <a:rPr lang="en-US" altLang="en-US" sz="2000" dirty="0">
                <a:ea typeface="ＭＳ Ｐゴシック" panose="020B0600070205080204" pitchFamily="34" charset="-128"/>
              </a:rPr>
              <a:t>)</a:t>
            </a:r>
            <a:endParaRPr lang="en-US" altLang="en-US" sz="2000" i="1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2000" dirty="0"/>
              <a:t>A subset of the attributes form a  </a:t>
            </a:r>
            <a:r>
              <a:rPr lang="en-US" altLang="en-US" sz="2000" b="1" dirty="0">
                <a:solidFill>
                  <a:srgbClr val="002060"/>
                </a:solidFill>
              </a:rPr>
              <a:t>primary key </a:t>
            </a:r>
            <a:r>
              <a:rPr lang="en-US" altLang="en-US" sz="2000" dirty="0"/>
              <a:t>of the entity set; i.e., uniquely identifying each member of the set.</a:t>
            </a:r>
          </a:p>
          <a:p>
            <a:pPr>
              <a:buFont typeface="Monotype Sorts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db-5-grey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2_db-5-gre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2_db-5-grey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DB6</Template>
  <TotalTime>92640</TotalTime>
  <Words>4083</Words>
  <Application>Microsoft Office PowerPoint</Application>
  <PresentationFormat>On-screen Show (4:3)</PresentationFormat>
  <Paragraphs>500</Paragraphs>
  <Slides>84</Slides>
  <Notes>84</Notes>
  <HiddenSlides>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  <vt:variant>
        <vt:lpstr>Custom Shows</vt:lpstr>
      </vt:variant>
      <vt:variant>
        <vt:i4>1</vt:i4>
      </vt:variant>
    </vt:vector>
  </HeadingPairs>
  <TitlesOfParts>
    <vt:vector size="95" baseType="lpstr">
      <vt:lpstr>MS PGothic</vt:lpstr>
      <vt:lpstr>MS PGothic</vt:lpstr>
      <vt:lpstr>Arial</vt:lpstr>
      <vt:lpstr>Helvetica</vt:lpstr>
      <vt:lpstr>Monotype Sorts</vt:lpstr>
      <vt:lpstr>Symbol</vt:lpstr>
      <vt:lpstr>Times New Roman</vt:lpstr>
      <vt:lpstr>Webdings</vt:lpstr>
      <vt:lpstr>Wingdings</vt:lpstr>
      <vt:lpstr>2_db-5-grey</vt:lpstr>
      <vt:lpstr>Chapter 6: Database Design Using the E-R Model</vt:lpstr>
      <vt:lpstr>Outline</vt:lpstr>
      <vt:lpstr>Design Phases</vt:lpstr>
      <vt:lpstr>Design Phases (Cont.)</vt:lpstr>
      <vt:lpstr>Design Alternatives</vt:lpstr>
      <vt:lpstr>Design Approaches</vt:lpstr>
      <vt:lpstr>Outline of the ER Model</vt:lpstr>
      <vt:lpstr>ER model -- Database Modeling</vt:lpstr>
      <vt:lpstr>Entity Sets</vt:lpstr>
      <vt:lpstr>Entity Sets -- instructor and student</vt:lpstr>
      <vt:lpstr>Representing Entity sets in ER Diagram</vt:lpstr>
      <vt:lpstr>Relationship Sets</vt:lpstr>
      <vt:lpstr>Relationship Sets (Cont.)</vt:lpstr>
      <vt:lpstr>Representing Relationship  Sets via ER Diagrams </vt:lpstr>
      <vt:lpstr>Relationship Sets (Cont.)</vt:lpstr>
      <vt:lpstr>Relationship Sets with Attributes</vt:lpstr>
      <vt:lpstr>Roles</vt:lpstr>
      <vt:lpstr>Degree of a Relationship Set</vt:lpstr>
      <vt:lpstr>Non-binary Relationship Sets</vt:lpstr>
      <vt:lpstr>Complex Attributes</vt:lpstr>
      <vt:lpstr>Composite Attributes</vt:lpstr>
      <vt:lpstr>Representing Complex Attributes  in ER Diagram</vt:lpstr>
      <vt:lpstr>Mapping Cardinality Constraints</vt:lpstr>
      <vt:lpstr>Mapping Cardinalities</vt:lpstr>
      <vt:lpstr>Mapping Cardinalities </vt:lpstr>
      <vt:lpstr>Representing Cardinality Constraints in ER Diagram</vt:lpstr>
      <vt:lpstr>One-to-Many Relationship</vt:lpstr>
      <vt:lpstr>Many-to-One Relationships</vt:lpstr>
      <vt:lpstr>Many-to-Many Relationship</vt:lpstr>
      <vt:lpstr>Total  and Partial Participation</vt:lpstr>
      <vt:lpstr>Notation for Expressing More Complex Constraints</vt:lpstr>
      <vt:lpstr>Cardinality Constraints on Ternary Relationship</vt:lpstr>
      <vt:lpstr>Primary Key</vt:lpstr>
      <vt:lpstr>Primary key for Entity Sets</vt:lpstr>
      <vt:lpstr>Primary Key for Relationship Sets</vt:lpstr>
      <vt:lpstr>Choice of Primary key for Binary Relationship</vt:lpstr>
      <vt:lpstr>Choice of Primary key for Nonbinary Relationship</vt:lpstr>
      <vt:lpstr>Weak Entity Sets</vt:lpstr>
      <vt:lpstr>Weak Entity Sets (Cont.)</vt:lpstr>
      <vt:lpstr>Weak Entity Sets (Cont.)</vt:lpstr>
      <vt:lpstr>Expressing Weak Entity Sets</vt:lpstr>
      <vt:lpstr>Redundant Attributes</vt:lpstr>
      <vt:lpstr>E-R Diagram for a University Enterprise</vt:lpstr>
      <vt:lpstr>Reduction to Relation Schemas</vt:lpstr>
      <vt:lpstr>Reduction to Relation Schemas</vt:lpstr>
      <vt:lpstr>Representing Entity Sets</vt:lpstr>
      <vt:lpstr>Representation of Entity Sets with Composite Attributes</vt:lpstr>
      <vt:lpstr>Representation of Entity Sets with Multivalued Attributes</vt:lpstr>
      <vt:lpstr>Representing Relationship Sets</vt:lpstr>
      <vt:lpstr>Redundancy of Schemas</vt:lpstr>
      <vt:lpstr>Redundancy of Schemas (Cont.)</vt:lpstr>
      <vt:lpstr>Redundancy of Schemas (Cont.)</vt:lpstr>
      <vt:lpstr>Extended E-R Features</vt:lpstr>
      <vt:lpstr>Specialization</vt:lpstr>
      <vt:lpstr>Specialization Example</vt:lpstr>
      <vt:lpstr>Representing Specialization via Schemas</vt:lpstr>
      <vt:lpstr>Representing Specialization as Schemas (Cont.)</vt:lpstr>
      <vt:lpstr>Generalization</vt:lpstr>
      <vt:lpstr>Completeness constraint</vt:lpstr>
      <vt:lpstr>Completeness constraint (Cont.)</vt:lpstr>
      <vt:lpstr>Aggregation</vt:lpstr>
      <vt:lpstr>Aggregation (Cont.)</vt:lpstr>
      <vt:lpstr>Aggregation (Cont.)</vt:lpstr>
      <vt:lpstr>Reduction to Relational Schemas</vt:lpstr>
      <vt:lpstr>Design Issues</vt:lpstr>
      <vt:lpstr>Common Mistakes in E-R Diagrams</vt:lpstr>
      <vt:lpstr>Common Mistakes in E-R Diagrams (Cont.)</vt:lpstr>
      <vt:lpstr>Entities vs. Attributes</vt:lpstr>
      <vt:lpstr>Entities vs. Relationship sets</vt:lpstr>
      <vt:lpstr>Binary Vs. Non-Binary Relationships</vt:lpstr>
      <vt:lpstr>Converting Non-Binary Relationships to Binary Form</vt:lpstr>
      <vt:lpstr>Converting Non-Binary Relationships (Cont.)</vt:lpstr>
      <vt:lpstr>E-R Design Decisions</vt:lpstr>
      <vt:lpstr>Summary of Symbols Used in E-R Notation</vt:lpstr>
      <vt:lpstr>Symbols Used in E-R Notation (Cont.)</vt:lpstr>
      <vt:lpstr>Alternative ER Notations</vt:lpstr>
      <vt:lpstr>Alternative ER Notations</vt:lpstr>
      <vt:lpstr>UML </vt:lpstr>
      <vt:lpstr>ER vs. UML Class Diagrams</vt:lpstr>
      <vt:lpstr>ER vs. UML Class Diagrams</vt:lpstr>
      <vt:lpstr>UML Class Diagrams (Cont.)</vt:lpstr>
      <vt:lpstr>ER vs. UML Class Diagrams</vt:lpstr>
      <vt:lpstr>Other Aspects of Database Design</vt:lpstr>
      <vt:lpstr>End of  Chapter  6 </vt:lpstr>
      <vt:lpstr>Custom Show 1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 Relational Database Design</dc:title>
  <dc:creator>Marilyn Turnamian</dc:creator>
  <cp:lastModifiedBy>Silberschatz, Avi</cp:lastModifiedBy>
  <cp:revision>443</cp:revision>
  <cp:lastPrinted>1999-06-28T19:27:31Z</cp:lastPrinted>
  <dcterms:created xsi:type="dcterms:W3CDTF">2009-12-21T15:40:22Z</dcterms:created>
  <dcterms:modified xsi:type="dcterms:W3CDTF">2019-07-01T07:30:28Z</dcterms:modified>
</cp:coreProperties>
</file>