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3"/>
  </p:notesMasterIdLst>
  <p:handoutMasterIdLst>
    <p:handoutMasterId r:id="rId104"/>
  </p:handout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43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433" r:id="rId99"/>
    <p:sldId id="434" r:id="rId100"/>
    <p:sldId id="435" r:id="rId101"/>
    <p:sldId id="436" r:id="rId102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8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762" y="84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AE97AB-3AD7-4C3A-8826-EED39F9CDE8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A450BD-08BE-4C06-8125-BBFA1D5AB41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A4B368-5493-43AB-83D2-FB2745DC6257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26C2D1-1E1E-42BD-85B4-1BCC855514C0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701DF6-0095-49A6-9538-0F4E1D04D19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CCD6A2-8F22-431C-9059-7B1E655B3F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B50642-8067-4638-B2FE-15C691E0075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CC9CF2-4998-4C05-A98D-CC655C38695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01A597-9366-4E98-91B3-EC7AD41AF34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0684B9-9744-4E13-BCE3-67E4D5AC52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911C6D-C523-432C-89F4-406A63F7E4F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54D0A1-F669-443E-ADD7-EBEE7996BBA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4B0E9C-818B-4892-804B-8736909E539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C98366-10B6-4C97-9C68-1B8DAD89E8A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205F84-2065-4332-B0FA-E582A1DD723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862FF-AA55-4048-85C2-DAA9D3A35A6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C79F51-599B-4731-9C05-59A4A5345AB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FCC4C7-9321-4F85-AC15-C96C02999C1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539C29-DF58-4677-B4D9-0CC127174E2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2CACEA-96F7-41D9-A638-F44E853DC1F9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78A41-D873-4EFC-8823-1C9E9A3093F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A18F2D-D4E4-4C99-9424-81DA77918E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443853-1DD4-4877-B587-65D98B968857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8B56BC-BF26-4697-801E-84F2929930E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48278F-1CF2-4C20-9F87-85520FC9450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A4DCD6-4990-4088-8EFB-FAD2F8B84679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B97D8D-6A75-4AFA-8548-85396391880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DB8CD2-F9D8-4BCF-90A1-A8E625EDFB9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9040D4-3005-4847-ABB3-16A2B4BDF1CE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B7593E-E541-408E-B62F-DEA0E60392EA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3737A-222D-46BE-B7A9-3EA09C13F967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2ED6F9-53BE-4CD9-8D10-83BD677C853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B6CE2F-3CD3-45FE-B460-EC2ED3F07842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E4753A-8DE0-4CA5-9E0D-F3763DCF04F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E239C7-4B01-4ACB-AC64-19B9EB42973F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44FD9B-FA56-471A-AC29-AFD38B13261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C0A48C-B033-4AC9-8924-4B331051E00D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999FEA-463D-4EC2-9BE5-4E48B7E10B51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5BC543-30D6-4AA8-90B4-22C339D46936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20452C-B463-4E95-A665-2B99AA28B79B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26D1A1-086F-49DE-B921-A09020A520A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03AC-91E0-4C02-A3AF-D03041938C2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C3BE13-538F-4FB5-B532-CB8FA5D987FB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756CCF-944F-475F-BC67-70F3E02FC64F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E32EFA-99EE-40E3-9AB5-36B847B8CD1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FD356F-B370-4905-B475-36D0765F2DB9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007FB-A4A6-412F-8092-509E2CEC8D0B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A8EE5B-27ED-41B6-B0F7-B62E458A1259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B94BD-CECE-4C33-9065-62089078E886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526EF-2A76-46A8-A4E9-07C212D9D96D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C611-501B-4334-8DD9-2D5A8FF01FE8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BC9CE-BF8C-4DA1-B24E-2871B5D5AD09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BC47A9-62C0-457E-AB19-17B7324B6011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37B9D3-CFBC-4A9A-892E-C5B737D92079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96B17E-EA99-4BE4-8109-8D7786A8AC53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1C07DE-DA20-4217-B91C-55FA724E7B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7F53DE-0A03-40E0-A2C9-F027B409EFB7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BA1292-271E-4250-9539-FFC50DBCE51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027822-1DA4-45D6-8B4A-F0F2C0E9336B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5AE4C2-505E-4B52-AE25-D384F1F0AFC8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49D456-034E-4195-8672-8080BB49D1C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5C975C-CA24-4F0D-85AD-F6146BCF020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5F8435-A232-49CF-A9C6-B8722E09AEA4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301218-705C-4D04-BB0F-53A85D1868AA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9D207-2DEF-441B-BED4-CFAF747A5F24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B2CAC-AEF3-41E1-B7D5-B6BAEDAB4D0E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7C4D0E-10BE-41E0-A0AF-FD2B0011F8A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62B22B-5B5B-47F1-897F-E166688E4CF0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9E8797-367B-4BC3-98D0-381C471A0413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84E881-A958-4B68-ADE6-2B7C0AFAFFC8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A4D597-B539-4990-B3B7-C5878BB257C4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F6520D-BDC3-4206-98C8-000B2AAC71C5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439975-68C6-4A78-9207-604005262388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CA98BF-2766-4132-A090-BEDD1F53C69F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0A9382-BE8A-447D-8A13-E2C05FAE4009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EE3D57-1AB5-4E55-9DE6-56A88860B688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FF916E-004C-4E0F-94C7-A1F1AB4046CB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5C7E4C-29A1-4ED6-8D81-6DB7BB775B7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5FC84-D300-4993-8FFF-76B7189FD726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4D146A-0FCA-4AA9-B806-71D700033438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662A18-7A7C-4076-893B-6E4783118D4F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B02815-2E8F-4F1F-8AF4-3F688E850CE7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AD0300-7DF2-417B-9258-1FCF1C4B0F1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3E816C-6BFE-45B8-AEE0-580237AF389A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BE18E-95C0-4077-93A4-3B3170CA9954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675266-589F-43B0-9701-90476419F730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8DF86E-0385-4E7C-82B3-654758E8AEBF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B39A99-E879-404A-858C-3AE1BF5F92CA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AEC5DC-5E4F-4639-8D2D-6BB23BF9650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3738"/>
            <a:ext cx="4643437" cy="34829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8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D9CE7-351F-48CE-967A-358B845A4695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029BB9-2A89-4B67-AE42-9DB9D32BF98D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9645A2-1248-423A-8556-84A2D4FA5E36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BE1E68-DCB1-4B85-8BF4-1674F75BDA38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8419CD-81A9-4ED0-AB27-AA58D803B9B6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CD90F2-E731-4C57-9E9C-AE613BD3ED33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6B90E9-AD16-49EE-8AC8-14E0E639CE5E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BED4C9-4176-4C1E-9BDD-B23EF2DAA67E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5FF9D4-41DB-4DDD-A2B7-DFC2E567BB37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4B128C-0F01-4305-977D-D3781B10800B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C6F45F-FF9D-4CDF-A1C0-8CB1B712ED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9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/>
            </a:lvl2pPr>
            <a:lvl3pPr marL="1085850" indent="-228600">
              <a:buFont typeface="Wingdings" panose="05000000000000000000" pitchFamily="2" charset="2"/>
              <a:buChar char="§"/>
              <a:defRPr/>
            </a:lvl3pPr>
            <a:lvl4pPr marL="1428750" indent="-228600">
              <a:buFont typeface="Arial" panose="020B0604020202020204" pitchFamily="34" charset="0"/>
              <a:buChar char="•"/>
              <a:defRPr/>
            </a:lvl4pPr>
            <a:lvl5pPr marL="177165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0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000" b="1" dirty="0">
                <a:solidFill>
                  <a:srgbClr val="002060"/>
                </a:solidFill>
              </a:rPr>
              <a:t>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7.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Chapter 7:  Normalization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85738"/>
            <a:ext cx="8372475" cy="59848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Normalization Theory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093788"/>
            <a:ext cx="7097713" cy="4903787"/>
          </a:xfrm>
        </p:spPr>
        <p:txBody>
          <a:bodyPr/>
          <a:lstStyle/>
          <a:p>
            <a:r>
              <a:rPr lang="en-US" altLang="en-US" sz="2000" dirty="0"/>
              <a:t>Decide whether a particular relation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in </a:t>
            </a:r>
            <a:r>
              <a:rPr lang="ja-JP" altLang="en-US" sz="2000" dirty="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good</a:t>
            </a:r>
            <a:r>
              <a:rPr lang="ja-JP" altLang="en-US" sz="2000" dirty="0">
                <a:latin typeface="Arial" panose="020B0604020202020204" pitchFamily="34" charset="0"/>
              </a:rPr>
              <a:t>”</a:t>
            </a:r>
            <a:r>
              <a:rPr lang="en-US" altLang="ja-JP" sz="2000" dirty="0"/>
              <a:t> form.</a:t>
            </a:r>
          </a:p>
          <a:p>
            <a:r>
              <a:rPr lang="en-US" altLang="en-US" sz="2000" dirty="0"/>
              <a:t>In the case that a relation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not in </a:t>
            </a:r>
            <a:r>
              <a:rPr lang="ja-JP" altLang="en-US" sz="2000" dirty="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good</a:t>
            </a:r>
            <a:r>
              <a:rPr lang="ja-JP" altLang="en-US" sz="2000" dirty="0">
                <a:latin typeface="Arial" panose="020B0604020202020204" pitchFamily="34" charset="0"/>
              </a:rPr>
              <a:t>”</a:t>
            </a:r>
            <a:r>
              <a:rPr lang="en-US" altLang="ja-JP" sz="2000" dirty="0"/>
              <a:t> form, decompose it into  set of relations {</a:t>
            </a:r>
            <a:r>
              <a:rPr lang="en-US" altLang="ja-JP" sz="2000" i="1" dirty="0"/>
              <a:t>R</a:t>
            </a:r>
            <a:r>
              <a:rPr lang="en-US" altLang="ja-JP" sz="2000" baseline="-25000" dirty="0"/>
              <a:t>1</a:t>
            </a:r>
            <a:r>
              <a:rPr lang="en-US" altLang="ja-JP" sz="2000" i="1" dirty="0"/>
              <a:t>, R</a:t>
            </a:r>
            <a:r>
              <a:rPr lang="en-US" altLang="ja-JP" sz="2000" baseline="-25000" dirty="0"/>
              <a:t>2</a:t>
            </a:r>
            <a:r>
              <a:rPr lang="en-US" altLang="ja-JP" sz="2000" i="1" dirty="0"/>
              <a:t>, ..., R</a:t>
            </a:r>
            <a:r>
              <a:rPr lang="en-US" altLang="ja-JP" sz="2000" i="1" baseline="-25000" dirty="0"/>
              <a:t>n</a:t>
            </a:r>
            <a:r>
              <a:rPr lang="en-US" altLang="ja-JP" sz="2000" dirty="0"/>
              <a:t>} such that </a:t>
            </a:r>
          </a:p>
          <a:p>
            <a:pPr lvl="1"/>
            <a:r>
              <a:rPr lang="en-US" altLang="en-US" sz="2000" dirty="0"/>
              <a:t>Each relation is in good form </a:t>
            </a:r>
          </a:p>
          <a:p>
            <a:pPr lvl="1"/>
            <a:r>
              <a:rPr lang="en-US" altLang="en-US" sz="2000" dirty="0"/>
              <a:t>The decomposition is a lossless decomposition</a:t>
            </a:r>
          </a:p>
          <a:p>
            <a:r>
              <a:rPr lang="en-US" altLang="en-US" sz="2000" dirty="0"/>
              <a:t>Our theory is based on:</a:t>
            </a:r>
          </a:p>
          <a:p>
            <a:pPr lvl="1"/>
            <a:r>
              <a:rPr lang="en-US" altLang="en-US" sz="2000" dirty="0"/>
              <a:t>functional dependencies</a:t>
            </a:r>
          </a:p>
          <a:p>
            <a:pPr lvl="1"/>
            <a:r>
              <a:rPr lang="en-US" altLang="en-US" sz="2000" dirty="0"/>
              <a:t>multivalued dependencies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96950"/>
            <a:ext cx="7763091" cy="5194300"/>
          </a:xfrm>
        </p:spPr>
        <p:txBody>
          <a:bodyPr/>
          <a:lstStyle/>
          <a:p>
            <a:r>
              <a:rPr lang="en-US" altLang="en-US" sz="2000" dirty="0"/>
              <a:t>Domain is </a:t>
            </a:r>
            <a:r>
              <a:rPr lang="en-US" altLang="en-US" sz="2000" b="1" dirty="0">
                <a:solidFill>
                  <a:srgbClr val="002060"/>
                </a:solidFill>
              </a:rPr>
              <a:t>atomic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if its elements are considered to be indivisible units</a:t>
            </a:r>
          </a:p>
          <a:p>
            <a:pPr lvl="1"/>
            <a:r>
              <a:rPr lang="en-US" altLang="en-US" sz="2000" dirty="0"/>
              <a:t>Examples of non-atomic domains:</a:t>
            </a:r>
          </a:p>
          <a:p>
            <a:pPr lvl="2"/>
            <a:r>
              <a:rPr lang="en-US" altLang="en-US" sz="2000" dirty="0"/>
              <a:t>Set of names, composite attributes</a:t>
            </a:r>
          </a:p>
          <a:p>
            <a:pPr lvl="2"/>
            <a:r>
              <a:rPr lang="en-US" altLang="en-US" sz="2000" dirty="0"/>
              <a:t>Identification numbers like CS101  that can be broken up into parts</a:t>
            </a:r>
          </a:p>
          <a:p>
            <a:r>
              <a:rPr lang="en-US" altLang="en-US" sz="2000" dirty="0"/>
              <a:t>A relational schema R is in </a:t>
            </a:r>
            <a:r>
              <a:rPr lang="en-US" altLang="en-US" sz="2000" b="1" dirty="0">
                <a:solidFill>
                  <a:srgbClr val="002060"/>
                </a:solidFill>
              </a:rPr>
              <a:t>first normal form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if the domains of all attributes of R are atomic</a:t>
            </a:r>
          </a:p>
          <a:p>
            <a:r>
              <a:rPr lang="en-US" altLang="en-US" sz="2000" dirty="0"/>
              <a:t>Non-atomic values complicate storage and encourage redundant (repeated) storage of data</a:t>
            </a:r>
          </a:p>
          <a:p>
            <a:pPr lvl="1"/>
            <a:r>
              <a:rPr lang="en-US" altLang="en-US" sz="2000" dirty="0"/>
              <a:t>Example:  Set of accounts stored with each customer, and set of owners stored with each account</a:t>
            </a:r>
          </a:p>
          <a:p>
            <a:pPr lvl="1"/>
            <a:r>
              <a:rPr lang="en-US" altLang="en-US" sz="2000" dirty="0"/>
              <a:t>We assume all relations are in first normal form (and revisit this in Chapter 22: Object Based Databases)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 (Cont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203325"/>
            <a:ext cx="7750206" cy="3706813"/>
          </a:xfrm>
        </p:spPr>
        <p:txBody>
          <a:bodyPr/>
          <a:lstStyle/>
          <a:p>
            <a:r>
              <a:rPr lang="en-US" altLang="en-US" sz="2000" dirty="0"/>
              <a:t>Atomicity is actually a property of how the elements of the domain are used.</a:t>
            </a:r>
          </a:p>
          <a:p>
            <a:pPr lvl="1"/>
            <a:r>
              <a:rPr lang="en-US" altLang="en-US" sz="2000" dirty="0"/>
              <a:t>Example: Strings would normally be considered indivisible </a:t>
            </a:r>
          </a:p>
          <a:p>
            <a:pPr lvl="1"/>
            <a:r>
              <a:rPr lang="en-US" altLang="en-US" sz="2000" dirty="0"/>
              <a:t>Suppose that students are given roll numbers which are strings of the form </a:t>
            </a:r>
            <a:r>
              <a:rPr lang="en-US" altLang="en-US" sz="2000" i="1" dirty="0"/>
              <a:t>CS0012 </a:t>
            </a:r>
            <a:r>
              <a:rPr lang="en-US" altLang="en-US" sz="2000" dirty="0"/>
              <a:t>or </a:t>
            </a:r>
            <a:r>
              <a:rPr lang="en-US" altLang="en-US" sz="2000" i="1" dirty="0"/>
              <a:t>EE1127</a:t>
            </a:r>
          </a:p>
          <a:p>
            <a:pPr lvl="1"/>
            <a:r>
              <a:rPr lang="en-US" altLang="en-US" sz="2000" dirty="0"/>
              <a:t>If the first two characters are extracted to find the department, the domain of roll numbers is not atomic.</a:t>
            </a:r>
          </a:p>
          <a:p>
            <a:pPr lvl="1"/>
            <a:r>
              <a:rPr lang="en-US" altLang="en-US" sz="2000" dirty="0"/>
              <a:t>Doing so is a bad idea: leads to encoding of information in application program rather than in the database.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461250" cy="4903788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ea typeface="ＭＳ Ｐゴシック" pitchFamily="34" charset="-128"/>
              </a:rPr>
              <a:t>There are usually a variety of constraints (rules) on the data in the real world.</a:t>
            </a:r>
            <a:endParaRPr lang="en-US" altLang="en-US" sz="2000" i="1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dirty="0">
                <a:ea typeface="ＭＳ Ｐゴシック" pitchFamily="34" charset="-128"/>
              </a:rPr>
              <a:t>For example, some of the constraints that are expected to hold  in a university database are: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-128"/>
              </a:rPr>
              <a:t>Students and instructors are uniquely identified by their ID.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-128"/>
              </a:rPr>
              <a:t>Each student and instructor has only one name.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-128"/>
              </a:rPr>
              <a:t>Each instructor and student is (primarily) associated with only one department.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-128"/>
              </a:rPr>
              <a:t>Each department has only one value for its budget, and only one associated building.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23394" cy="4903787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ea typeface="ＭＳ Ｐゴシック" pitchFamily="34" charset="-128"/>
              </a:rPr>
              <a:t>An instance of a relation that satisfies all such real-world constraints is called a  </a:t>
            </a:r>
            <a:r>
              <a:rPr lang="en-US" altLang="en-US" sz="2000" b="1" dirty="0">
                <a:solidFill>
                  <a:srgbClr val="002060"/>
                </a:solidFill>
                <a:ea typeface="ＭＳ Ｐゴシック" pitchFamily="34" charset="-128"/>
              </a:rPr>
              <a:t>legal instance </a:t>
            </a:r>
            <a:r>
              <a:rPr lang="en-US" altLang="en-US" sz="2000" dirty="0">
                <a:ea typeface="ＭＳ Ｐゴシック" pitchFamily="34" charset="-128"/>
              </a:rPr>
              <a:t>of the relation;</a:t>
            </a:r>
            <a:endParaRPr lang="en-US" altLang="en-US" sz="2000" dirty="0"/>
          </a:p>
          <a:p>
            <a:r>
              <a:rPr lang="en-US" altLang="en-US" sz="2000" dirty="0">
                <a:ea typeface="ＭＳ Ｐゴシック" pitchFamily="34" charset="-128"/>
              </a:rPr>
              <a:t> A legal instance of a database is one where all the relation instances are legal instances</a:t>
            </a:r>
            <a:endParaRPr lang="en-US" altLang="en-US" sz="2000" dirty="0"/>
          </a:p>
          <a:p>
            <a:r>
              <a:rPr lang="en-US" altLang="en-US" sz="2000" dirty="0"/>
              <a:t>Constraints on the set of legal relations.</a:t>
            </a:r>
          </a:p>
          <a:p>
            <a:r>
              <a:rPr lang="en-US" altLang="en-US" sz="2000" dirty="0"/>
              <a:t>Require that the value for a certain set of attributes determines uniquely the value for another set of attributes.</a:t>
            </a:r>
          </a:p>
          <a:p>
            <a:r>
              <a:rPr lang="en-US" altLang="en-US" sz="2000" dirty="0"/>
              <a:t>A functional dependency is a generalization of the notion of a </a:t>
            </a:r>
            <a:r>
              <a:rPr lang="en-US" altLang="en-US" sz="2000" i="1" dirty="0"/>
              <a:t>key.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Definition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320"/>
            <a:ext cx="7361238" cy="491479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dirty="0"/>
              <a:t>		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>
                <a:sym typeface="Symbol" panose="05050102010706020507" pitchFamily="18" charset="2"/>
              </a:rPr>
              <a:t>R  and  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functional dependency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i="1" dirty="0">
                <a:solidFill>
                  <a:srgbClr val="002060"/>
                </a:solidFill>
                <a:sym typeface="Symbol" panose="05050102010706020507" pitchFamily="18" charset="2"/>
              </a:rPr>
              <a:t>		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 </a:t>
            </a:r>
            <a:r>
              <a:rPr lang="en-US" altLang="en-US" b="1" dirty="0">
                <a:solidFill>
                  <a:srgbClr val="002060"/>
                </a:solidFill>
                <a:sym typeface="Monotype Sorts" pitchFamily="-84" charset="2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sym typeface="Symbol" panose="05050102010706020507" pitchFamily="18" charset="2"/>
              </a:rPr>
              <a:t>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800" b="1" i="1" dirty="0">
                <a:solidFill>
                  <a:srgbClr val="000099"/>
                </a:solidFill>
                <a:sym typeface="Symbol" panose="05050102010706020507" pitchFamily="18" charset="2"/>
              </a:rPr>
              <a:t/>
            </a:r>
            <a:br>
              <a:rPr lang="en-US" altLang="en-US" sz="800" b="1" i="1" dirty="0">
                <a:solidFill>
                  <a:srgbClr val="000099"/>
                </a:solidFill>
                <a:sym typeface="Symbol" panose="05050102010706020507" pitchFamily="18" charset="2"/>
              </a:rPr>
            </a:b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holds on</a:t>
            </a:r>
            <a:r>
              <a:rPr lang="en-US" altLang="en-U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if and only if for any legal relations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(R), whenever any two tuples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agree on the attributes , they also agree on the attributes </a:t>
            </a:r>
            <a:r>
              <a:rPr lang="en-US" altLang="en-US" i="1" dirty="0">
                <a:sym typeface="Symbol" panose="05050102010706020507" pitchFamily="18" charset="2"/>
              </a:rPr>
              <a:t>. </a:t>
            </a:r>
            <a:r>
              <a:rPr lang="en-US" altLang="en-US" dirty="0">
                <a:sym typeface="Symbol" panose="05050102010706020507" pitchFamily="18" charset="2"/>
              </a:rPr>
              <a:t> That is,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	 t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[] =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[]     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[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]  =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[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]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/>
              <a:t>Example:  Consider </a:t>
            </a:r>
            <a:r>
              <a:rPr lang="en-US" altLang="en-US" i="1" dirty="0"/>
              <a:t>r</a:t>
            </a:r>
            <a:r>
              <a:rPr lang="en-US" altLang="en-US" dirty="0"/>
              <a:t>(A</a:t>
            </a:r>
            <a:r>
              <a:rPr lang="en-US" altLang="en-US" i="1" dirty="0"/>
              <a:t>,B </a:t>
            </a:r>
            <a:r>
              <a:rPr lang="en-US" altLang="en-US" dirty="0"/>
              <a:t>) with the following instance of </a:t>
            </a:r>
            <a:r>
              <a:rPr lang="en-US" altLang="en-US" i="1" dirty="0"/>
              <a:t>r.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8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/>
              <a:t>On this instance,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hold; 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does </a:t>
            </a:r>
            <a:r>
              <a:rPr lang="en-US" altLang="en-US" b="1" dirty="0"/>
              <a:t>NOT</a:t>
            </a:r>
            <a:r>
              <a:rPr lang="en-US" altLang="en-US" dirty="0"/>
              <a:t> hold, 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i="1" dirty="0">
              <a:sym typeface="Symbol" panose="05050102010706020507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89363" y="4524375"/>
            <a:ext cx="998537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lain"/>
            </a:pPr>
            <a:r>
              <a:rPr lang="en-US" altLang="en-US" sz="1800"/>
              <a:t>4</a:t>
            </a:r>
          </a:p>
          <a:p>
            <a:r>
              <a:rPr lang="en-US" altLang="en-US" sz="1800"/>
              <a:t>1     5</a:t>
            </a:r>
          </a:p>
          <a:p>
            <a:r>
              <a:rPr lang="en-US" altLang="en-US" sz="1800"/>
              <a:t>3     7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2667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17613"/>
            <a:ext cx="7102475" cy="4724400"/>
          </a:xfrm>
        </p:spPr>
        <p:txBody>
          <a:bodyPr/>
          <a:lstStyle/>
          <a:p>
            <a:r>
              <a:rPr lang="en-US" altLang="en-US" sz="2000" dirty="0"/>
              <a:t>Given a set </a:t>
            </a:r>
            <a:r>
              <a:rPr lang="en-US" altLang="en-US" sz="2000" i="1" dirty="0"/>
              <a:t>F</a:t>
            </a:r>
            <a:r>
              <a:rPr lang="en-US" altLang="en-US" sz="2000" dirty="0"/>
              <a:t> set of functional dependencies, there are certain other functional dependencies that are logically implied by </a:t>
            </a:r>
            <a:r>
              <a:rPr lang="en-US" altLang="en-US" sz="2000" i="1" dirty="0"/>
              <a:t>F</a:t>
            </a:r>
            <a:r>
              <a:rPr lang="en-US" altLang="en-US" sz="2000" dirty="0"/>
              <a:t>.</a:t>
            </a:r>
          </a:p>
          <a:p>
            <a:pPr lvl="1"/>
            <a:r>
              <a:rPr lang="en-US" altLang="en-US" sz="2000" dirty="0"/>
              <a:t> If  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  <a:r>
              <a:rPr lang="en-US" altLang="en-US" sz="2000" dirty="0">
                <a:sym typeface="Monotype Sorts" pitchFamily="-84" charset="2"/>
              </a:rPr>
              <a:t> and  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C</a:t>
            </a:r>
            <a:r>
              <a:rPr lang="en-US" altLang="en-US" sz="2000" dirty="0">
                <a:sym typeface="Monotype Sorts" pitchFamily="-84" charset="2"/>
              </a:rPr>
              <a:t>,  then we can infer that </a:t>
            </a:r>
            <a:r>
              <a:rPr lang="en-US" altLang="en-US" sz="2000" i="1" dirty="0">
                <a:sym typeface="Monotype Sorts" pitchFamily="-84" charset="2"/>
              </a:rPr>
              <a:t>A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sz="2000" dirty="0">
                <a:sym typeface="Monotype Sorts" pitchFamily="-84" charset="2"/>
              </a:rPr>
              <a:t>etc.</a:t>
            </a:r>
            <a:endParaRPr lang="en-US" altLang="en-US" sz="2000" dirty="0"/>
          </a:p>
          <a:p>
            <a:r>
              <a:rPr lang="en-US" altLang="en-US" sz="2000" dirty="0"/>
              <a:t>The set of </a:t>
            </a:r>
            <a:r>
              <a:rPr lang="en-US" altLang="en-US" sz="2000" b="1" dirty="0">
                <a:solidFill>
                  <a:srgbClr val="002060"/>
                </a:solidFill>
              </a:rPr>
              <a:t>all</a:t>
            </a:r>
            <a:r>
              <a:rPr lang="en-US" altLang="en-US" sz="2000" dirty="0"/>
              <a:t> functional dependencies logically implied by </a:t>
            </a:r>
            <a:r>
              <a:rPr lang="en-US" altLang="en-US" sz="2000" i="1" dirty="0"/>
              <a:t>F</a:t>
            </a:r>
            <a:r>
              <a:rPr lang="en-US" altLang="en-US" sz="2000" dirty="0"/>
              <a:t> is the </a:t>
            </a:r>
            <a:r>
              <a:rPr lang="en-US" altLang="en-US" sz="2000" b="1" dirty="0">
                <a:solidFill>
                  <a:srgbClr val="002060"/>
                </a:solidFill>
              </a:rPr>
              <a:t>closure</a:t>
            </a:r>
            <a:r>
              <a:rPr lang="en-US" altLang="en-US" sz="2000" dirty="0"/>
              <a:t> of </a:t>
            </a:r>
            <a:r>
              <a:rPr lang="en-US" altLang="en-US" sz="2000" i="1" dirty="0"/>
              <a:t>F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We denote the </a:t>
            </a:r>
            <a:r>
              <a:rPr lang="en-US" altLang="en-US" sz="2000" i="1" dirty="0"/>
              <a:t>closure </a:t>
            </a:r>
            <a:r>
              <a:rPr lang="en-US" altLang="en-US" sz="2000" dirty="0"/>
              <a:t>of </a:t>
            </a:r>
            <a:r>
              <a:rPr lang="en-US" altLang="en-US" sz="2000" i="1" dirty="0"/>
              <a:t>F</a:t>
            </a:r>
            <a:r>
              <a:rPr lang="en-US" altLang="en-US" sz="2000" dirty="0"/>
              <a:t> by </a:t>
            </a:r>
            <a:r>
              <a:rPr lang="en-US" altLang="en-US" sz="2000" b="1" i="1" dirty="0">
                <a:solidFill>
                  <a:srgbClr val="002060"/>
                </a:solidFill>
              </a:rPr>
              <a:t>F</a:t>
            </a:r>
            <a:r>
              <a:rPr lang="en-US" altLang="en-US" sz="2000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sz="2000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Keys and Functional Dependencies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494588" cy="4903787"/>
          </a:xfrm>
        </p:spPr>
        <p:txBody>
          <a:bodyPr/>
          <a:lstStyle/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i="1" dirty="0">
                <a:sym typeface="Symbol" panose="05050102010706020507" pitchFamily="18" charset="2"/>
              </a:rPr>
              <a:t>K</a:t>
            </a:r>
            <a:r>
              <a:rPr lang="en-US" altLang="en-US" sz="2000" dirty="0">
                <a:sym typeface="Symbol" panose="05050102010706020507" pitchFamily="18" charset="2"/>
              </a:rPr>
              <a:t> is a </a:t>
            </a:r>
            <a:r>
              <a:rPr lang="en-US" altLang="en-US" sz="2000" dirty="0" err="1">
                <a:sym typeface="Symbol" panose="05050102010706020507" pitchFamily="18" charset="2"/>
              </a:rPr>
              <a:t>superkey</a:t>
            </a:r>
            <a:r>
              <a:rPr lang="en-US" altLang="en-US" sz="2000" dirty="0">
                <a:sym typeface="Symbol" panose="05050102010706020507" pitchFamily="18" charset="2"/>
              </a:rPr>
              <a:t> for relation schema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if and only if </a:t>
            </a:r>
            <a:r>
              <a:rPr lang="en-US" altLang="en-US" sz="2000" i="1" dirty="0">
                <a:sym typeface="Symbol" panose="05050102010706020507" pitchFamily="18" charset="2"/>
              </a:rPr>
              <a:t>K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endParaRPr lang="en-US" altLang="en-US" sz="2000" dirty="0">
              <a:sym typeface="Monotype Sorts" pitchFamily="-84" charset="2"/>
            </a:endParaRP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i="1" dirty="0">
                <a:sym typeface="Monotype Sorts" pitchFamily="-84" charset="2"/>
              </a:rPr>
              <a:t>K</a:t>
            </a:r>
            <a:r>
              <a:rPr lang="en-US" altLang="en-US" sz="2000" dirty="0">
                <a:sym typeface="Monotype Sorts" pitchFamily="-84" charset="2"/>
              </a:rPr>
              <a:t> is a candidate key for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dirty="0">
                <a:sym typeface="Monotype Sorts" pitchFamily="-84" charset="2"/>
              </a:rPr>
              <a:t> if and only if 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i="1" dirty="0">
                <a:sym typeface="Monotype Sorts" pitchFamily="-84" charset="2"/>
              </a:rPr>
              <a:t>K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dirty="0">
                <a:sym typeface="Monotype Sorts" pitchFamily="-84" charset="2"/>
              </a:rPr>
              <a:t>, and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dirty="0">
                <a:sym typeface="Monotype Sorts" pitchFamily="-84" charset="2"/>
              </a:rPr>
              <a:t>for no </a:t>
            </a:r>
            <a:r>
              <a:rPr lang="en-US" altLang="en-US" sz="2000" dirty="0">
                <a:sym typeface="Symbol" panose="05050102010706020507" pitchFamily="18" charset="2"/>
              </a:rPr>
              <a:t>  </a:t>
            </a:r>
            <a:r>
              <a:rPr lang="en-US" altLang="en-US" sz="2000" i="1" dirty="0">
                <a:sym typeface="Symbol" panose="05050102010706020507" pitchFamily="18" charset="2"/>
              </a:rPr>
              <a:t>K,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dirty="0"/>
              <a:t>Functional dependencies allow us to express constraints that cannot be expressed using </a:t>
            </a:r>
            <a:r>
              <a:rPr lang="en-US" altLang="en-US" sz="2000" dirty="0" err="1"/>
              <a:t>superkeys</a:t>
            </a:r>
            <a:r>
              <a:rPr lang="en-US" altLang="en-US" sz="2000" dirty="0"/>
              <a:t>.  Consider the schema: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dirty="0"/>
              <a:t>	      </a:t>
            </a:r>
            <a:r>
              <a:rPr lang="en-US" altLang="en-US" sz="2000" i="1" dirty="0" err="1"/>
              <a:t>in_dep</a:t>
            </a:r>
            <a:r>
              <a:rPr lang="en-US" altLang="en-US" sz="2000" i="1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u="sng" dirty="0"/>
              <a:t>ID, </a:t>
            </a:r>
            <a:r>
              <a:rPr lang="en-US" altLang="en-US" sz="2000" i="1" dirty="0"/>
              <a:t>name, salary</a:t>
            </a:r>
            <a:r>
              <a:rPr lang="en-US" altLang="en-US" sz="2000" i="1" u="sng" dirty="0"/>
              <a:t>, </a:t>
            </a:r>
            <a:r>
              <a:rPr lang="en-US" altLang="en-US" sz="2000" i="1" u="sng" dirty="0" err="1"/>
              <a:t>dept_name</a:t>
            </a:r>
            <a:r>
              <a:rPr lang="en-US" altLang="en-US" sz="2000" i="1" u="sng" dirty="0"/>
              <a:t>, </a:t>
            </a:r>
            <a:r>
              <a:rPr lang="en-US" altLang="en-US" sz="2000" i="1" dirty="0"/>
              <a:t>building, budget </a:t>
            </a:r>
            <a:r>
              <a:rPr lang="en-US" altLang="en-US" sz="2000" dirty="0"/>
              <a:t>)</a:t>
            </a:r>
            <a:r>
              <a:rPr lang="en-US" altLang="en-US" sz="2000" i="1" dirty="0"/>
              <a:t>.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i="1" dirty="0"/>
              <a:t>	</a:t>
            </a:r>
            <a:r>
              <a:rPr lang="en-US" altLang="en-US" sz="2000" dirty="0"/>
              <a:t>We expect these functional dependencies to hold: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dirty="0"/>
              <a:t>	                          </a:t>
            </a:r>
            <a:r>
              <a:rPr lang="en-US" altLang="en-US" sz="2000" i="1" dirty="0" err="1"/>
              <a:t>dept_name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building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i="1" dirty="0">
                <a:sym typeface="Monotype Sorts" pitchFamily="-84" charset="2"/>
              </a:rPr>
              <a:t>                               ID 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i="1" dirty="0">
                <a:sym typeface="Wingdings" panose="05000000000000000000" pitchFamily="2" charset="2"/>
              </a:rPr>
              <a:t> building</a:t>
            </a:r>
            <a:endParaRPr lang="en-US" altLang="en-US" sz="2000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i="1" dirty="0">
                <a:sym typeface="Monotype Sorts" pitchFamily="-84" charset="2"/>
              </a:rPr>
              <a:t>	</a:t>
            </a:r>
            <a:r>
              <a:rPr lang="en-US" altLang="en-US" sz="2000" dirty="0">
                <a:sym typeface="Monotype Sorts" pitchFamily="-84" charset="2"/>
              </a:rPr>
              <a:t>but would not expect the following to hold: 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000" dirty="0">
                <a:sym typeface="Monotype Sorts" pitchFamily="-84" charset="2"/>
              </a:rPr>
              <a:t>			</a:t>
            </a:r>
            <a:r>
              <a:rPr lang="en-US" altLang="en-US" sz="2000" i="1" dirty="0" err="1">
                <a:sym typeface="Monotype Sorts" pitchFamily="-84" charset="2"/>
              </a:rPr>
              <a:t>dept_name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salary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endParaRPr lang="en-US" altLang="en-US" i="1" dirty="0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Functional Dependencies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6443"/>
            <a:ext cx="7591425" cy="5380870"/>
          </a:xfrm>
        </p:spPr>
        <p:txBody>
          <a:bodyPr/>
          <a:lstStyle/>
          <a:p>
            <a:r>
              <a:rPr lang="en-US" altLang="en-US" sz="2000" dirty="0"/>
              <a:t>We use functional dependencies to:</a:t>
            </a:r>
          </a:p>
          <a:p>
            <a:pPr lvl="1"/>
            <a:r>
              <a:rPr lang="en-US" altLang="en-US" sz="2000" dirty="0"/>
              <a:t>To test relations to see if they are legal under a given set of functional dependencies. </a:t>
            </a:r>
          </a:p>
          <a:p>
            <a:pPr lvl="2"/>
            <a:r>
              <a:rPr lang="en-US" altLang="en-US" sz="2000" dirty="0"/>
              <a:t> If a relation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legal under a set </a:t>
            </a:r>
            <a:r>
              <a:rPr lang="en-US" altLang="en-US" sz="2000" i="1" dirty="0"/>
              <a:t>F</a:t>
            </a:r>
            <a:r>
              <a:rPr lang="en-US" altLang="en-US" sz="2000" dirty="0"/>
              <a:t> of functional dependencies, we say that </a:t>
            </a:r>
            <a:r>
              <a:rPr lang="en-US" altLang="en-US" sz="2000" i="1" dirty="0"/>
              <a:t>r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002060"/>
                </a:solidFill>
              </a:rPr>
              <a:t>satisfies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i="1" dirty="0"/>
              <a:t>F.</a:t>
            </a:r>
            <a:endParaRPr lang="en-US" altLang="en-US" sz="2000" dirty="0"/>
          </a:p>
          <a:p>
            <a:pPr lvl="1"/>
            <a:r>
              <a:rPr lang="en-US" altLang="en-US" sz="2000" dirty="0"/>
              <a:t>To specify constraints on the set of legal relations</a:t>
            </a:r>
          </a:p>
          <a:p>
            <a:pPr lvl="2"/>
            <a:r>
              <a:rPr lang="en-US" altLang="en-US" sz="2000" dirty="0"/>
              <a:t>We say that </a:t>
            </a:r>
            <a:r>
              <a:rPr lang="en-US" altLang="en-US" sz="2000" i="1" dirty="0"/>
              <a:t>F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002060"/>
                </a:solidFill>
              </a:rPr>
              <a:t>holds on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if all legal relations on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satisfy the set of functional dependencies </a:t>
            </a:r>
            <a:r>
              <a:rPr lang="en-US" altLang="en-US" sz="2000" i="1" dirty="0"/>
              <a:t>F.</a:t>
            </a:r>
          </a:p>
          <a:p>
            <a:r>
              <a:rPr lang="en-US" altLang="en-US" sz="2000" dirty="0"/>
              <a:t>Note:  A specific instance of a relation schema may satisfy a functional dependency even if the functional dependency does not hold on all legal instances.  </a:t>
            </a:r>
          </a:p>
          <a:p>
            <a:pPr lvl="1"/>
            <a:r>
              <a:rPr lang="en-US" altLang="en-US" sz="2000" dirty="0"/>
              <a:t>For example, a specific instance of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may, by chance, satisfy </a:t>
            </a:r>
            <a:br>
              <a:rPr lang="en-US" altLang="en-US" sz="2000" dirty="0"/>
            </a:br>
            <a:r>
              <a:rPr lang="en-US" altLang="en-US" sz="2000" dirty="0"/>
              <a:t>               </a:t>
            </a:r>
            <a:r>
              <a:rPr lang="en-US" altLang="en-US" sz="2000" i="1" dirty="0"/>
              <a:t>name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ID.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Trivial Functional Dependencies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125"/>
            <a:ext cx="7151688" cy="4903788"/>
          </a:xfrm>
        </p:spPr>
        <p:txBody>
          <a:bodyPr/>
          <a:lstStyle/>
          <a:p>
            <a:r>
              <a:rPr lang="en-US" altLang="en-US" sz="2000" i="1" dirty="0">
                <a:sym typeface="Monotype Sorts" pitchFamily="-84" charset="2"/>
              </a:rPr>
              <a:t>A </a:t>
            </a:r>
            <a:r>
              <a:rPr lang="en-US" altLang="en-US" sz="2000" dirty="0">
                <a:sym typeface="Monotype Sorts" pitchFamily="-84" charset="2"/>
              </a:rPr>
              <a:t>functional dependency is </a:t>
            </a:r>
            <a:r>
              <a:rPr lang="en-US" altLang="en-US" sz="2000" b="1" dirty="0">
                <a:solidFill>
                  <a:srgbClr val="002060"/>
                </a:solidFill>
                <a:sym typeface="Monotype Sorts" pitchFamily="-84" charset="2"/>
              </a:rPr>
              <a:t>trivial</a:t>
            </a:r>
            <a:r>
              <a:rPr lang="en-US" altLang="en-US" sz="2000" dirty="0">
                <a:sym typeface="Monotype Sorts" pitchFamily="-84" charset="2"/>
              </a:rPr>
              <a:t> if it is satisfied by all instances of a relation</a:t>
            </a:r>
          </a:p>
          <a:p>
            <a:pPr lvl="1"/>
            <a:r>
              <a:rPr lang="en-US" altLang="en-US" sz="2000" dirty="0">
                <a:sym typeface="Monotype Sorts" pitchFamily="-84" charset="2"/>
              </a:rPr>
              <a:t>Example</a:t>
            </a:r>
            <a:r>
              <a:rPr lang="en-US" altLang="en-US" sz="2000" i="1" dirty="0">
                <a:sym typeface="Monotype Sorts" pitchFamily="-84" charset="2"/>
              </a:rPr>
              <a:t>:</a:t>
            </a:r>
          </a:p>
          <a:p>
            <a:pPr lvl="2"/>
            <a:r>
              <a:rPr lang="en-US" altLang="en-US" sz="2000" i="1" dirty="0">
                <a:sym typeface="Monotype Sorts" pitchFamily="-84" charset="2"/>
              </a:rPr>
              <a:t> ID, 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ID</a:t>
            </a:r>
          </a:p>
          <a:p>
            <a:pPr lvl="2"/>
            <a:r>
              <a:rPr lang="en-US" altLang="en-US" sz="2000" i="1" dirty="0">
                <a:sym typeface="Monotype Sorts" pitchFamily="-84" charset="2"/>
              </a:rPr>
              <a:t> name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name</a:t>
            </a:r>
          </a:p>
          <a:p>
            <a:pPr lvl="1"/>
            <a:r>
              <a:rPr lang="en-US" altLang="en-US" sz="2000" dirty="0">
                <a:sym typeface="Monotype Sorts" pitchFamily="-84" charset="2"/>
              </a:rPr>
              <a:t>In general,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Symbol" panose="05050102010706020507" pitchFamily="18" charset="2"/>
              </a:rPr>
              <a:t>is trivial if</a:t>
            </a:r>
            <a:r>
              <a:rPr lang="en-US" altLang="en-US" sz="2000" i="1" dirty="0">
                <a:sym typeface="Symbol" panose="05050102010706020507" pitchFamily="18" charset="2"/>
              </a:rPr>
              <a:t> </a:t>
            </a:r>
            <a:r>
              <a:rPr lang="en-US" altLang="en-US" sz="2000" dirty="0">
                <a:sym typeface="Symbol" panose="05050102010706020507" pitchFamily="18" charset="2"/>
              </a:rPr>
              <a:t>   </a:t>
            </a:r>
            <a:r>
              <a:rPr lang="en-US" altLang="en-US" i="1" dirty="0">
                <a:sym typeface="Symbol" panose="05050102010706020507" pitchFamily="18" charset="2"/>
              </a:rPr>
              <a:t/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8875"/>
            <a:ext cx="7673975" cy="4956175"/>
          </a:xfrm>
        </p:spPr>
        <p:txBody>
          <a:bodyPr/>
          <a:lstStyle/>
          <a:p>
            <a:pPr>
              <a:tabLst>
                <a:tab pos="2292350" algn="l"/>
                <a:tab pos="2976563" algn="l"/>
              </a:tabLst>
            </a:pPr>
            <a:r>
              <a:rPr lang="en-US" altLang="en-US" sz="2000" dirty="0"/>
              <a:t>We can use functional dependencies to show when certain decomposition are lossless. 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2000" dirty="0"/>
              <a:t>For the case of</a:t>
            </a:r>
            <a:r>
              <a:rPr lang="en-US" altLang="en-US" sz="2000" i="1" dirty="0"/>
              <a:t> R</a:t>
            </a:r>
            <a:r>
              <a:rPr lang="en-US" altLang="en-US" sz="2000" dirty="0"/>
              <a:t> = (</a:t>
            </a:r>
            <a:r>
              <a:rPr lang="en-US" altLang="en-US" sz="2000" i="1" dirty="0"/>
              <a:t>R</a:t>
            </a:r>
            <a:r>
              <a:rPr lang="en-US" altLang="en-US" sz="2000" baseline="-25000" dirty="0"/>
              <a:t>1</a:t>
            </a:r>
            <a:r>
              <a:rPr lang="en-US" altLang="en-US" sz="2000" i="1" dirty="0"/>
              <a:t>, R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</a:t>
            </a:r>
            <a:r>
              <a:rPr lang="en-US" altLang="en-US" sz="2000" i="1" dirty="0"/>
              <a:t>,</a:t>
            </a:r>
            <a:r>
              <a:rPr lang="en-US" altLang="en-US" sz="2000" dirty="0"/>
              <a:t> we require that for all possible relations </a:t>
            </a:r>
            <a:r>
              <a:rPr lang="en-US" altLang="en-US" sz="2000" i="1" dirty="0"/>
              <a:t>r</a:t>
            </a:r>
            <a:r>
              <a:rPr lang="en-US" altLang="en-US" sz="2000" dirty="0"/>
              <a:t> on schema </a:t>
            </a:r>
            <a:r>
              <a:rPr lang="en-US" altLang="en-US" sz="2000" i="1" dirty="0"/>
              <a:t>R</a:t>
            </a:r>
          </a:p>
          <a:p>
            <a:pPr>
              <a:buFont typeface="Monotype Sorts" pitchFamily="-84" charset="2"/>
              <a:buNone/>
              <a:tabLst>
                <a:tab pos="2292350" algn="l"/>
                <a:tab pos="2976563" algn="l"/>
              </a:tabLst>
            </a:pPr>
            <a:r>
              <a:rPr lang="en-US" altLang="en-US" sz="2000" baseline="-25000" dirty="0"/>
              <a:t>		</a:t>
            </a:r>
            <a:r>
              <a:rPr lang="en-US" altLang="en-US" sz="2000" i="1" dirty="0"/>
              <a:t>r =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R1</a:t>
            </a:r>
            <a:r>
              <a:rPr lang="en-US" altLang="en-US" sz="2000" baseline="-2500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r </a:t>
            </a:r>
            <a:r>
              <a:rPr lang="en-US" altLang="en-US" sz="2000" dirty="0">
                <a:sym typeface="Symbol" panose="05050102010706020507" pitchFamily="18" charset="2"/>
              </a:rPr>
              <a:t>)    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R2</a:t>
            </a:r>
            <a:r>
              <a:rPr lang="en-US" altLang="en-US" sz="2000" baseline="-2500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r </a:t>
            </a:r>
            <a:r>
              <a:rPr lang="en-US" altLang="en-US" sz="2000" dirty="0">
                <a:sym typeface="Symbol" panose="05050102010706020507" pitchFamily="18" charset="2"/>
              </a:rPr>
              <a:t>)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2000" dirty="0"/>
              <a:t>A decomposition of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into </a:t>
            </a:r>
            <a:r>
              <a:rPr kumimoji="0" lang="en-US" altLang="en-US" sz="2000" i="1" dirty="0"/>
              <a:t>R</a:t>
            </a:r>
            <a:r>
              <a:rPr kumimoji="0" lang="en-US" altLang="en-US" sz="2000" baseline="-25000" dirty="0"/>
              <a:t>1</a:t>
            </a:r>
            <a:r>
              <a:rPr kumimoji="0" lang="en-US" altLang="en-US" sz="2000" dirty="0"/>
              <a:t> and </a:t>
            </a:r>
            <a:r>
              <a:rPr kumimoji="0" lang="en-US" altLang="en-US" sz="2000" i="1" dirty="0"/>
              <a:t>R</a:t>
            </a:r>
            <a:r>
              <a:rPr kumimoji="0" lang="en-US" altLang="en-US" sz="2000" baseline="-25000" dirty="0"/>
              <a:t>2</a:t>
            </a:r>
            <a:r>
              <a:rPr kumimoji="0" lang="en-US" altLang="en-US" sz="2000" dirty="0"/>
              <a:t> is lossless decomposition  if at</a:t>
            </a:r>
            <a:r>
              <a:rPr lang="en-US" altLang="en-US" sz="2000" dirty="0"/>
              <a:t> least one of the following dependencies is in </a:t>
            </a:r>
            <a:r>
              <a:rPr lang="en-US" altLang="en-US" sz="2000" i="1" dirty="0"/>
              <a:t>F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: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2000" i="1" dirty="0"/>
              <a:t>R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/>
              <a:t>R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/>
              <a:t>R</a:t>
            </a:r>
            <a:r>
              <a:rPr lang="en-US" altLang="en-US" sz="2000" baseline="-25000" dirty="0"/>
              <a:t>1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2000" i="1" dirty="0"/>
              <a:t>R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/>
              <a:t>R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/>
              <a:t>R</a:t>
            </a:r>
            <a:r>
              <a:rPr lang="en-US" altLang="en-US" sz="2000" baseline="-25000" dirty="0"/>
              <a:t>2</a:t>
            </a:r>
            <a:endParaRPr lang="en-US" altLang="en-US" sz="2000" dirty="0"/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The above functional dependencies are a sufficient condition for lossless join decomposition; the dependencies are a necessary condition only if all constraints are functional dependencies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4391106" y="2761068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1106488"/>
            <a:ext cx="6321425" cy="4522787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2000" i="1" dirty="0"/>
              <a:t>R = (A, B, C)</a:t>
            </a:r>
            <a:br>
              <a:rPr lang="en-US" altLang="en-US" sz="2000" i="1" dirty="0"/>
            </a:br>
            <a:r>
              <a:rPr lang="en-US" altLang="en-US" sz="2000" i="1" dirty="0"/>
              <a:t>F = {A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B, 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C)</a:t>
            </a:r>
          </a:p>
          <a:p>
            <a:pPr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i="1" dirty="0">
                <a:sym typeface="Monotype Sorts" pitchFamily="-84" charset="2"/>
              </a:rPr>
              <a:t> = (A, B),   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	       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 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 </a:t>
            </a:r>
            <a:r>
              <a:rPr lang="en-US" altLang="en-US" sz="2000" dirty="0">
                <a:sym typeface="Monotype Sorts" pitchFamily="-84" charset="2"/>
              </a:rPr>
              <a:t>{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  <a:r>
              <a:rPr lang="en-US" altLang="en-US" sz="2000" dirty="0">
                <a:sym typeface="Monotype Sorts" pitchFamily="-84" charset="2"/>
              </a:rPr>
              <a:t>}</a:t>
            </a:r>
            <a:r>
              <a:rPr lang="en-US" altLang="en-US" sz="2000" i="1" dirty="0">
                <a:sym typeface="Monotype Sorts" pitchFamily="-84" charset="2"/>
              </a:rPr>
              <a:t>  </a:t>
            </a:r>
            <a:r>
              <a:rPr lang="en-US" altLang="en-US" sz="2000" dirty="0">
                <a:sym typeface="Monotype Sorts" pitchFamily="-84" charset="2"/>
              </a:rPr>
              <a:t>and </a:t>
            </a:r>
            <a:r>
              <a:rPr lang="en-US" altLang="en-US" sz="2000" i="1" dirty="0">
                <a:sym typeface="Monotype Sorts" pitchFamily="-84" charset="2"/>
              </a:rPr>
              <a:t>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BC</a:t>
            </a:r>
          </a:p>
          <a:p>
            <a:pPr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i="1" baseline="-25000" dirty="0">
                <a:sym typeface="Monotype Sorts" pitchFamily="-84" charset="2"/>
              </a:rPr>
              <a:t>1 </a:t>
            </a:r>
            <a:r>
              <a:rPr lang="en-US" altLang="en-US" sz="2000" i="1" dirty="0">
                <a:sym typeface="Monotype Sorts" pitchFamily="-84" charset="2"/>
              </a:rPr>
              <a:t>= (A, B),   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            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 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</a:t>
            </a:r>
            <a:r>
              <a:rPr lang="en-US" altLang="en-US" sz="2000" dirty="0">
                <a:sym typeface="Monotype Sorts" pitchFamily="-84" charset="2"/>
              </a:rPr>
              <a:t> {</a:t>
            </a:r>
            <a:r>
              <a:rPr lang="en-US" altLang="en-US" sz="2000" i="1" dirty="0">
                <a:sym typeface="Monotype Sorts" pitchFamily="-84" charset="2"/>
              </a:rPr>
              <a:t>A</a:t>
            </a:r>
            <a:r>
              <a:rPr lang="en-US" altLang="en-US" sz="2000" dirty="0">
                <a:sym typeface="Monotype Sorts" pitchFamily="-84" charset="2"/>
              </a:rPr>
              <a:t>}</a:t>
            </a:r>
            <a:r>
              <a:rPr lang="en-US" altLang="en-US" sz="2000" i="1" dirty="0">
                <a:sym typeface="Monotype Sorts" pitchFamily="-84" charset="2"/>
              </a:rPr>
              <a:t>  </a:t>
            </a:r>
            <a:r>
              <a:rPr lang="en-US" altLang="en-US" sz="2000" dirty="0">
                <a:sym typeface="Monotype Sorts" pitchFamily="-84" charset="2"/>
              </a:rPr>
              <a:t>and </a:t>
            </a:r>
            <a:r>
              <a:rPr lang="en-US" altLang="en-US" sz="2000" i="1" dirty="0">
                <a:sym typeface="Monotype Sorts" pitchFamily="-84" charset="2"/>
              </a:rPr>
              <a:t>A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A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</a:p>
          <a:p>
            <a:pPr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Note: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 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BC 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         </a:t>
            </a:r>
            <a:r>
              <a:rPr lang="en-US" altLang="en-US" sz="2000" dirty="0">
                <a:sym typeface="Monotype Sorts" pitchFamily="-84" charset="2"/>
              </a:rPr>
              <a:t>is a shorthand notation for 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 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{</a:t>
            </a:r>
            <a:r>
              <a:rPr lang="en-US" altLang="en-US" sz="2000" i="1" dirty="0">
                <a:sym typeface="Monotype Sorts" pitchFamily="-84" charset="2"/>
              </a:rPr>
              <a:t>B, C</a:t>
            </a:r>
            <a:r>
              <a:rPr lang="en-US" altLang="en-US" sz="2000" dirty="0">
                <a:sym typeface="Monotype Sorts" pitchFamily="-84" charset="2"/>
              </a:rPr>
              <a:t>}</a:t>
            </a:r>
            <a:endParaRPr lang="en-US" altLang="en-US" sz="20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163638"/>
            <a:ext cx="6867525" cy="4792662"/>
          </a:xfrm>
        </p:spPr>
        <p:txBody>
          <a:bodyPr/>
          <a:lstStyle/>
          <a:p>
            <a:r>
              <a:rPr lang="en-US" altLang="en-US" sz="2000" dirty="0"/>
              <a:t>Features of Good Relational Design</a:t>
            </a:r>
          </a:p>
          <a:p>
            <a:r>
              <a:rPr lang="en-US" altLang="en-US" sz="2000" dirty="0"/>
              <a:t>Functional Dependencies</a:t>
            </a:r>
          </a:p>
          <a:p>
            <a:r>
              <a:rPr lang="en-US" altLang="en-US" sz="2000" dirty="0"/>
              <a:t>Decomposition Using Functional Dependencies</a:t>
            </a:r>
          </a:p>
          <a:p>
            <a:r>
              <a:rPr lang="en-US" altLang="en-US" sz="2000" dirty="0"/>
              <a:t>Normal Forms</a:t>
            </a:r>
          </a:p>
          <a:p>
            <a:r>
              <a:rPr lang="en-US" altLang="en-US" sz="2000" dirty="0"/>
              <a:t>Functional Dependency Theory</a:t>
            </a:r>
          </a:p>
          <a:p>
            <a:r>
              <a:rPr lang="en-US" altLang="en-US" sz="2000" dirty="0"/>
              <a:t>Algorithms for Decomposition using Functional Dependencies</a:t>
            </a:r>
          </a:p>
          <a:p>
            <a:r>
              <a:rPr lang="en-US" altLang="en-US" sz="2000" dirty="0"/>
              <a:t>Decomposition Using Multivalued Dependencies </a:t>
            </a:r>
          </a:p>
          <a:p>
            <a:r>
              <a:rPr lang="en-US" altLang="en-US" sz="2000" dirty="0"/>
              <a:t>More Normal Form</a:t>
            </a:r>
          </a:p>
          <a:p>
            <a:r>
              <a:rPr lang="en-US" altLang="en-US" sz="2000" dirty="0"/>
              <a:t>Atomic Domains and First Normal Form</a:t>
            </a:r>
          </a:p>
          <a:p>
            <a:r>
              <a:rPr lang="en-US" altLang="en-US" sz="2000" dirty="0"/>
              <a:t>Database-Design Process</a:t>
            </a:r>
          </a:p>
          <a:p>
            <a:r>
              <a:rPr lang="en-US" altLang="en-US" sz="2000" dirty="0"/>
              <a:t>Modeling Temporal Data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093788"/>
            <a:ext cx="7662029" cy="4716462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Testing functional dependency constraints each time the database is updated can be costly</a:t>
            </a:r>
          </a:p>
          <a:p>
            <a:pPr>
              <a:defRPr/>
            </a:pPr>
            <a:r>
              <a:rPr lang="en-US" altLang="en-US" sz="2000" dirty="0"/>
              <a:t>It is useful to design the database in a way that constraints can be tested efficiently.  </a:t>
            </a:r>
          </a:p>
          <a:p>
            <a:pPr>
              <a:defRPr/>
            </a:pPr>
            <a:r>
              <a:rPr lang="en-US" altLang="en-US" sz="2000" dirty="0"/>
              <a:t>If testing a functional dependency can be done by considering just one relation, then the cost of testing this constraint is low</a:t>
            </a:r>
          </a:p>
          <a:p>
            <a:pPr>
              <a:defRPr/>
            </a:pPr>
            <a:r>
              <a:rPr lang="en-US" altLang="en-US" sz="2000" dirty="0"/>
              <a:t>When decomposing a relation it is possible that it is no longer possible to do the testing without having to perform a Cartesian Produced.</a:t>
            </a:r>
          </a:p>
          <a:p>
            <a:pPr>
              <a:defRPr/>
            </a:pPr>
            <a:r>
              <a:rPr lang="en-US" altLang="en-US" sz="2000" dirty="0"/>
              <a:t>A decomposition that makes it computationally hard to enforce functional dependency is said to be NOT </a:t>
            </a:r>
            <a:r>
              <a:rPr lang="en-US" altLang="en-US" sz="2000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sz="20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1093788"/>
            <a:ext cx="7555498" cy="4716462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/>
              <a:t>         </a:t>
            </a:r>
            <a:r>
              <a:rPr lang="en-US" altLang="en-US" sz="2000" i="1" dirty="0"/>
              <a:t>dept_advisor(s_ID, i_ID, department_name</a:t>
            </a:r>
            <a:r>
              <a:rPr lang="en-US" altLang="en-US" sz="2000" dirty="0"/>
              <a:t>)</a:t>
            </a:r>
          </a:p>
          <a:p>
            <a:pPr>
              <a:defRPr/>
            </a:pPr>
            <a:r>
              <a:rPr lang="en-US" altLang="en-US" sz="20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/>
              <a:t>             </a:t>
            </a:r>
            <a:r>
              <a:rPr lang="en-US" altLang="en-US" sz="2000" i="1" dirty="0"/>
              <a:t>i_ID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 </a:t>
            </a:r>
            <a:r>
              <a:rPr lang="en-US" altLang="en-US" sz="20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/>
              <a:t>             </a:t>
            </a:r>
            <a:r>
              <a:rPr lang="en-US" altLang="en-US" sz="2000" i="1" dirty="0"/>
              <a:t>s_ID, </a:t>
            </a:r>
            <a:r>
              <a:rPr lang="en-US" altLang="en-US" sz="2000" i="1" dirty="0">
                <a:sym typeface="Symbol" pitchFamily="18" charset="2"/>
              </a:rPr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itchFamily="18" charset="2"/>
              </a:rPr>
              <a:t> </a:t>
            </a:r>
            <a:r>
              <a:rPr lang="en-US" altLang="en-US" sz="20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2000" dirty="0">
                <a:sym typeface="Symbol" pitchFamily="18" charset="2"/>
              </a:rPr>
              <a:t>In the above design we are forced to repeat the department name once for each time an instructor participates in a </a:t>
            </a:r>
            <a:r>
              <a:rPr lang="en-US" altLang="en-US" sz="2000" i="1" dirty="0">
                <a:sym typeface="Symbol" pitchFamily="18" charset="2"/>
              </a:rPr>
              <a:t>dept_advisor</a:t>
            </a:r>
            <a:r>
              <a:rPr lang="en-US" altLang="en-US" sz="2000" dirty="0">
                <a:sym typeface="Symbol" pitchFamily="18" charset="2"/>
              </a:rPr>
              <a:t> relationship.  </a:t>
            </a:r>
          </a:p>
          <a:p>
            <a:pPr>
              <a:defRPr/>
            </a:pPr>
            <a:r>
              <a:rPr lang="en-US" altLang="en-US" sz="2000" dirty="0">
                <a:sym typeface="Symbol" pitchFamily="18" charset="2"/>
              </a:rPr>
              <a:t>To fix this, we need to decompose </a:t>
            </a:r>
            <a:r>
              <a:rPr lang="en-US" altLang="en-US" sz="2000" i="1" dirty="0"/>
              <a:t>dept_advisor</a:t>
            </a:r>
          </a:p>
          <a:p>
            <a:pPr>
              <a:defRPr/>
            </a:pPr>
            <a:r>
              <a:rPr lang="en-US" altLang="en-US" sz="2000" dirty="0">
                <a:sym typeface="Symbol" pitchFamily="18" charset="2"/>
              </a:rPr>
              <a:t>Any decomposition 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>
                <a:sym typeface="Symbol" pitchFamily="18" charset="2"/>
              </a:rPr>
              <a:t>            </a:t>
            </a:r>
            <a:r>
              <a:rPr lang="en-US" altLang="en-US" sz="2000" i="1" dirty="0"/>
              <a:t>s_ID, </a:t>
            </a:r>
            <a:r>
              <a:rPr lang="en-US" altLang="en-US" sz="2000" i="1" dirty="0">
                <a:sym typeface="Symbol" pitchFamily="18" charset="2"/>
              </a:rPr>
              <a:t>dept_name</a:t>
            </a:r>
            <a:r>
              <a:rPr lang="en-US" altLang="en-US" sz="2000" i="1" dirty="0"/>
              <a:t> </a:t>
            </a:r>
            <a:r>
              <a:rPr lang="en-US" altLang="en-US" sz="20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2000" dirty="0">
                <a:sym typeface="Symbol" pitchFamily="18" charset="2"/>
              </a:rPr>
              <a:t>Thus, the composition NOT be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2000" dirty="0">
                <a:sym typeface="Symbol" pitchFamily="18" charset="2"/>
              </a:rPr>
              <a:t>dependency preserving 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2000" dirty="0">
              <a:sym typeface="Symbol" pitchFamily="18" charset="2"/>
            </a:endParaRPr>
          </a:p>
          <a:p>
            <a:pPr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5243" y="2286000"/>
            <a:ext cx="3901320" cy="147955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Normal Forms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63638"/>
            <a:ext cx="7443494" cy="5203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relation schema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in BCNF with respect to a set </a:t>
            </a:r>
            <a:r>
              <a:rPr lang="en-US" altLang="en-US" sz="2000" i="1" dirty="0"/>
              <a:t>F</a:t>
            </a:r>
            <a:r>
              <a:rPr lang="en-US" altLang="en-US" sz="2000" dirty="0"/>
              <a:t> of functional  dependencies if for all functional dependencies in </a:t>
            </a:r>
            <a:r>
              <a:rPr lang="en-US" altLang="en-US" sz="2000" i="1" dirty="0"/>
              <a:t>F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of the form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           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endParaRPr lang="en-US" altLang="en-US" sz="20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000" i="1" dirty="0">
                <a:sym typeface="Greek Symbols"/>
              </a:rPr>
              <a:t>      </a:t>
            </a:r>
            <a:r>
              <a:rPr lang="en-US" altLang="en-US" sz="2000" dirty="0">
                <a:sym typeface="Greek Symbols"/>
              </a:rPr>
              <a:t>where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and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,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at least one of the following holds:</a:t>
            </a:r>
          </a:p>
          <a:p>
            <a:pPr lvl="1"/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 </a:t>
            </a:r>
            <a:r>
              <a:rPr lang="en-US" altLang="en-US" sz="2000" dirty="0">
                <a:sym typeface="Greek Symbols"/>
              </a:rPr>
              <a:t>is trivial (i.e.,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</a:t>
            </a:r>
            <a:r>
              <a:rPr lang="en-US" altLang="en-US" sz="2000" dirty="0">
                <a:sym typeface="Greek Symbols"/>
              </a:rPr>
              <a:t>)</a:t>
            </a:r>
          </a:p>
          <a:p>
            <a:pPr lvl="1"/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is a </a:t>
            </a:r>
            <a:r>
              <a:rPr lang="en-US" altLang="en-US" sz="2000" dirty="0" err="1">
                <a:sym typeface="Greek Symbols"/>
              </a:rPr>
              <a:t>superkey</a:t>
            </a:r>
            <a:r>
              <a:rPr lang="en-US" altLang="en-US" sz="2000" dirty="0">
                <a:sym typeface="Greek Symbols"/>
              </a:rPr>
              <a:t> for </a:t>
            </a:r>
            <a:r>
              <a:rPr lang="en-US" altLang="en-US" sz="2000" i="1" dirty="0">
                <a:sym typeface="Greek Symbols"/>
              </a:rPr>
              <a:t>R</a:t>
            </a: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 (Cont.)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470128" cy="5203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Example schema  that is </a:t>
            </a:r>
            <a:r>
              <a:rPr lang="en-US" altLang="en-US" sz="2000" b="1" i="1" dirty="0"/>
              <a:t>not</a:t>
            </a:r>
            <a:r>
              <a:rPr lang="en-US" altLang="en-US" sz="2000" dirty="0"/>
              <a:t>  in BCNF: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    </a:t>
            </a:r>
            <a:r>
              <a:rPr lang="en-US" altLang="en-US" sz="2000" i="1" dirty="0" err="1"/>
              <a:t>in_dep</a:t>
            </a:r>
            <a:r>
              <a:rPr lang="en-US" altLang="en-US" sz="2000" i="1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u="sng" dirty="0"/>
              <a:t>ID, </a:t>
            </a:r>
            <a:r>
              <a:rPr lang="en-US" altLang="en-US" sz="2000" i="1" dirty="0"/>
              <a:t>name, salary</a:t>
            </a:r>
            <a:r>
              <a:rPr lang="en-US" altLang="en-US" sz="2000" i="1" u="sng" dirty="0"/>
              <a:t>, </a:t>
            </a:r>
            <a:r>
              <a:rPr lang="en-US" altLang="en-US" sz="2000" i="1" u="sng" dirty="0" err="1"/>
              <a:t>dept_name</a:t>
            </a:r>
            <a:r>
              <a:rPr lang="en-US" altLang="en-US" sz="2000" i="1" u="sng" dirty="0"/>
              <a:t>, </a:t>
            </a:r>
            <a:r>
              <a:rPr lang="en-US" altLang="en-US" sz="2000" i="1" dirty="0"/>
              <a:t>building, budget </a:t>
            </a:r>
            <a:r>
              <a:rPr lang="en-US" altLang="en-US" sz="20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because :</a:t>
            </a:r>
          </a:p>
          <a:p>
            <a:pPr lvl="1"/>
            <a:r>
              <a:rPr lang="en-US" altLang="en-US" sz="2000" i="1" dirty="0" err="1"/>
              <a:t>dept_name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building, budget  </a:t>
            </a:r>
          </a:p>
          <a:p>
            <a:pPr lvl="2"/>
            <a:r>
              <a:rPr lang="en-US" altLang="en-US" sz="2000" dirty="0">
                <a:sym typeface="Monotype Sorts" pitchFamily="-84" charset="2"/>
              </a:rPr>
              <a:t>holds on </a:t>
            </a:r>
            <a:r>
              <a:rPr lang="en-US" altLang="en-US" sz="2000" i="1" dirty="0" err="1">
                <a:sym typeface="Monotype Sorts" pitchFamily="-84" charset="2"/>
              </a:rPr>
              <a:t>in_dep</a:t>
            </a:r>
            <a:endParaRPr lang="en-US" altLang="en-US" sz="2000" i="1" dirty="0">
              <a:sym typeface="Monotype Sorts" pitchFamily="-84" charset="2"/>
            </a:endParaRPr>
          </a:p>
          <a:p>
            <a:pPr lvl="2"/>
            <a:r>
              <a:rPr lang="en-US" altLang="en-US" sz="2000" dirty="0">
                <a:sym typeface="Monotype Sorts" pitchFamily="-84" charset="2"/>
              </a:rPr>
              <a:t>but </a:t>
            </a:r>
          </a:p>
          <a:p>
            <a:pPr lvl="1"/>
            <a:r>
              <a:rPr lang="en-US" altLang="en-US" sz="2000" i="1" dirty="0" err="1">
                <a:sym typeface="Monotype Sorts" pitchFamily="-84" charset="2"/>
              </a:rPr>
              <a:t>dept_name</a:t>
            </a:r>
            <a:r>
              <a:rPr lang="en-US" altLang="en-US" sz="2000" dirty="0">
                <a:sym typeface="Monotype Sorts" pitchFamily="-84" charset="2"/>
              </a:rPr>
              <a:t> is not a </a:t>
            </a:r>
            <a:r>
              <a:rPr lang="en-US" altLang="en-US" sz="2000" dirty="0" err="1">
                <a:sym typeface="Monotype Sorts" pitchFamily="-84" charset="2"/>
              </a:rPr>
              <a:t>superkey</a:t>
            </a:r>
            <a:endParaRPr lang="en-US" altLang="en-US" sz="2000" dirty="0">
              <a:sym typeface="Monotype Sorts" pitchFamily="-84" charset="2"/>
            </a:endParaRPr>
          </a:p>
          <a:p>
            <a:r>
              <a:rPr lang="en-US" altLang="en-US" sz="2000" dirty="0">
                <a:sym typeface="Monotype Sorts" pitchFamily="-84" charset="2"/>
              </a:rPr>
              <a:t>When decompose  </a:t>
            </a:r>
            <a:r>
              <a:rPr lang="en-US" altLang="en-US" sz="2000" i="1" dirty="0" err="1">
                <a:sym typeface="Monotype Sorts" pitchFamily="-84" charset="2"/>
              </a:rPr>
              <a:t>in_dept</a:t>
            </a:r>
            <a:r>
              <a:rPr lang="en-US" altLang="en-US" sz="2000" i="1" dirty="0">
                <a:sym typeface="Monotype Sorts" pitchFamily="-84" charset="2"/>
              </a:rPr>
              <a:t>  </a:t>
            </a:r>
            <a:r>
              <a:rPr lang="en-US" altLang="en-US" sz="2000" dirty="0">
                <a:sym typeface="Monotype Sorts" pitchFamily="-84" charset="2"/>
              </a:rPr>
              <a:t>into</a:t>
            </a:r>
            <a:r>
              <a:rPr lang="en-US" altLang="en-US" sz="2000" i="1" dirty="0">
                <a:sym typeface="Monotype Sorts" pitchFamily="-84" charset="2"/>
              </a:rPr>
              <a:t> instructor </a:t>
            </a:r>
            <a:r>
              <a:rPr lang="en-US" altLang="en-US" sz="2000" dirty="0">
                <a:sym typeface="Monotype Sorts" pitchFamily="-84" charset="2"/>
              </a:rPr>
              <a:t>and </a:t>
            </a:r>
            <a:r>
              <a:rPr lang="en-US" altLang="en-US" sz="2000" i="1" dirty="0">
                <a:sym typeface="Monotype Sorts" pitchFamily="-84" charset="2"/>
              </a:rPr>
              <a:t>department </a:t>
            </a:r>
          </a:p>
          <a:p>
            <a:pPr lvl="1"/>
            <a:r>
              <a:rPr lang="en-US" altLang="en-US" sz="2000" i="1" dirty="0">
                <a:sym typeface="Monotype Sorts" pitchFamily="-84" charset="2"/>
              </a:rPr>
              <a:t>instructor</a:t>
            </a:r>
            <a:r>
              <a:rPr lang="en-US" altLang="en-US" sz="2000" dirty="0">
                <a:sym typeface="Monotype Sorts" pitchFamily="-84" charset="2"/>
              </a:rPr>
              <a:t>  is in BCNF</a:t>
            </a:r>
          </a:p>
          <a:p>
            <a:pPr lvl="1"/>
            <a:r>
              <a:rPr lang="en-US" altLang="en-US" sz="2000" i="1" dirty="0">
                <a:sym typeface="Monotype Sorts" pitchFamily="-84" charset="2"/>
              </a:rPr>
              <a:t>department </a:t>
            </a:r>
            <a:r>
              <a:rPr lang="en-US" altLang="en-US" sz="2000" dirty="0">
                <a:sym typeface="Monotype Sorts" pitchFamily="-84" charset="2"/>
              </a:rPr>
              <a:t>is in BCNF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Decomposing a Schema into BCNF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470128" cy="4503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Let  R be a schema </a:t>
            </a:r>
            <a:r>
              <a:rPr lang="en-US" altLang="en-US" sz="2000" i="1" dirty="0"/>
              <a:t>R  </a:t>
            </a:r>
            <a:r>
              <a:rPr lang="en-US" altLang="en-US" sz="2000" dirty="0"/>
              <a:t>that is not in BCNF.  Let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kumimoji="0"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  </a:t>
            </a:r>
            <a:r>
              <a:rPr lang="en-US" altLang="en-US" sz="2000" dirty="0">
                <a:sym typeface="Greek Symbols"/>
              </a:rPr>
              <a:t>be the FD that </a:t>
            </a:r>
            <a:r>
              <a:rPr lang="en-US" altLang="en-US" sz="2000" dirty="0"/>
              <a:t>causes a violation of BCNF.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We decompose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into: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2000" dirty="0"/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U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  <a:endParaRPr lang="en-US" altLang="en-US" sz="2000" dirty="0"/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2000" dirty="0"/>
              <a:t>( </a:t>
            </a:r>
            <a:r>
              <a:rPr lang="en-US" altLang="en-US" sz="2000" i="1" dirty="0"/>
              <a:t>R</a:t>
            </a:r>
            <a:r>
              <a:rPr lang="en-US" altLang="en-US" sz="2000" dirty="0"/>
              <a:t> - ( </a:t>
            </a:r>
            <a:r>
              <a:rPr lang="en-US" altLang="en-US" sz="2000" i="1" dirty="0">
                <a:sym typeface="Symbol" panose="05050102010706020507" pitchFamily="18" charset="2"/>
              </a:rPr>
              <a:t> - </a:t>
            </a:r>
            <a:r>
              <a:rPr lang="en-US" altLang="en-US" sz="2000" dirty="0">
                <a:sym typeface="Symbol" panose="05050102010706020507" pitchFamily="18" charset="2"/>
              </a:rPr>
              <a:t> ) )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In our example of </a:t>
            </a:r>
            <a:r>
              <a:rPr lang="en-US" altLang="en-US" sz="2000" i="1" dirty="0" err="1"/>
              <a:t>in_dep</a:t>
            </a:r>
            <a:r>
              <a:rPr lang="en-US" altLang="en-US" sz="20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 =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i="1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i="1" dirty="0">
                <a:sym typeface="Symbol" panose="05050102010706020507" pitchFamily="18" charset="2"/>
              </a:rPr>
              <a:t> building, budget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000" dirty="0"/>
              <a:t>and </a:t>
            </a:r>
            <a:r>
              <a:rPr lang="en-US" altLang="en-US" sz="2000" i="1" dirty="0" err="1"/>
              <a:t>in_dep</a:t>
            </a:r>
            <a:r>
              <a:rPr lang="en-US" altLang="en-US" sz="2000" i="1" dirty="0"/>
              <a:t> </a:t>
            </a:r>
            <a:r>
              <a:rPr lang="en-US" altLang="en-US" sz="2000" dirty="0"/>
              <a:t>is replaced by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(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U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) = (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i="1" dirty="0">
                <a:sym typeface="Symbol" panose="05050102010706020507" pitchFamily="18" charset="2"/>
              </a:rPr>
              <a:t>, building, budget</a:t>
            </a:r>
            <a:r>
              <a:rPr lang="en-US" altLang="en-US" sz="2000" dirty="0">
                <a:sym typeface="Symbol" panose="05050102010706020507" pitchFamily="18" charset="2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( </a:t>
            </a:r>
            <a:r>
              <a:rPr lang="en-US" altLang="en-US" sz="2000" i="1" dirty="0"/>
              <a:t>R</a:t>
            </a:r>
            <a:r>
              <a:rPr lang="en-US" altLang="en-US" sz="2000" dirty="0"/>
              <a:t> - ( </a:t>
            </a:r>
            <a:r>
              <a:rPr lang="en-US" altLang="en-US" sz="2000" i="1" dirty="0">
                <a:sym typeface="Symbol" panose="05050102010706020507" pitchFamily="18" charset="2"/>
              </a:rPr>
              <a:t> - </a:t>
            </a:r>
            <a:r>
              <a:rPr lang="en-US" altLang="en-US" sz="2000" dirty="0">
                <a:sym typeface="Symbol" panose="05050102010706020507" pitchFamily="18" charset="2"/>
              </a:rPr>
              <a:t> ) ) = ( </a:t>
            </a:r>
            <a:r>
              <a:rPr lang="en-US" altLang="en-US" sz="2000" i="1" dirty="0">
                <a:sym typeface="Symbol" panose="05050102010706020507" pitchFamily="18" charset="2"/>
              </a:rPr>
              <a:t>ID, name,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i="1" dirty="0">
                <a:sym typeface="Symbol" panose="05050102010706020507" pitchFamily="18" charset="2"/>
              </a:rPr>
              <a:t>, salary</a:t>
            </a:r>
            <a:r>
              <a:rPr lang="en-US" altLang="en-US" sz="2000" dirty="0">
                <a:sym typeface="Symbol" panose="05050102010706020507" pitchFamily="18" charset="2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575550" cy="4651375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2000" i="1" dirty="0"/>
              <a:t>R = (A, B, C)</a:t>
            </a:r>
            <a:br>
              <a:rPr lang="en-US" altLang="en-US" sz="2000" i="1" dirty="0"/>
            </a:br>
            <a:r>
              <a:rPr lang="en-US" altLang="en-US" sz="2000" i="1" dirty="0"/>
              <a:t>F = {A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B, 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C)</a:t>
            </a:r>
            <a:endParaRPr lang="en-US" altLang="en-US" sz="2000" dirty="0">
              <a:sym typeface="Monotype Sorts" pitchFamily="-84" charset="2"/>
            </a:endParaRPr>
          </a:p>
          <a:p>
            <a:pPr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i="1" dirty="0">
                <a:sym typeface="Monotype Sorts" pitchFamily="-84" charset="2"/>
              </a:rPr>
              <a:t> = (A, B),   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		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 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 </a:t>
            </a:r>
            <a:r>
              <a:rPr lang="en-US" altLang="en-US" sz="2000" dirty="0">
                <a:sym typeface="Monotype Sorts" pitchFamily="-84" charset="2"/>
              </a:rPr>
              <a:t>{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  <a:r>
              <a:rPr lang="en-US" altLang="en-US" sz="2000" dirty="0">
                <a:sym typeface="Monotype Sorts" pitchFamily="-84" charset="2"/>
              </a:rPr>
              <a:t>}</a:t>
            </a:r>
            <a:r>
              <a:rPr lang="en-US" altLang="en-US" sz="2000" i="1" dirty="0">
                <a:sym typeface="Monotype Sorts" pitchFamily="-84" charset="2"/>
              </a:rPr>
              <a:t>   </a:t>
            </a:r>
            <a:r>
              <a:rPr lang="en-US" altLang="en-US" sz="2000" dirty="0">
                <a:sym typeface="Monotype Sorts" pitchFamily="-84" charset="2"/>
              </a:rPr>
              <a:t>and </a:t>
            </a:r>
            <a:r>
              <a:rPr lang="en-US" altLang="en-US" sz="2000" i="1" dirty="0">
                <a:sym typeface="Monotype Sorts" pitchFamily="-84" charset="2"/>
              </a:rPr>
              <a:t>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Dependency preserving</a:t>
            </a:r>
          </a:p>
          <a:p>
            <a:pPr>
              <a:tabLst>
                <a:tab pos="2054225" algn="l"/>
              </a:tabLst>
            </a:pP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i="1" baseline="-25000" dirty="0">
                <a:sym typeface="Monotype Sorts" pitchFamily="-84" charset="2"/>
              </a:rPr>
              <a:t>1 </a:t>
            </a:r>
            <a:r>
              <a:rPr lang="en-US" altLang="en-US" sz="2000" i="1" dirty="0">
                <a:sym typeface="Monotype Sorts" pitchFamily="-84" charset="2"/>
              </a:rPr>
              <a:t>= (A, B),   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		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 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i="1" dirty="0">
                <a:sym typeface="Monotype Sorts" pitchFamily="-84" charset="2"/>
              </a:rPr>
              <a:t> =</a:t>
            </a:r>
            <a:r>
              <a:rPr lang="en-US" altLang="en-US" sz="2000" dirty="0">
                <a:sym typeface="Monotype Sorts" pitchFamily="-84" charset="2"/>
              </a:rPr>
              <a:t> {</a:t>
            </a:r>
            <a:r>
              <a:rPr lang="en-US" altLang="en-US" sz="2000" i="1" dirty="0">
                <a:sym typeface="Monotype Sorts" pitchFamily="-84" charset="2"/>
              </a:rPr>
              <a:t>A</a:t>
            </a:r>
            <a:r>
              <a:rPr lang="en-US" altLang="en-US" sz="2000" dirty="0">
                <a:sym typeface="Monotype Sorts" pitchFamily="-84" charset="2"/>
              </a:rPr>
              <a:t>}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and </a:t>
            </a:r>
            <a:r>
              <a:rPr lang="en-US" altLang="en-US" sz="2000" i="1" dirty="0">
                <a:sym typeface="Monotype Sorts" pitchFamily="-84" charset="2"/>
              </a:rPr>
              <a:t>A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A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000" dirty="0">
                <a:sym typeface="Monotype Sorts" pitchFamily="-84" charset="2"/>
              </a:rPr>
              <a:t>Not dependency preserving </a:t>
            </a:r>
            <a:br>
              <a:rPr lang="en-US" altLang="en-US" sz="2000" dirty="0">
                <a:sym typeface="Monotype Sorts" pitchFamily="-84" charset="2"/>
              </a:rPr>
            </a:br>
            <a:r>
              <a:rPr lang="en-US" altLang="en-US" sz="2000" dirty="0">
                <a:sym typeface="Monotype Sorts" pitchFamily="-84" charset="2"/>
              </a:rPr>
              <a:t>(cannot check </a:t>
            </a:r>
            <a:r>
              <a:rPr lang="en-US" altLang="en-US" sz="2000" i="1" dirty="0">
                <a:sym typeface="Monotype Sorts" pitchFamily="-84" charset="2"/>
              </a:rPr>
              <a:t>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C </a:t>
            </a:r>
            <a:r>
              <a:rPr lang="en-US" altLang="en-US" sz="2000" dirty="0">
                <a:sym typeface="Monotype Sorts" pitchFamily="-84" charset="2"/>
              </a:rPr>
              <a:t>without computing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i="1" baseline="-25000" dirty="0">
                <a:sym typeface="Monotype Sorts" pitchFamily="-84" charset="2"/>
              </a:rPr>
              <a:t>1 </a:t>
            </a:r>
            <a:r>
              <a:rPr lang="en-US" altLang="en-US" sz="2000" dirty="0">
                <a:sym typeface="Monotype Sorts" pitchFamily="-84" charset="2"/>
              </a:rPr>
              <a:t>   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691063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and Dependency Preservation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65965" cy="5075000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ea typeface="ＭＳ Ｐゴシック" pitchFamily="34" charset="-128"/>
              </a:rPr>
              <a:t>It is not always possible to achieve both BCNF and dependency preservation 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/>
              <a:t>         </a:t>
            </a:r>
            <a:r>
              <a:rPr lang="en-US" altLang="en-US" sz="2000" i="1" dirty="0" err="1"/>
              <a:t>dept_advisor</a:t>
            </a:r>
            <a:r>
              <a:rPr lang="en-US" altLang="en-US" sz="2000" i="1" dirty="0"/>
              <a:t>(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i_ID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department_name</a:t>
            </a:r>
            <a:r>
              <a:rPr lang="en-US" altLang="en-US" sz="2000" dirty="0"/>
              <a:t>)</a:t>
            </a:r>
          </a:p>
          <a:p>
            <a:pPr>
              <a:defRPr/>
            </a:pPr>
            <a:r>
              <a:rPr lang="en-US" altLang="en-US" sz="20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/>
              <a:t>             </a:t>
            </a:r>
            <a:r>
              <a:rPr lang="en-US" altLang="en-US" sz="2000" i="1" dirty="0"/>
              <a:t>i_ID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 </a:t>
            </a:r>
            <a:r>
              <a:rPr lang="en-US" altLang="en-US" sz="20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/>
              <a:t>             </a:t>
            </a:r>
            <a:r>
              <a:rPr lang="en-US" altLang="en-US" sz="2000" i="1" dirty="0"/>
              <a:t>s_ID, </a:t>
            </a:r>
            <a:r>
              <a:rPr lang="en-US" altLang="en-US" sz="2000" i="1" dirty="0">
                <a:sym typeface="Symbol" pitchFamily="18" charset="2"/>
              </a:rPr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itchFamily="18" charset="2"/>
              </a:rPr>
              <a:t> </a:t>
            </a:r>
            <a:r>
              <a:rPr lang="en-US" altLang="en-US" sz="20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2000" i="1" dirty="0"/>
              <a:t>dept_advisor </a:t>
            </a:r>
            <a:r>
              <a:rPr lang="en-US" altLang="en-US" sz="2000" dirty="0"/>
              <a:t>is not in BCNF </a:t>
            </a:r>
          </a:p>
          <a:p>
            <a:pPr lvl="1">
              <a:defRPr/>
            </a:pPr>
            <a:r>
              <a:rPr lang="en-US" altLang="en-US" sz="2000" dirty="0"/>
              <a:t> </a:t>
            </a:r>
            <a:r>
              <a:rPr lang="en-US" altLang="en-US" sz="2000" i="1" dirty="0"/>
              <a:t>i_ID</a:t>
            </a:r>
            <a:r>
              <a:rPr lang="en-US" altLang="en-US" sz="2000" dirty="0"/>
              <a:t>  is not a superkey.</a:t>
            </a:r>
          </a:p>
          <a:p>
            <a:pPr>
              <a:defRPr/>
            </a:pPr>
            <a:r>
              <a:rPr lang="en-US" altLang="en-US" sz="2000" dirty="0">
                <a:sym typeface="Symbol" pitchFamily="18" charset="2"/>
              </a:rPr>
              <a:t>Any decomposition  of </a:t>
            </a:r>
            <a:r>
              <a:rPr lang="en-US" altLang="en-US" sz="2000" i="1" dirty="0"/>
              <a:t>dept_advisor </a:t>
            </a:r>
            <a:r>
              <a:rPr lang="en-US" altLang="en-US" sz="2000" dirty="0">
                <a:sym typeface="Symbol" pitchFamily="18" charset="2"/>
              </a:rPr>
              <a:t>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dirty="0">
                <a:sym typeface="Symbol" pitchFamily="18" charset="2"/>
              </a:rPr>
              <a:t>            </a:t>
            </a:r>
            <a:r>
              <a:rPr lang="en-US" altLang="en-US" sz="2000" i="1" dirty="0"/>
              <a:t>s_ID, </a:t>
            </a:r>
            <a:r>
              <a:rPr lang="en-US" altLang="en-US" sz="2000" i="1" dirty="0">
                <a:sym typeface="Symbol" pitchFamily="18" charset="2"/>
              </a:rPr>
              <a:t>dept_name</a:t>
            </a:r>
            <a:r>
              <a:rPr lang="en-US" altLang="en-US" sz="2000" i="1" dirty="0"/>
              <a:t> </a:t>
            </a:r>
            <a:r>
              <a:rPr lang="en-US" altLang="en-US" sz="20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2000" dirty="0">
                <a:sym typeface="Symbol" pitchFamily="18" charset="2"/>
              </a:rPr>
              <a:t>Thus, the composition is  NOT be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2000" dirty="0">
                <a:sym typeface="Symbol" pitchFamily="18" charset="2"/>
              </a:rPr>
              <a:t>dependency preserving</a:t>
            </a:r>
            <a:endParaRPr lang="en-US" altLang="en-US" sz="20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58904" cy="4903787"/>
          </a:xfrm>
        </p:spPr>
        <p:txBody>
          <a:bodyPr/>
          <a:lstStyle/>
          <a:p>
            <a:pPr>
              <a:tabLst>
                <a:tab pos="2738438" algn="l"/>
              </a:tabLst>
            </a:pPr>
            <a:r>
              <a:rPr lang="en-US" altLang="en-US" sz="2000" dirty="0"/>
              <a:t>A relation schema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in </a:t>
            </a:r>
            <a:r>
              <a:rPr lang="en-US" altLang="en-US" sz="2000" b="1" dirty="0">
                <a:solidFill>
                  <a:srgbClr val="002060"/>
                </a:solidFill>
              </a:rPr>
              <a:t>third normal form (3NF)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if for all: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2000" dirty="0"/>
              <a:t>		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Monotype Sorts" pitchFamily="-84" charset="2"/>
              </a:rPr>
              <a:t> in </a:t>
            </a:r>
            <a:r>
              <a:rPr lang="en-US" altLang="en-US" sz="2000" i="1" dirty="0">
                <a:sym typeface="Monotype Sorts" pitchFamily="-84" charset="2"/>
              </a:rPr>
              <a:t>F</a:t>
            </a:r>
            <a:r>
              <a:rPr lang="en-US" altLang="en-US" sz="2000" baseline="30000" dirty="0">
                <a:sym typeface="Monotype Sorts" pitchFamily="-84" charset="2"/>
              </a:rPr>
              <a:t>+</a:t>
            </a:r>
            <a:endParaRPr lang="en-US" altLang="en-US" sz="800" baseline="30000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800" dirty="0">
                <a:sym typeface="Monotype Sorts" pitchFamily="-84" charset="2"/>
              </a:rPr>
              <a:t/>
            </a:r>
            <a:br>
              <a:rPr lang="en-US" altLang="en-US" sz="800" dirty="0">
                <a:sym typeface="Monotype Sorts" pitchFamily="-84" charset="2"/>
              </a:rPr>
            </a:br>
            <a:r>
              <a:rPr lang="en-US" altLang="en-US" sz="2000" dirty="0">
                <a:sym typeface="Monotype Sorts" pitchFamily="-84" charset="2"/>
              </a:rPr>
              <a:t>at least one of the following holds:</a:t>
            </a:r>
          </a:p>
          <a:p>
            <a:pPr lvl="1">
              <a:tabLst>
                <a:tab pos="2738438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is trivial (i.e.,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 </a:t>
            </a:r>
            <a:r>
              <a:rPr lang="en-US" altLang="en-US" sz="2000" dirty="0">
                <a:sym typeface="Greek Symbols"/>
              </a:rPr>
              <a:t>)</a:t>
            </a:r>
          </a:p>
          <a:p>
            <a:pPr lvl="1">
              <a:tabLst>
                <a:tab pos="2738438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is a </a:t>
            </a:r>
            <a:r>
              <a:rPr lang="en-US" altLang="en-US" sz="2000" dirty="0" err="1">
                <a:sym typeface="Greek Symbols"/>
              </a:rPr>
              <a:t>superkey</a:t>
            </a:r>
            <a:r>
              <a:rPr lang="en-US" altLang="en-US" sz="2000" dirty="0">
                <a:sym typeface="Greek Symbols"/>
              </a:rPr>
              <a:t> for </a:t>
            </a:r>
            <a:r>
              <a:rPr lang="en-US" altLang="en-US" sz="2000" i="1" dirty="0">
                <a:sym typeface="Greek Symbols"/>
              </a:rPr>
              <a:t>R</a:t>
            </a:r>
            <a:endParaRPr lang="en-US" altLang="en-US" sz="2000" dirty="0">
              <a:sym typeface="Greek Symbols"/>
            </a:endParaRPr>
          </a:p>
          <a:p>
            <a:pPr lvl="1">
              <a:tabLst>
                <a:tab pos="2738438" algn="l"/>
              </a:tabLst>
            </a:pPr>
            <a:r>
              <a:rPr lang="en-US" altLang="en-US" sz="2000" dirty="0">
                <a:sym typeface="Greek Symbols"/>
              </a:rPr>
              <a:t>Each attribute </a:t>
            </a:r>
            <a:r>
              <a:rPr lang="en-US" altLang="en-US" sz="2000" i="1" dirty="0"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in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 –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is contained in a candidate key for </a:t>
            </a:r>
            <a:r>
              <a:rPr lang="en-US" altLang="en-US" sz="2000" i="1" dirty="0">
                <a:sym typeface="Greek Symbols"/>
              </a:rPr>
              <a:t>R.</a:t>
            </a:r>
          </a:p>
          <a:p>
            <a:pPr lvl="1"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2000" i="1" dirty="0">
                <a:sym typeface="Greek Symbols"/>
              </a:rPr>
              <a:t>   </a:t>
            </a:r>
            <a:r>
              <a:rPr lang="en-US" altLang="en-US" sz="2000" dirty="0">
                <a:sym typeface="Greek Symbols"/>
              </a:rPr>
              <a:t>(</a:t>
            </a:r>
            <a:r>
              <a:rPr lang="en-US" altLang="en-US" sz="2000" b="1" dirty="0">
                <a:sym typeface="Greek Symbols"/>
              </a:rPr>
              <a:t>NOTE</a:t>
            </a:r>
            <a:r>
              <a:rPr lang="en-US" altLang="en-US" sz="2000" i="1" dirty="0">
                <a:sym typeface="Greek Symbols"/>
              </a:rPr>
              <a:t>: </a:t>
            </a:r>
            <a:r>
              <a:rPr lang="en-US" altLang="en-US" sz="2000" dirty="0">
                <a:sym typeface="Greek Symbols"/>
              </a:rPr>
              <a:t>each attribute may be in a different candidate key)</a:t>
            </a:r>
            <a:endParaRPr lang="en-US" altLang="en-US" sz="2000" i="1" dirty="0">
              <a:sym typeface="Greek Symbols"/>
            </a:endParaRPr>
          </a:p>
          <a:p>
            <a:pPr>
              <a:tabLst>
                <a:tab pos="2738438" algn="l"/>
              </a:tabLst>
            </a:pPr>
            <a:r>
              <a:rPr lang="en-US" altLang="en-US" sz="2000" dirty="0">
                <a:sym typeface="Greek Symbols"/>
              </a:rPr>
              <a:t>If a relation is in BCNF it is in 3NF (since in BCNF one of the first two conditions above must hold).</a:t>
            </a:r>
          </a:p>
          <a:p>
            <a:pPr>
              <a:tabLst>
                <a:tab pos="2738438" algn="l"/>
              </a:tabLst>
            </a:pPr>
            <a:r>
              <a:rPr lang="en-US" altLang="en-US" sz="2000" dirty="0"/>
              <a:t>Third condition is a minimal relaxation of BCNF to ensure dependency preservation (will see why later).</a:t>
            </a:r>
          </a:p>
          <a:p>
            <a:pPr>
              <a:tabLst>
                <a:tab pos="2738438" algn="l"/>
              </a:tabLst>
            </a:pPr>
            <a:endParaRPr lang="en-US" altLang="en-US" sz="2000" dirty="0">
              <a:sym typeface="Greek Symbol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98425"/>
            <a:ext cx="8015287" cy="6254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3NF Example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093788"/>
            <a:ext cx="7786317" cy="5522912"/>
          </a:xfrm>
        </p:spPr>
        <p:txBody>
          <a:bodyPr/>
          <a:lstStyle/>
          <a:p>
            <a:r>
              <a:rPr lang="en-US" altLang="en-US" sz="2000" dirty="0"/>
              <a:t>Consider a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   </a:t>
            </a:r>
            <a:r>
              <a:rPr lang="en-US" altLang="en-US" sz="2000" i="1" dirty="0" err="1"/>
              <a:t>dept_advisor</a:t>
            </a:r>
            <a:r>
              <a:rPr lang="en-US" altLang="en-US" sz="2000" i="1" dirty="0"/>
              <a:t>(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i_ID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dept_name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With function dependencies: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       </a:t>
            </a:r>
            <a:r>
              <a:rPr lang="en-US" altLang="en-US" sz="2000" i="1" dirty="0" err="1"/>
              <a:t>i_ID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endParaRPr lang="en-US" altLang="en-US" sz="20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       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i="1" dirty="0" err="1">
                <a:sym typeface="Symbol" panose="05050102010706020507" pitchFamily="18" charset="2"/>
              </a:rPr>
              <a:t>i_ID</a:t>
            </a:r>
            <a:endParaRPr lang="en-US" altLang="en-US" sz="2000" i="1" dirty="0">
              <a:sym typeface="Symbol" panose="05050102010706020507" pitchFamily="18" charset="2"/>
            </a:endParaRPr>
          </a:p>
          <a:p>
            <a:r>
              <a:rPr lang="en-US" altLang="en-US" sz="2000" dirty="0">
                <a:sym typeface="Monotype Sorts" pitchFamily="-84" charset="2"/>
              </a:rPr>
              <a:t>Two candidate keys =  {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dirty="0">
                <a:sym typeface="Symbol" panose="05050102010706020507" pitchFamily="18" charset="2"/>
              </a:rPr>
              <a:t>}, {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ym typeface="Symbol" panose="05050102010706020507" pitchFamily="18" charset="2"/>
              </a:rPr>
              <a:t>i_ID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}</a:t>
            </a:r>
            <a:endParaRPr lang="en-US" altLang="en-US" sz="2000" dirty="0">
              <a:sym typeface="Monotype Sorts" pitchFamily="-84" charset="2"/>
            </a:endParaRPr>
          </a:p>
          <a:p>
            <a:r>
              <a:rPr lang="en-US" altLang="en-US" sz="2000" dirty="0">
                <a:sym typeface="Monotype Sorts" pitchFamily="-84" charset="2"/>
              </a:rPr>
              <a:t>We have seen before that </a:t>
            </a:r>
            <a:r>
              <a:rPr lang="en-US" altLang="en-US" sz="2000" i="1" dirty="0" err="1"/>
              <a:t>dept_advisor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Monotype Sorts" pitchFamily="-84" charset="2"/>
              </a:rPr>
              <a:t>is </a:t>
            </a:r>
            <a:r>
              <a:rPr lang="en-US" altLang="en-US" sz="2000" dirty="0">
                <a:solidFill>
                  <a:srgbClr val="002060"/>
                </a:solidFill>
                <a:sym typeface="Monotype Sorts" pitchFamily="-84" charset="2"/>
              </a:rPr>
              <a:t>not</a:t>
            </a:r>
            <a:r>
              <a:rPr lang="en-US" altLang="en-US" sz="2000" dirty="0">
                <a:sym typeface="Monotype Sorts" pitchFamily="-84" charset="2"/>
              </a:rPr>
              <a:t> in BCNF</a:t>
            </a:r>
          </a:p>
          <a:p>
            <a:r>
              <a:rPr lang="en-US" altLang="en-US" sz="2000" i="1" dirty="0">
                <a:sym typeface="Monotype Sorts" pitchFamily="-84" charset="2"/>
              </a:rPr>
              <a:t>R,  </a:t>
            </a:r>
            <a:r>
              <a:rPr lang="en-US" altLang="en-US" sz="2000" dirty="0">
                <a:sym typeface="Monotype Sorts" pitchFamily="-84" charset="2"/>
              </a:rPr>
              <a:t>however, 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is in  3NF</a:t>
            </a:r>
          </a:p>
          <a:p>
            <a:pPr lvl="1"/>
            <a:r>
              <a:rPr lang="en-US" altLang="en-US" sz="2000" i="1" dirty="0"/>
              <a:t> 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Monotype Sorts" pitchFamily="-84" charset="2"/>
              </a:rPr>
              <a:t>is a </a:t>
            </a:r>
            <a:r>
              <a:rPr lang="en-US" altLang="en-US" sz="2000" dirty="0" err="1">
                <a:sym typeface="Monotype Sorts" pitchFamily="-84" charset="2"/>
              </a:rPr>
              <a:t>superkey</a:t>
            </a:r>
            <a:endParaRPr lang="en-US" altLang="en-US" sz="2000" dirty="0">
              <a:sym typeface="Monotype Sorts" pitchFamily="-84" charset="2"/>
            </a:endParaRPr>
          </a:p>
          <a:p>
            <a:pPr lvl="1"/>
            <a:r>
              <a:rPr lang="en-US" altLang="en-US" sz="2000" dirty="0"/>
              <a:t> </a:t>
            </a:r>
            <a:r>
              <a:rPr lang="en-US" altLang="en-US" sz="2000" i="1" dirty="0" err="1"/>
              <a:t>i_ID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 and 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i_ID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is NOT a </a:t>
            </a:r>
            <a:r>
              <a:rPr lang="en-US" altLang="en-US" sz="2000" dirty="0" err="1">
                <a:sym typeface="Monotype Sorts" pitchFamily="-84" charset="2"/>
              </a:rPr>
              <a:t>superkey</a:t>
            </a:r>
            <a:r>
              <a:rPr lang="en-US" altLang="en-US" sz="2000" dirty="0">
                <a:sym typeface="Monotype Sorts" pitchFamily="-84" charset="2"/>
              </a:rPr>
              <a:t>, but:</a:t>
            </a:r>
          </a:p>
          <a:p>
            <a:pPr lvl="2"/>
            <a:r>
              <a:rPr lang="en-US" altLang="en-US" sz="2000" dirty="0">
                <a:sym typeface="Monotype Sorts" pitchFamily="-84" charset="2"/>
              </a:rPr>
              <a:t>{ 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dirty="0">
                <a:sym typeface="Monotype Sorts" pitchFamily="-84" charset="2"/>
              </a:rPr>
              <a:t>} – {</a:t>
            </a:r>
            <a:r>
              <a:rPr lang="en-US" altLang="en-US" sz="2000" i="1" dirty="0" err="1"/>
              <a:t>i_ID</a:t>
            </a:r>
            <a:r>
              <a:rPr lang="en-US" altLang="en-US" sz="2000" dirty="0">
                <a:sym typeface="Monotype Sorts" pitchFamily="-84" charset="2"/>
              </a:rPr>
              <a:t> }  = </a:t>
            </a:r>
            <a:r>
              <a:rPr lang="en-US" altLang="en-US" sz="2000" i="1" dirty="0">
                <a:sym typeface="Monotype Sorts" pitchFamily="-84" charset="2"/>
              </a:rPr>
              <a:t>  </a:t>
            </a:r>
            <a:r>
              <a:rPr lang="en-US" altLang="en-US" sz="2000" dirty="0">
                <a:sym typeface="Monotype Sorts" pitchFamily="-84" charset="2"/>
              </a:rPr>
              <a:t>{</a:t>
            </a:r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} and</a:t>
            </a:r>
          </a:p>
          <a:p>
            <a:pPr lvl="2"/>
            <a:r>
              <a:rPr lang="en-US" altLang="en-US" sz="20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2000" i="1" dirty="0">
                <a:sym typeface="Monotype Sorts" pitchFamily="-84" charset="2"/>
              </a:rPr>
              <a:t>  </a:t>
            </a:r>
            <a:r>
              <a:rPr lang="en-US" altLang="en-US" sz="2000" dirty="0">
                <a:sym typeface="Greek Symbols"/>
              </a:rPr>
              <a:t>is contained in a  candidate key</a:t>
            </a:r>
            <a:endParaRPr lang="en-US" altLang="en-US" sz="20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endParaRPr lang="en-US" altLang="en-US" sz="20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286000"/>
            <a:ext cx="5589587" cy="1608138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Overview of Normalization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666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Redundancy in 3NF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1050" y="801688"/>
            <a:ext cx="7764463" cy="86677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Consider  the schema R below,  which is in 3NF </a:t>
            </a:r>
          </a:p>
          <a:p>
            <a:endParaRPr lang="en-US" altLang="en-US" sz="2000" dirty="0"/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81050" y="4602576"/>
            <a:ext cx="7356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/>
              <a:t>What is wrong with the table?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endParaRPr lang="en-US" altLang="en-US" sz="2000" dirty="0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683583" y="1605083"/>
            <a:ext cx="826098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spcBef>
                <a:spcPts val="60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i="1" dirty="0"/>
              <a:t>R = </a:t>
            </a:r>
            <a:r>
              <a:rPr lang="en-US" altLang="en-US" sz="2000" dirty="0"/>
              <a:t>(</a:t>
            </a:r>
            <a:r>
              <a:rPr lang="en-US" altLang="en-US" sz="2000" i="1" dirty="0"/>
              <a:t>J, K, L </a:t>
            </a:r>
            <a:r>
              <a:rPr lang="en-US" altLang="en-US" sz="2000" dirty="0"/>
              <a:t>)</a:t>
            </a:r>
            <a:endParaRPr lang="en-US" altLang="en-US" sz="2000" i="1" dirty="0"/>
          </a:p>
          <a:p>
            <a:pPr marL="800100" lvl="1" indent="-342900">
              <a:spcBef>
                <a:spcPts val="60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i="1" dirty="0"/>
              <a:t>F = </a:t>
            </a:r>
            <a:r>
              <a:rPr lang="en-US" altLang="en-US" sz="2000" dirty="0"/>
              <a:t>{</a:t>
            </a:r>
            <a:r>
              <a:rPr lang="en-US" altLang="en-US" sz="2000" i="1" dirty="0"/>
              <a:t>JK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L, L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K </a:t>
            </a:r>
            <a:r>
              <a:rPr lang="en-US" altLang="en-US" sz="2000" dirty="0">
                <a:sym typeface="Monotype Sorts" pitchFamily="-84" charset="2"/>
              </a:rPr>
              <a:t>}</a:t>
            </a:r>
          </a:p>
          <a:p>
            <a:pPr marL="800100" lvl="1" indent="-342900">
              <a:spcBef>
                <a:spcPts val="60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Monotype Sorts" pitchFamily="-84" charset="2"/>
              </a:rPr>
              <a:t>And an instance table: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8070" y="5083231"/>
            <a:ext cx="82101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/>
              <a:t>Repetition of information</a:t>
            </a:r>
          </a:p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/>
              <a:t>Need to use null values (e.g., to represent the relationship </a:t>
            </a:r>
            <a:r>
              <a:rPr lang="en-US" altLang="en-US" sz="2000" i="1" dirty="0">
                <a:sym typeface="Monotype Sorts" pitchFamily="-84" charset="2"/>
              </a:rPr>
              <a:t>l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k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 </a:t>
            </a:r>
          </a:p>
          <a:p>
            <a:pPr lvl="1">
              <a:buClr>
                <a:srgbClr val="F89108"/>
              </a:buClr>
              <a:buSzPct val="80000"/>
            </a:pPr>
            <a:r>
              <a:rPr lang="en-US" altLang="en-US" sz="2000" dirty="0">
                <a:sym typeface="Monotype Sorts" pitchFamily="-84" charset="2"/>
              </a:rPr>
              <a:t>     where there is no corresponding value for </a:t>
            </a:r>
            <a:r>
              <a:rPr lang="en-US" altLang="en-US" sz="2000" i="1" dirty="0">
                <a:sym typeface="Monotype Sorts" pitchFamily="-84" charset="2"/>
              </a:rPr>
              <a:t>J</a:t>
            </a:r>
            <a:r>
              <a:rPr lang="en-US" altLang="en-US" sz="2000" dirty="0">
                <a:sym typeface="Monotype Sorts" pitchFamily="-84" charset="2"/>
              </a:rPr>
              <a:t>)</a:t>
            </a: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44" y="2906839"/>
            <a:ext cx="1173861" cy="149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868" y="1093788"/>
            <a:ext cx="7501107" cy="5143500"/>
          </a:xfrm>
        </p:spPr>
        <p:txBody>
          <a:bodyPr/>
          <a:lstStyle/>
          <a:p>
            <a:r>
              <a:rPr lang="en-US" altLang="en-US" sz="2000" dirty="0"/>
              <a:t>Advantages to 3NF over BCNF.  It is always possible to obtain a 3NF design without sacrificing </a:t>
            </a:r>
            <a:r>
              <a:rPr lang="en-US" altLang="en-US" sz="2000" dirty="0" err="1"/>
              <a:t>losslessness</a:t>
            </a:r>
            <a:r>
              <a:rPr lang="en-US" altLang="en-US" sz="2000" dirty="0"/>
              <a:t> or dependency preservation. </a:t>
            </a:r>
          </a:p>
          <a:p>
            <a:r>
              <a:rPr lang="en-US" altLang="en-US" sz="2000" dirty="0"/>
              <a:t>Disadvantages to 3NF. </a:t>
            </a:r>
          </a:p>
          <a:p>
            <a:pPr lvl="1"/>
            <a:r>
              <a:rPr lang="en-US" altLang="en-US" sz="2000" dirty="0"/>
              <a:t>We may have to use null values to represent some of the possible meaningful relationships among data items.</a:t>
            </a:r>
          </a:p>
          <a:p>
            <a:pPr lvl="1"/>
            <a:r>
              <a:rPr lang="en-US" altLang="en-US" sz="2000" dirty="0"/>
              <a:t> There is the problem of repetition of information.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Goals of Normalization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8"/>
            <a:ext cx="7339768" cy="3990975"/>
          </a:xfrm>
        </p:spPr>
        <p:txBody>
          <a:bodyPr/>
          <a:lstStyle/>
          <a:p>
            <a:r>
              <a:rPr lang="en-US" altLang="en-US" sz="2000" dirty="0"/>
              <a:t>Let </a:t>
            </a:r>
            <a:r>
              <a:rPr lang="en-US" altLang="en-US" sz="2000" i="1" dirty="0"/>
              <a:t>R</a:t>
            </a:r>
            <a:r>
              <a:rPr lang="en-US" altLang="en-US" sz="2000" dirty="0"/>
              <a:t> be a relation scheme with a set</a:t>
            </a:r>
            <a:r>
              <a:rPr lang="en-US" altLang="en-US" sz="2000" i="1" dirty="0"/>
              <a:t> F</a:t>
            </a:r>
            <a:r>
              <a:rPr lang="en-US" altLang="en-US" sz="2000" dirty="0"/>
              <a:t> of functional dependencies.</a:t>
            </a:r>
          </a:p>
          <a:p>
            <a:r>
              <a:rPr lang="en-US" altLang="en-US" sz="2000" dirty="0"/>
              <a:t>Decide whether a relation scheme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in </a:t>
            </a:r>
            <a:r>
              <a:rPr lang="ja-JP" altLang="en-US" sz="2000" dirty="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good</a:t>
            </a:r>
            <a:r>
              <a:rPr lang="ja-JP" altLang="en-US" sz="2000" dirty="0">
                <a:latin typeface="Arial" panose="020B0604020202020204" pitchFamily="34" charset="0"/>
              </a:rPr>
              <a:t>”</a:t>
            </a:r>
            <a:r>
              <a:rPr lang="en-US" altLang="ja-JP" sz="2000" dirty="0"/>
              <a:t> form.</a:t>
            </a:r>
          </a:p>
          <a:p>
            <a:r>
              <a:rPr lang="en-US" altLang="en-US" sz="2000" dirty="0"/>
              <a:t>In the case that a relation scheme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not in </a:t>
            </a:r>
            <a:r>
              <a:rPr lang="ja-JP" altLang="en-US" sz="2000" dirty="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good</a:t>
            </a:r>
            <a:r>
              <a:rPr lang="ja-JP" altLang="en-US" sz="2000" dirty="0">
                <a:latin typeface="Arial" panose="020B0604020202020204" pitchFamily="34" charset="0"/>
              </a:rPr>
              <a:t>”</a:t>
            </a:r>
            <a:r>
              <a:rPr lang="en-US" altLang="ja-JP" sz="2000" dirty="0"/>
              <a:t> form, decompose it into a set of relation scheme  {</a:t>
            </a:r>
            <a:r>
              <a:rPr lang="en-US" altLang="ja-JP" sz="2000" i="1" dirty="0"/>
              <a:t>R</a:t>
            </a:r>
            <a:r>
              <a:rPr lang="en-US" altLang="ja-JP" sz="2000" baseline="-25000" dirty="0"/>
              <a:t>1</a:t>
            </a:r>
            <a:r>
              <a:rPr lang="en-US" altLang="ja-JP" sz="2000" i="1" dirty="0"/>
              <a:t>, R</a:t>
            </a:r>
            <a:r>
              <a:rPr lang="en-US" altLang="ja-JP" sz="2000" baseline="-25000" dirty="0"/>
              <a:t>2</a:t>
            </a:r>
            <a:r>
              <a:rPr lang="en-US" altLang="ja-JP" sz="2000" i="1" dirty="0"/>
              <a:t>, ..., R</a:t>
            </a:r>
            <a:r>
              <a:rPr lang="en-US" altLang="ja-JP" sz="2000" i="1" baseline="-25000" dirty="0"/>
              <a:t>n</a:t>
            </a:r>
            <a:r>
              <a:rPr lang="en-US" altLang="ja-JP" sz="2000" dirty="0"/>
              <a:t>} such that </a:t>
            </a:r>
          </a:p>
          <a:p>
            <a:pPr lvl="1"/>
            <a:r>
              <a:rPr lang="en-US" altLang="en-US" sz="2000" dirty="0"/>
              <a:t>Each relation scheme is in good form </a:t>
            </a:r>
          </a:p>
          <a:p>
            <a:pPr lvl="1"/>
            <a:r>
              <a:rPr lang="en-US" altLang="en-US" sz="2000" dirty="0"/>
              <a:t>The decomposition is a lossless decomposition</a:t>
            </a:r>
          </a:p>
          <a:p>
            <a:pPr lvl="1"/>
            <a:r>
              <a:rPr lang="en-US" altLang="en-US" sz="2000" dirty="0"/>
              <a:t>Preferably, the decomposition should be dependency preserving.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125766"/>
            <a:ext cx="7124700" cy="635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90" y="1093788"/>
            <a:ext cx="7357585" cy="4903787"/>
          </a:xfrm>
        </p:spPr>
        <p:txBody>
          <a:bodyPr/>
          <a:lstStyle/>
          <a:p>
            <a:pPr>
              <a:tabLst>
                <a:tab pos="2976563" algn="ctr"/>
              </a:tabLst>
            </a:pPr>
            <a:r>
              <a:rPr lang="en-US" altLang="en-US" sz="2000" dirty="0"/>
              <a:t>There are database schemas in BCNF that do not seem to be sufficiently normalized </a:t>
            </a:r>
          </a:p>
          <a:p>
            <a:pPr>
              <a:tabLst>
                <a:tab pos="2976563" algn="ctr"/>
              </a:tabLst>
            </a:pPr>
            <a:r>
              <a:rPr lang="en-US" altLang="en-US" sz="2000" dirty="0"/>
              <a:t>Consider a relation </a:t>
            </a:r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 err="1"/>
              <a:t>inst_info</a:t>
            </a:r>
            <a:r>
              <a:rPr lang="en-US" altLang="en-US" sz="2000" i="1" dirty="0"/>
              <a:t> (ID, </a:t>
            </a:r>
            <a:r>
              <a:rPr lang="en-US" altLang="en-US" sz="2000" i="1" dirty="0" err="1"/>
              <a:t>child_name</a:t>
            </a:r>
            <a:r>
              <a:rPr lang="en-US" altLang="en-US" sz="2000" i="1" dirty="0"/>
              <a:t>, phone)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2000" dirty="0"/>
              <a:t>where an instructor may have more than one phone and can have multiple children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2000" dirty="0"/>
              <a:t>Instance of </a:t>
            </a:r>
            <a:r>
              <a:rPr lang="en-US" altLang="en-US" sz="2000" i="1" dirty="0" err="1"/>
              <a:t>inst_info</a:t>
            </a:r>
            <a:endParaRPr lang="en-US" altLang="en-US" sz="2000" i="1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2000" dirty="0"/>
          </a:p>
        </p:txBody>
      </p:sp>
      <p:pic>
        <p:nvPicPr>
          <p:cNvPr id="37892" name="Picture 11" descr="C:\Users\as668\Desktop\Judi-Done\7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4066329"/>
            <a:ext cx="384016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8350" y="1133475"/>
            <a:ext cx="7185025" cy="2314575"/>
          </a:xfrm>
        </p:spPr>
        <p:txBody>
          <a:bodyPr/>
          <a:lstStyle/>
          <a:p>
            <a:pPr>
              <a:tabLst>
                <a:tab pos="1993900" algn="l"/>
              </a:tabLst>
            </a:pPr>
            <a:r>
              <a:rPr kumimoji="0" lang="en-US" altLang="en-US" sz="2000" dirty="0"/>
              <a:t>There are no non-trivial functional dependencies and therefore the relation is in BCNF </a:t>
            </a:r>
          </a:p>
          <a:p>
            <a:pPr>
              <a:tabLst>
                <a:tab pos="1993900" algn="l"/>
              </a:tabLst>
            </a:pPr>
            <a:r>
              <a:rPr kumimoji="0" lang="en-US" altLang="en-US" sz="2000" dirty="0"/>
              <a:t>Insertion anomalies – i.e., if we add a phone 981-992-3443 to 99999, we need to add two tuples</a:t>
            </a:r>
          </a:p>
          <a:p>
            <a:pPr>
              <a:buFont typeface="Monotype Sorts" pitchFamily="-84" charset="2"/>
              <a:buNone/>
              <a:tabLst>
                <a:tab pos="1993900" algn="l"/>
              </a:tabLst>
            </a:pPr>
            <a:r>
              <a:rPr kumimoji="0" lang="en-US" altLang="en-US" sz="2000" dirty="0"/>
              <a:t>		(99999, David,   981-992-3443)</a:t>
            </a:r>
            <a:br>
              <a:rPr kumimoji="0" lang="en-US" altLang="en-US" sz="2000" dirty="0"/>
            </a:br>
            <a:r>
              <a:rPr kumimoji="0" lang="en-US" altLang="en-US" sz="2000" dirty="0"/>
              <a:t>	(99999, William, 981-992-3443)</a:t>
            </a:r>
            <a:br>
              <a:rPr kumimoji="0" lang="en-US" altLang="en-US" sz="2000" dirty="0"/>
            </a:br>
            <a:endParaRPr kumimoji="0" lang="en-US" alt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 (Cont.)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0113" y="1020763"/>
            <a:ext cx="7021975" cy="4646612"/>
          </a:xfrm>
        </p:spPr>
        <p:txBody>
          <a:bodyPr/>
          <a:lstStyle/>
          <a:p>
            <a:r>
              <a:rPr lang="en-US" altLang="en-US" sz="2000" dirty="0"/>
              <a:t>It is better to decompose </a:t>
            </a:r>
            <a:r>
              <a:rPr lang="en-US" altLang="en-US" sz="2000" i="1" dirty="0" err="1"/>
              <a:t>inst_info</a:t>
            </a:r>
            <a:r>
              <a:rPr lang="en-US" altLang="en-US" sz="2000" i="1" dirty="0"/>
              <a:t> </a:t>
            </a:r>
            <a:r>
              <a:rPr lang="en-US" altLang="en-US" sz="2000" dirty="0"/>
              <a:t>into:</a:t>
            </a:r>
          </a:p>
          <a:p>
            <a:pPr lvl="1"/>
            <a:r>
              <a:rPr lang="en-US" altLang="en-US" sz="2000" i="1" dirty="0" err="1"/>
              <a:t>inst_child</a:t>
            </a:r>
            <a:r>
              <a:rPr lang="en-US" altLang="en-US" sz="2000" dirty="0"/>
              <a:t>:</a:t>
            </a:r>
          </a:p>
          <a:p>
            <a:pPr lvl="1"/>
            <a:endParaRPr lang="en-US" altLang="en-US" sz="2000" dirty="0"/>
          </a:p>
          <a:p>
            <a:pPr lvl="1">
              <a:buFont typeface="Monotype Sorts" pitchFamily="-84" charset="2"/>
              <a:buNone/>
            </a:pPr>
            <a:endParaRPr lang="en-US" altLang="en-US" sz="2000" dirty="0"/>
          </a:p>
          <a:p>
            <a:pPr lvl="1"/>
            <a:r>
              <a:rPr lang="en-US" altLang="en-US" sz="2000" i="1" dirty="0" err="1"/>
              <a:t>inst_phone</a:t>
            </a:r>
            <a:r>
              <a:rPr lang="en-US" altLang="en-US" sz="2000" i="1" dirty="0"/>
              <a:t>: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This suggests the need for higher normal forms, such as Fourth Normal Form (4NF), which we shall see later</a:t>
            </a:r>
          </a:p>
        </p:txBody>
      </p:sp>
      <p:sp>
        <p:nvSpPr>
          <p:cNvPr id="695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958788" y="119063"/>
            <a:ext cx="7804212" cy="5762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Higher Normal Forms </a:t>
            </a: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88878"/>
            <a:ext cx="256381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61486"/>
            <a:ext cx="27225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3491" y="2415636"/>
            <a:ext cx="6427433" cy="1638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Functional-Dependency Theory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Functional-Dependency Theory Roadmap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950"/>
            <a:ext cx="7656558" cy="4903788"/>
          </a:xfrm>
        </p:spPr>
        <p:txBody>
          <a:bodyPr/>
          <a:lstStyle/>
          <a:p>
            <a:r>
              <a:rPr lang="en-US" altLang="en-US" sz="2000" dirty="0"/>
              <a:t>We now consider the formal theory that tells us which functional dependencies are implied logically by a given set of functional dependencies.</a:t>
            </a:r>
          </a:p>
          <a:p>
            <a:r>
              <a:rPr lang="en-US" altLang="en-US" sz="2000" dirty="0"/>
              <a:t>We then develop algorithms to generate lossless decompositions into BCNF and 3NF</a:t>
            </a:r>
          </a:p>
          <a:p>
            <a:r>
              <a:rPr lang="en-US" altLang="en-US" sz="2000" dirty="0"/>
              <a:t>We then develop algorithms to test if a decomposition is dependency-preserving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2667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17613"/>
            <a:ext cx="7102475" cy="4724400"/>
          </a:xfrm>
        </p:spPr>
        <p:txBody>
          <a:bodyPr/>
          <a:lstStyle/>
          <a:p>
            <a:r>
              <a:rPr lang="en-US" altLang="en-US" sz="2000" dirty="0"/>
              <a:t>Given a set </a:t>
            </a:r>
            <a:r>
              <a:rPr lang="en-US" altLang="en-US" sz="2000" i="1" dirty="0"/>
              <a:t>F</a:t>
            </a:r>
            <a:r>
              <a:rPr lang="en-US" altLang="en-US" sz="2000" dirty="0"/>
              <a:t> set of functional dependencies, there are certain other functional dependencies that are logically implied by </a:t>
            </a:r>
            <a:r>
              <a:rPr lang="en-US" altLang="en-US" sz="2000" i="1" dirty="0"/>
              <a:t>F</a:t>
            </a:r>
            <a:r>
              <a:rPr lang="en-US" altLang="en-US" sz="2000" dirty="0"/>
              <a:t>.</a:t>
            </a:r>
          </a:p>
          <a:p>
            <a:pPr lvl="1"/>
            <a:r>
              <a:rPr lang="en-US" altLang="en-US" sz="2000" dirty="0"/>
              <a:t> If  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  <a:r>
              <a:rPr lang="en-US" altLang="en-US" sz="2000" dirty="0">
                <a:sym typeface="Monotype Sorts" pitchFamily="-84" charset="2"/>
              </a:rPr>
              <a:t> and  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C</a:t>
            </a:r>
            <a:r>
              <a:rPr lang="en-US" altLang="en-US" sz="2000" dirty="0">
                <a:sym typeface="Monotype Sorts" pitchFamily="-84" charset="2"/>
              </a:rPr>
              <a:t>,  then we can infer that </a:t>
            </a:r>
            <a:r>
              <a:rPr lang="en-US" altLang="en-US" sz="2000" i="1" dirty="0">
                <a:sym typeface="Monotype Sorts" pitchFamily="-84" charset="2"/>
              </a:rPr>
              <a:t>A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sz="2000" dirty="0">
                <a:sym typeface="Monotype Sorts" pitchFamily="-84" charset="2"/>
              </a:rPr>
              <a:t>etc.</a:t>
            </a:r>
            <a:endParaRPr lang="en-US" altLang="en-US" sz="2000" dirty="0"/>
          </a:p>
          <a:p>
            <a:r>
              <a:rPr lang="en-US" altLang="en-US" sz="2000" dirty="0"/>
              <a:t>The set of </a:t>
            </a:r>
            <a:r>
              <a:rPr lang="en-US" altLang="en-US" sz="2000" b="1" dirty="0">
                <a:solidFill>
                  <a:srgbClr val="002060"/>
                </a:solidFill>
              </a:rPr>
              <a:t>all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functional dependencies logically implied by </a:t>
            </a:r>
            <a:r>
              <a:rPr lang="en-US" altLang="en-US" sz="2000" i="1" dirty="0"/>
              <a:t>F</a:t>
            </a:r>
            <a:r>
              <a:rPr lang="en-US" altLang="en-US" sz="2000" dirty="0"/>
              <a:t> is the </a:t>
            </a:r>
            <a:r>
              <a:rPr lang="en-US" altLang="en-US" sz="2000" b="1" dirty="0">
                <a:solidFill>
                  <a:srgbClr val="002060"/>
                </a:solidFill>
              </a:rPr>
              <a:t>closure</a:t>
            </a:r>
            <a:r>
              <a:rPr lang="en-US" altLang="en-US" sz="2000" dirty="0"/>
              <a:t> of </a:t>
            </a:r>
            <a:r>
              <a:rPr lang="en-US" altLang="en-US" sz="2000" i="1" dirty="0"/>
              <a:t>F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We denote the </a:t>
            </a:r>
            <a:r>
              <a:rPr lang="en-US" altLang="en-US" sz="2000" i="1" dirty="0"/>
              <a:t>closure </a:t>
            </a:r>
            <a:r>
              <a:rPr lang="en-US" altLang="en-US" sz="2000" dirty="0"/>
              <a:t>of </a:t>
            </a:r>
            <a:r>
              <a:rPr lang="en-US" altLang="en-US" sz="2000" i="1" dirty="0"/>
              <a:t>F</a:t>
            </a:r>
            <a:r>
              <a:rPr lang="en-US" altLang="en-US" sz="2000" dirty="0"/>
              <a:t> by </a:t>
            </a:r>
            <a:r>
              <a:rPr lang="en-US" altLang="en-US" sz="2000" b="1" i="1" dirty="0">
                <a:solidFill>
                  <a:srgbClr val="002060"/>
                </a:solidFill>
              </a:rPr>
              <a:t>F</a:t>
            </a:r>
            <a:r>
              <a:rPr lang="en-US" altLang="en-US" sz="2000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sz="2000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048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1285875"/>
            <a:ext cx="7059613" cy="4714875"/>
          </a:xfrm>
        </p:spPr>
        <p:txBody>
          <a:bodyPr/>
          <a:lstStyle/>
          <a:p>
            <a:r>
              <a:rPr lang="en-US" altLang="en-US" sz="2000" dirty="0"/>
              <a:t>We can compute F</a:t>
            </a:r>
            <a:r>
              <a:rPr lang="en-US" altLang="en-US" sz="2000" i="1" baseline="30000" dirty="0"/>
              <a:t>+</a:t>
            </a:r>
            <a:r>
              <a:rPr lang="en-US" altLang="en-US" sz="2000" i="1" dirty="0"/>
              <a:t> ,</a:t>
            </a:r>
            <a:r>
              <a:rPr lang="en-US" altLang="en-US" sz="2000" dirty="0"/>
              <a:t> the closure of F, by repeatedly applying </a:t>
            </a:r>
            <a:r>
              <a:rPr lang="en-US" altLang="en-US" sz="2000" b="1" dirty="0">
                <a:solidFill>
                  <a:srgbClr val="002060"/>
                </a:solidFill>
              </a:rPr>
              <a:t>Armstrong</a:t>
            </a:r>
            <a:r>
              <a:rPr lang="ja-JP" alt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1" dirty="0">
                <a:solidFill>
                  <a:srgbClr val="002060"/>
                </a:solidFill>
              </a:rPr>
              <a:t>s Axioms</a:t>
            </a:r>
            <a:r>
              <a:rPr lang="en-US" altLang="ja-JP" sz="2000" b="1" dirty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en-US" sz="2000" b="1" dirty="0">
                <a:sym typeface="Symbol" panose="05050102010706020507" pitchFamily="18" charset="2"/>
              </a:rPr>
              <a:t>Reflexive rule:</a:t>
            </a:r>
            <a:r>
              <a:rPr lang="en-US" altLang="en-US" sz="2000" dirty="0"/>
              <a:t> if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Symbol" panose="05050102010706020507" pitchFamily="18" charset="2"/>
              </a:rPr>
              <a:t>  , then 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 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/>
            <a:r>
              <a:rPr lang="en-US" altLang="en-US" sz="2000" b="1" dirty="0">
                <a:sym typeface="Symbol" panose="05050102010706020507" pitchFamily="18" charset="2"/>
              </a:rPr>
              <a:t>Augmentation  rule</a:t>
            </a:r>
            <a:r>
              <a:rPr lang="en-US" altLang="en-US" sz="2000" b="1" dirty="0">
                <a:solidFill>
                  <a:srgbClr val="000099"/>
                </a:solidFill>
                <a:sym typeface="Symbol" panose="05050102010706020507" pitchFamily="18" charset="2"/>
              </a:rPr>
              <a:t>: </a:t>
            </a:r>
            <a:r>
              <a:rPr lang="en-US" altLang="en-US" sz="2000" dirty="0">
                <a:sym typeface="Symbol" panose="05050102010706020507" pitchFamily="18" charset="2"/>
              </a:rPr>
              <a:t>if 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, </a:t>
            </a:r>
            <a:r>
              <a:rPr lang="en-US" altLang="en-US" sz="2000" dirty="0">
                <a:sym typeface="Symbol" panose="05050102010706020507" pitchFamily="18" charset="2"/>
              </a:rPr>
              <a:t>then 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 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lvl="1"/>
            <a:r>
              <a:rPr lang="en-US" altLang="en-US" sz="2000" b="1" dirty="0">
                <a:sym typeface="Symbol" panose="05050102010706020507" pitchFamily="18" charset="2"/>
              </a:rPr>
              <a:t>Transitivity rule</a:t>
            </a:r>
            <a:r>
              <a:rPr lang="en-US" altLang="en-US" sz="2000" b="1" dirty="0">
                <a:solidFill>
                  <a:srgbClr val="000099"/>
                </a:solidFill>
                <a:sym typeface="Symbol" panose="05050102010706020507" pitchFamily="18" charset="2"/>
              </a:rPr>
              <a:t>:  </a:t>
            </a:r>
            <a:r>
              <a:rPr lang="en-US" altLang="en-US" sz="2000" dirty="0">
                <a:sym typeface="Symbol" panose="05050102010706020507" pitchFamily="18" charset="2"/>
              </a:rPr>
              <a:t>if 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, </a:t>
            </a:r>
            <a:r>
              <a:rPr lang="en-US" altLang="en-US" sz="2000" dirty="0">
                <a:sym typeface="Symbol" panose="05050102010706020507" pitchFamily="18" charset="2"/>
              </a:rPr>
              <a:t>and </a:t>
            </a:r>
            <a:r>
              <a:rPr lang="en-US" altLang="en-US" sz="2000" i="1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Symbol" panose="05050102010706020507" pitchFamily="18" charset="2"/>
              </a:rPr>
              <a:t> </a:t>
            </a:r>
            <a:r>
              <a:rPr lang="en-US" altLang="en-US" sz="2000" dirty="0">
                <a:sym typeface="Monotype Sorts" pitchFamily="-84" charset="2"/>
              </a:rPr>
              <a:t>, then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 </a:t>
            </a:r>
            <a:endParaRPr lang="en-US" altLang="en-US" sz="2000" b="1" dirty="0">
              <a:sym typeface="Greek Symbols"/>
            </a:endParaRPr>
          </a:p>
          <a:p>
            <a:r>
              <a:rPr lang="en-US" altLang="en-US" sz="2000" dirty="0">
                <a:sym typeface="Greek Symbols"/>
              </a:rPr>
              <a:t>These rules are 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  <a:sym typeface="Greek Symbols"/>
              </a:rPr>
              <a:t>sound</a:t>
            </a:r>
            <a:r>
              <a:rPr lang="en-US" altLang="en-US" sz="2000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-- generate only functional dependencies that actually hold,  and </a:t>
            </a:r>
          </a:p>
          <a:p>
            <a:pPr lvl="1"/>
            <a:r>
              <a:rPr lang="en-US" altLang="en-US" sz="2000" b="1" dirty="0">
                <a:solidFill>
                  <a:srgbClr val="002060"/>
                </a:solidFill>
                <a:sym typeface="Greek Symbols"/>
              </a:rPr>
              <a:t>complete</a:t>
            </a:r>
            <a:r>
              <a:rPr lang="en-US" altLang="en-US" sz="2000" dirty="0">
                <a:sym typeface="Greek Symbols"/>
              </a:rPr>
              <a:t>  -- generate all functional dependencies that hold.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Features of Good Relational Designs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15988"/>
            <a:ext cx="7720557" cy="5020788"/>
          </a:xfrm>
        </p:spPr>
        <p:txBody>
          <a:bodyPr/>
          <a:lstStyle/>
          <a:p>
            <a:r>
              <a:rPr lang="en-US" altLang="en-US" sz="2000" dirty="0"/>
              <a:t>Suppose we combine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department </a:t>
            </a:r>
            <a:r>
              <a:rPr lang="en-US" altLang="en-US" sz="2000" dirty="0"/>
              <a:t>into </a:t>
            </a:r>
            <a:r>
              <a:rPr lang="en-US" altLang="en-US" sz="2000" i="1" dirty="0"/>
              <a:t>in_dep, </a:t>
            </a:r>
            <a:r>
              <a:rPr lang="en-US" altLang="en-US" sz="2000" dirty="0"/>
              <a:t>which represents the natural join on the relations </a:t>
            </a:r>
            <a:r>
              <a:rPr lang="en-US" altLang="en-US" sz="2000" i="1" dirty="0"/>
              <a:t>instructor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department</a:t>
            </a:r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endParaRPr lang="en-US" altLang="en-US" sz="2000" i="1" dirty="0"/>
          </a:p>
          <a:p>
            <a:r>
              <a:rPr lang="en-US" altLang="en-US" sz="2000" dirty="0"/>
              <a:t>There is repetition of information</a:t>
            </a:r>
          </a:p>
          <a:p>
            <a:r>
              <a:rPr lang="en-US" altLang="en-US" sz="2000" dirty="0"/>
              <a:t>Need to use null values (if we add a new department with no instructors) </a:t>
            </a:r>
          </a:p>
          <a:p>
            <a:endParaRPr lang="en-US" altLang="en-US" sz="2000" dirty="0"/>
          </a:p>
          <a:p>
            <a:endParaRPr lang="en-US" altLang="en-US" sz="2000" i="1" dirty="0"/>
          </a:p>
        </p:txBody>
      </p:sp>
      <p:pic>
        <p:nvPicPr>
          <p:cNvPr id="8196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999327"/>
            <a:ext cx="4553982" cy="27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7104" y="5882184"/>
            <a:ext cx="7661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00000"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</a:t>
            </a:r>
            <a:r>
              <a:rPr lang="en-US" altLang="en-US" dirty="0">
                <a:sym typeface="MS LineDraw"/>
              </a:rPr>
              <a:t>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15294"/>
            <a:ext cx="7464780" cy="4975225"/>
          </a:xfrm>
        </p:spPr>
        <p:txBody>
          <a:bodyPr/>
          <a:lstStyle/>
          <a:p>
            <a:pPr>
              <a:tabLst>
                <a:tab pos="803275" algn="l"/>
              </a:tabLst>
            </a:pPr>
            <a:r>
              <a:rPr lang="en-US" altLang="en-US" i="1" dirty="0"/>
              <a:t>R = (A, B, C, G, H, I)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r>
              <a:rPr lang="en-US" altLang="en-US" dirty="0">
                <a:sym typeface="Monotype Sorts" pitchFamily="-84" charset="2"/>
              </a:rPr>
              <a:t>}</a:t>
            </a:r>
            <a:endParaRPr lang="en-US" altLang="en-US" dirty="0">
              <a:sym typeface="MS LineDraw"/>
            </a:endParaRPr>
          </a:p>
          <a:p>
            <a:pPr>
              <a:tabLst>
                <a:tab pos="803275" algn="l"/>
              </a:tabLst>
            </a:pPr>
            <a:r>
              <a:rPr lang="en-US" altLang="en-US" dirty="0">
                <a:sym typeface="MS LineDraw"/>
              </a:rPr>
              <a:t>Some members of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sym typeface="MS LineDraw"/>
            </a:endParaRP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       </a:t>
            </a: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transitivity from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 and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 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 </a:t>
            </a:r>
            <a:r>
              <a:rPr lang="en-US" altLang="en-US" dirty="0">
                <a:sym typeface="Monotype Sorts" pitchFamily="-84" charset="2"/>
              </a:rPr>
              <a:t>with G, to get </a:t>
            </a:r>
            <a:r>
              <a:rPr lang="en-US" altLang="en-US" i="1" dirty="0">
                <a:sym typeface="Iconic Symbols Ext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CG 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           </a:t>
            </a:r>
            <a:r>
              <a:rPr lang="en-US" altLang="en-US" dirty="0">
                <a:sym typeface="Monotype Sorts" pitchFamily="-84" charset="2"/>
              </a:rPr>
              <a:t>and then transitivity with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  <a:r>
              <a:rPr lang="en-US" altLang="en-US" dirty="0">
                <a:sym typeface="Monotype Sorts" pitchFamily="-84" charset="2"/>
              </a:rPr>
              <a:t>to infer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CG</a:t>
            </a:r>
            <a:r>
              <a:rPr lang="en-US" altLang="en-US" i="1" dirty="0">
                <a:sym typeface="Monotype Sorts" pitchFamily="-84" charset="2"/>
              </a:rPr>
              <a:t>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    and augmenting of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</a:t>
            </a:r>
            <a:r>
              <a:rPr lang="en-US" altLang="en-US" dirty="0">
                <a:sym typeface="Monotype Sorts" pitchFamily="-84" charset="2"/>
              </a:rPr>
              <a:t>to infer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Iconic Symbols Ext"/>
              </a:rPr>
              <a:t>CGI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                         </a:t>
            </a:r>
            <a:r>
              <a:rPr lang="en-US" altLang="en-US" dirty="0">
                <a:sym typeface="Monotype Sorts" pitchFamily="-84" charset="2"/>
              </a:rPr>
              <a:t>and then transitivity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619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Functional Dependencies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371600"/>
            <a:ext cx="7277100" cy="4140200"/>
          </a:xfrm>
        </p:spPr>
        <p:txBody>
          <a:bodyPr/>
          <a:lstStyle/>
          <a:p>
            <a:r>
              <a:rPr lang="en-US" altLang="en-US" sz="2000" dirty="0"/>
              <a:t>Additional rules:</a:t>
            </a:r>
          </a:p>
          <a:p>
            <a:pPr lvl="1"/>
            <a:r>
              <a:rPr lang="en-US" altLang="en-US" sz="2000" b="1" dirty="0">
                <a:sym typeface="Symbol" panose="05050102010706020507" pitchFamily="18" charset="2"/>
              </a:rPr>
              <a:t>Union rule</a:t>
            </a:r>
            <a:r>
              <a:rPr lang="en-US" altLang="en-US" sz="2000" dirty="0">
                <a:sym typeface="Symbol" panose="05050102010706020507" pitchFamily="18" charset="2"/>
              </a:rPr>
              <a:t>: If 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Symbol" panose="05050102010706020507" pitchFamily="18" charset="2"/>
              </a:rPr>
              <a:t>holds</a:t>
            </a:r>
            <a:r>
              <a:rPr lang="en-US" altLang="en-US" sz="2000" i="1" dirty="0">
                <a:sym typeface="Symbol" panose="05050102010706020507" pitchFamily="18" charset="2"/>
              </a:rPr>
              <a:t> a</a:t>
            </a:r>
            <a:r>
              <a:rPr lang="en-US" altLang="en-US" sz="2000" dirty="0">
                <a:sym typeface="Symbol" panose="05050102010706020507" pitchFamily="18" charset="2"/>
              </a:rPr>
              <a:t>nd 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ym typeface="Monotype Sorts" pitchFamily="-84" charset="2"/>
              </a:rPr>
              <a:t> holds,  then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ym typeface="Greek Symbols"/>
              </a:rPr>
              <a:t> holds.</a:t>
            </a:r>
          </a:p>
          <a:p>
            <a:pPr lvl="1"/>
            <a:r>
              <a:rPr lang="en-US" altLang="en-US" sz="2000" b="1" dirty="0">
                <a:sym typeface="Monotype Sorts" pitchFamily="-84" charset="2"/>
              </a:rPr>
              <a:t>Decomposition rule</a:t>
            </a:r>
            <a:r>
              <a:rPr lang="en-US" altLang="en-US" sz="2000" dirty="0">
                <a:sym typeface="Monotype Sorts" pitchFamily="-84" charset="2"/>
              </a:rPr>
              <a:t>:</a:t>
            </a:r>
            <a:r>
              <a:rPr lang="en-US" altLang="en-US" sz="2000" b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Greek Symbols"/>
              </a:rPr>
              <a:t>If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ym typeface="Monotype Sorts" pitchFamily="-84" charset="2"/>
              </a:rPr>
              <a:t> holds, then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 </a:t>
            </a:r>
            <a:r>
              <a:rPr lang="en-US" altLang="en-US" sz="2000" dirty="0">
                <a:sym typeface="Symbol" panose="05050102010706020507" pitchFamily="18" charset="2"/>
              </a:rPr>
              <a:t>holds and 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ym typeface="Monotype Sorts" pitchFamily="-84" charset="2"/>
              </a:rPr>
              <a:t> holds.</a:t>
            </a:r>
          </a:p>
          <a:p>
            <a:pPr lvl="1"/>
            <a:r>
              <a:rPr lang="en-US" altLang="en-US" sz="2000" b="1" dirty="0" err="1">
                <a:sym typeface="Greek Symbols"/>
              </a:rPr>
              <a:t>Pseudotransitivity</a:t>
            </a:r>
            <a:r>
              <a:rPr lang="en-US" altLang="en-US" sz="2000" b="1" dirty="0">
                <a:sym typeface="Greek Symbols"/>
              </a:rPr>
              <a:t> </a:t>
            </a:r>
            <a:r>
              <a:rPr lang="en-US" altLang="en-US" sz="2000" b="1" dirty="0" err="1">
                <a:sym typeface="Greek Symbols"/>
              </a:rPr>
              <a:t>rule</a:t>
            </a:r>
            <a:r>
              <a:rPr lang="en-US" altLang="en-US" sz="2000" dirty="0" err="1">
                <a:sym typeface="Greek Symbols"/>
              </a:rPr>
              <a:t>:</a:t>
            </a:r>
            <a:r>
              <a:rPr lang="en-US" altLang="en-US" sz="2000" dirty="0" err="1">
                <a:sym typeface="Monotype Sorts" pitchFamily="-84" charset="2"/>
              </a:rPr>
              <a:t>If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 </a:t>
            </a:r>
            <a:r>
              <a:rPr lang="en-US" altLang="en-US" sz="2000" dirty="0">
                <a:sym typeface="Symbol" panose="05050102010706020507" pitchFamily="18" charset="2"/>
              </a:rPr>
              <a:t>holds</a:t>
            </a:r>
            <a:r>
              <a:rPr lang="en-US" altLang="en-US" sz="2000" i="1" dirty="0">
                <a:sym typeface="Symbol" panose="05050102010706020507" pitchFamily="18" charset="2"/>
              </a:rPr>
              <a:t> a</a:t>
            </a:r>
            <a:r>
              <a:rPr lang="en-US" altLang="en-US" sz="2000" dirty="0">
                <a:sym typeface="Symbol" panose="05050102010706020507" pitchFamily="18" charset="2"/>
              </a:rPr>
              <a:t>nd 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</a:t>
            </a:r>
            <a:r>
              <a:rPr lang="en-US" altLang="en-US" sz="2000" dirty="0">
                <a:sym typeface="Greek Symbols"/>
              </a:rPr>
              <a:t> holds, then </a:t>
            </a:r>
            <a:r>
              <a:rPr lang="en-US" altLang="en-US" sz="2000" dirty="0">
                <a:sym typeface="Symbol" panose="05050102010706020507" pitchFamily="18" charset="2"/>
              </a:rPr>
              <a:t> 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</a:t>
            </a:r>
            <a:r>
              <a:rPr lang="en-US" altLang="en-US" sz="2000" dirty="0">
                <a:sym typeface="Greek Symbols"/>
              </a:rPr>
              <a:t> holds</a:t>
            </a:r>
            <a:r>
              <a:rPr lang="en-US" altLang="en-US" sz="2000" b="1" dirty="0">
                <a:sym typeface="Greek Symbols"/>
              </a:rPr>
              <a:t>.</a:t>
            </a:r>
            <a:endParaRPr lang="en-US" altLang="en-US" sz="2000" dirty="0">
              <a:sym typeface="Greek Symbols"/>
            </a:endParaRPr>
          </a:p>
          <a:p>
            <a:r>
              <a:rPr lang="en-US" altLang="en-US" sz="2000" dirty="0">
                <a:sym typeface="Greek Symbols"/>
              </a:rPr>
              <a:t>The above rules can be inferred from Armstrong</a:t>
            </a:r>
            <a:r>
              <a:rPr lang="ja-JP" altLang="en-US" sz="2000" dirty="0">
                <a:latin typeface="Arial" panose="020B0604020202020204" pitchFamily="34" charset="0"/>
                <a:sym typeface="Greek Symbols"/>
              </a:rPr>
              <a:t>’</a:t>
            </a:r>
            <a:r>
              <a:rPr lang="en-US" altLang="ja-JP" sz="2000" dirty="0">
                <a:sym typeface="Greek Symbols"/>
              </a:rPr>
              <a:t>s axioms.</a:t>
            </a:r>
            <a:endParaRPr lang="en-US" altLang="en-US" sz="2000" dirty="0">
              <a:sym typeface="Greek Symbol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Procedure for Computing F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2525"/>
            <a:ext cx="7402513" cy="4903788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sz="1800" dirty="0"/>
              <a:t>To compute the closure of a set of functional dependencies F:</a:t>
            </a:r>
            <a:endParaRPr lang="en-US" altLang="en-US" sz="1800" i="1" dirty="0"/>
          </a:p>
          <a:p>
            <a:pPr>
              <a:buFont typeface="Monotype Sorts" pitchFamily="-84" charset="2"/>
              <a:buNone/>
            </a:pPr>
            <a:r>
              <a:rPr lang="en-US" altLang="en-US" sz="1800" i="1" dirty="0"/>
              <a:t>         F </a:t>
            </a:r>
            <a:r>
              <a:rPr lang="en-US" altLang="en-US" sz="1800" baseline="30000" dirty="0"/>
              <a:t>+</a:t>
            </a:r>
            <a:r>
              <a:rPr lang="en-US" altLang="en-US" sz="1800" dirty="0"/>
              <a:t> = </a:t>
            </a:r>
            <a:r>
              <a:rPr lang="en-US" altLang="en-US" sz="1800" i="1" dirty="0"/>
              <a:t>F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    </a:t>
            </a:r>
            <a:r>
              <a:rPr lang="en-US" altLang="en-US" sz="1800" b="1" dirty="0"/>
              <a:t>repeat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	</a:t>
            </a:r>
            <a:r>
              <a:rPr lang="en-US" altLang="en-US" sz="1800" b="1" dirty="0"/>
              <a:t>for each</a:t>
            </a:r>
            <a:r>
              <a:rPr lang="en-US" altLang="en-US" sz="1800" dirty="0"/>
              <a:t> functional dependency </a:t>
            </a:r>
            <a:r>
              <a:rPr lang="en-US" altLang="en-US" sz="1800" i="1" dirty="0"/>
              <a:t>f</a:t>
            </a:r>
            <a:r>
              <a:rPr lang="en-US" altLang="en-US" sz="1800" dirty="0"/>
              <a:t> in </a:t>
            </a:r>
            <a:r>
              <a:rPr lang="en-US" altLang="en-US" sz="1800" i="1" dirty="0"/>
              <a:t>F</a:t>
            </a:r>
            <a:r>
              <a:rPr lang="en-US" altLang="en-US" sz="1800" baseline="30000" dirty="0"/>
              <a:t>+</a:t>
            </a:r>
            <a:br>
              <a:rPr lang="en-US" altLang="en-US" sz="1800" baseline="30000" dirty="0"/>
            </a:br>
            <a:r>
              <a:rPr lang="en-US" altLang="en-US" sz="1800" baseline="30000" dirty="0"/>
              <a:t>	</a:t>
            </a:r>
            <a:r>
              <a:rPr lang="en-US" altLang="en-US" sz="1800" dirty="0"/>
              <a:t>       apply reflexivity and augmentation rules on </a:t>
            </a:r>
            <a:r>
              <a:rPr lang="en-US" altLang="en-US" sz="1800" i="1" dirty="0"/>
              <a:t>f</a:t>
            </a:r>
            <a:br>
              <a:rPr lang="en-US" altLang="en-US" sz="1800" i="1" dirty="0"/>
            </a:br>
            <a:r>
              <a:rPr lang="en-US" altLang="en-US" sz="1800" i="1" dirty="0"/>
              <a:t>	       </a:t>
            </a:r>
            <a:r>
              <a:rPr lang="en-US" altLang="en-US" sz="1800" dirty="0"/>
              <a:t>add the resulting functional dependencies to </a:t>
            </a:r>
            <a:r>
              <a:rPr lang="en-US" altLang="en-US" sz="1800" i="1" dirty="0"/>
              <a:t>F </a:t>
            </a:r>
            <a:r>
              <a:rPr lang="en-US" altLang="en-US" sz="1800" baseline="30000" dirty="0"/>
              <a:t>+</a:t>
            </a:r>
            <a:br>
              <a:rPr lang="en-US" altLang="en-US" sz="1800" baseline="30000" dirty="0"/>
            </a:br>
            <a:r>
              <a:rPr lang="en-US" altLang="en-US" sz="1800" baseline="30000" dirty="0"/>
              <a:t>	</a:t>
            </a:r>
            <a:r>
              <a:rPr lang="en-US" altLang="en-US" sz="1800" b="1" dirty="0"/>
              <a:t>for each </a:t>
            </a:r>
            <a:r>
              <a:rPr lang="en-US" altLang="en-US" sz="1800" dirty="0"/>
              <a:t>pair of functional dependencies </a:t>
            </a:r>
            <a:r>
              <a:rPr lang="en-US" altLang="en-US" sz="1800" i="1" dirty="0"/>
              <a:t>f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and </a:t>
            </a:r>
            <a:r>
              <a:rPr lang="en-US" altLang="en-US" sz="1800" i="1" dirty="0"/>
              <a:t>f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in </a:t>
            </a:r>
            <a:r>
              <a:rPr lang="en-US" altLang="en-US" sz="1800" i="1" dirty="0"/>
              <a:t>F </a:t>
            </a:r>
            <a:r>
              <a:rPr lang="en-US" altLang="en-US" sz="1800" baseline="30000" dirty="0"/>
              <a:t>+</a:t>
            </a:r>
            <a:br>
              <a:rPr lang="en-US" altLang="en-US" sz="1800" baseline="30000" dirty="0"/>
            </a:br>
            <a:r>
              <a:rPr lang="en-US" altLang="en-US" sz="1800" baseline="30000" dirty="0"/>
              <a:t>	</a:t>
            </a:r>
            <a:r>
              <a:rPr lang="en-US" altLang="en-US" sz="1800" dirty="0"/>
              <a:t>       </a:t>
            </a:r>
            <a:r>
              <a:rPr lang="en-US" altLang="en-US" sz="1800" b="1" dirty="0"/>
              <a:t>if</a:t>
            </a:r>
            <a:r>
              <a:rPr lang="en-US" altLang="en-US" sz="1800" dirty="0"/>
              <a:t> </a:t>
            </a:r>
            <a:r>
              <a:rPr lang="en-US" altLang="en-US" sz="1800" i="1" dirty="0"/>
              <a:t>f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and </a:t>
            </a:r>
            <a:r>
              <a:rPr lang="en-US" altLang="en-US" sz="1800" i="1" dirty="0"/>
              <a:t>f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can be combined using transitivity</a:t>
            </a:r>
            <a:br>
              <a:rPr lang="en-US" altLang="en-US" sz="1800" dirty="0"/>
            </a:br>
            <a:r>
              <a:rPr lang="en-US" altLang="en-US" sz="1800" dirty="0"/>
              <a:t>	             </a:t>
            </a:r>
            <a:r>
              <a:rPr lang="en-US" altLang="en-US" sz="1800" b="1" dirty="0"/>
              <a:t>then</a:t>
            </a:r>
            <a:r>
              <a:rPr lang="en-US" altLang="en-US" sz="1800" dirty="0"/>
              <a:t> add the resulting functional dependency to </a:t>
            </a:r>
            <a:r>
              <a:rPr lang="en-US" altLang="en-US" sz="1800" i="1" dirty="0"/>
              <a:t>F </a:t>
            </a:r>
            <a:r>
              <a:rPr lang="en-US" altLang="en-US" sz="1800" baseline="30000" dirty="0"/>
              <a:t>+</a:t>
            </a:r>
            <a:br>
              <a:rPr lang="en-US" altLang="en-US" sz="1800" baseline="30000" dirty="0"/>
            </a:br>
            <a:r>
              <a:rPr lang="en-US" altLang="en-US" sz="1800" baseline="30000" dirty="0"/>
              <a:t>       </a:t>
            </a:r>
            <a:r>
              <a:rPr lang="en-US" altLang="en-US" sz="1800" b="1" dirty="0"/>
              <a:t>until </a:t>
            </a:r>
            <a:r>
              <a:rPr lang="en-US" altLang="en-US" sz="1800" i="1" dirty="0"/>
              <a:t>F </a:t>
            </a:r>
            <a:r>
              <a:rPr lang="en-US" altLang="en-US" sz="1800" baseline="30000" dirty="0"/>
              <a:t>+</a:t>
            </a:r>
            <a:r>
              <a:rPr lang="en-US" altLang="en-US" sz="1800" dirty="0"/>
              <a:t> does not change any further</a:t>
            </a:r>
          </a:p>
          <a:p>
            <a:pPr>
              <a:buFont typeface="Monotype Sorts" pitchFamily="-84" charset="2"/>
              <a:buNone/>
            </a:pPr>
            <a:endParaRPr lang="en-US" altLang="en-US" sz="1800" dirty="0"/>
          </a:p>
          <a:p>
            <a:r>
              <a:rPr lang="en-US" altLang="en-US" sz="1800" b="1" dirty="0"/>
              <a:t> NOTE</a:t>
            </a:r>
            <a:r>
              <a:rPr lang="en-US" altLang="en-US" sz="1800" dirty="0"/>
              <a:t>:  We shall see an alternative procedure for this task later</a:t>
            </a:r>
            <a:endParaRPr lang="en-US" altLang="en-US" sz="1800" i="1" baseline="-25000" dirty="0"/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sz="2000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Attribute Sets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2525"/>
            <a:ext cx="7402513" cy="4903788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sz="2000" dirty="0"/>
              <a:t>Given a set of attributes </a:t>
            </a:r>
            <a:r>
              <a:rPr lang="en-US" altLang="en-US" sz="2000" dirty="0">
                <a:latin typeface="Symbol" panose="05050102010706020507" pitchFamily="18" charset="2"/>
                <a:sym typeface="Greek Symbols"/>
              </a:rPr>
              <a:t>a,</a:t>
            </a:r>
            <a:r>
              <a:rPr lang="en-US" altLang="en-US" sz="2000" dirty="0"/>
              <a:t> define the </a:t>
            </a:r>
            <a:r>
              <a:rPr lang="en-US" altLang="en-US" sz="2000" b="1" i="1" dirty="0">
                <a:solidFill>
                  <a:srgbClr val="002060"/>
                </a:solidFill>
              </a:rPr>
              <a:t>closure</a:t>
            </a:r>
            <a:r>
              <a:rPr lang="en-US" altLang="en-US" sz="2000" i="1" dirty="0"/>
              <a:t> </a:t>
            </a:r>
            <a:r>
              <a:rPr lang="en-US" altLang="en-US" sz="2000" dirty="0"/>
              <a:t>of </a:t>
            </a:r>
            <a:r>
              <a:rPr lang="en-US" altLang="en-US" sz="2000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sym typeface="Greek Symbols"/>
              </a:rPr>
              <a:t>under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dirty="0">
                <a:sym typeface="Greek Symbols"/>
              </a:rPr>
              <a:t> (denoted by </a:t>
            </a:r>
            <a:r>
              <a:rPr lang="en-US" altLang="en-US" sz="2000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sz="2000" baseline="30000" dirty="0">
                <a:sym typeface="Greek Symbols"/>
              </a:rPr>
              <a:t>+</a:t>
            </a:r>
            <a:r>
              <a:rPr lang="en-US" altLang="en-US" sz="2000" dirty="0">
                <a:sym typeface="Greek Symbols"/>
              </a:rPr>
              <a:t>) as the set of attributes that are functionally determined by </a:t>
            </a:r>
            <a:r>
              <a:rPr lang="en-US" altLang="en-US" sz="2000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under </a:t>
            </a:r>
            <a:r>
              <a:rPr lang="en-US" altLang="en-US" sz="2000" i="1" dirty="0">
                <a:sym typeface="Greek Symbols"/>
              </a:rPr>
              <a:t>F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sz="2000" i="1" dirty="0">
              <a:sym typeface="Greek Symbols"/>
            </a:endParaRPr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sz="2000" dirty="0">
                <a:sym typeface="Greek Symbols"/>
              </a:rPr>
              <a:t> Algorithm to compute </a:t>
            </a:r>
            <a:r>
              <a:rPr lang="en-US" altLang="en-US" sz="2000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sz="2000" baseline="30000" dirty="0">
                <a:sym typeface="Greek Symbols"/>
              </a:rPr>
              <a:t>+</a:t>
            </a:r>
            <a:r>
              <a:rPr lang="en-US" altLang="en-US" sz="2000" dirty="0">
                <a:sym typeface="Greek Symbols"/>
              </a:rPr>
              <a:t>, the closure of </a:t>
            </a:r>
            <a:r>
              <a:rPr lang="en-US" altLang="en-US" sz="2000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under </a:t>
            </a:r>
            <a:r>
              <a:rPr lang="en-US" altLang="en-US" sz="2000" i="1" dirty="0">
                <a:sym typeface="Greek Symbols"/>
              </a:rPr>
              <a:t>F</a:t>
            </a:r>
            <a:br>
              <a:rPr lang="en-US" altLang="en-US" sz="2000" i="1" dirty="0">
                <a:sym typeface="Greek Symbols"/>
              </a:rPr>
            </a:br>
            <a:endParaRPr lang="en-US" altLang="en-US" sz="2000" i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sz="2000" i="1" dirty="0">
                <a:sym typeface="Greek Symbols"/>
              </a:rPr>
              <a:t>      	result </a:t>
            </a:r>
            <a:r>
              <a:rPr lang="en-US" altLang="en-US" sz="2000" dirty="0">
                <a:sym typeface="Greek Symbols"/>
              </a:rPr>
              <a:t>:= </a:t>
            </a:r>
            <a:r>
              <a:rPr lang="en-US" altLang="en-US" sz="2000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;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</a:t>
            </a:r>
            <a:r>
              <a:rPr lang="en-US" altLang="en-US" sz="2000" b="1" dirty="0">
                <a:sym typeface="Greek Symbols"/>
              </a:rPr>
              <a:t>while</a:t>
            </a:r>
            <a:r>
              <a:rPr lang="en-US" altLang="en-US" sz="2000" dirty="0">
                <a:sym typeface="Greek Symbols"/>
              </a:rPr>
              <a:t> (changes to </a:t>
            </a:r>
            <a:r>
              <a:rPr lang="en-US" altLang="en-US" sz="2000" i="1" dirty="0">
                <a:sym typeface="Greek Symbols"/>
              </a:rPr>
              <a:t>result</a:t>
            </a:r>
            <a:r>
              <a:rPr lang="en-US" altLang="en-US" sz="2000" dirty="0">
                <a:sym typeface="Greek Symbols"/>
              </a:rPr>
              <a:t>) </a:t>
            </a:r>
            <a:r>
              <a:rPr lang="en-US" altLang="en-US" sz="2000" b="1" dirty="0">
                <a:sym typeface="Greek Symbols"/>
              </a:rPr>
              <a:t>do</a:t>
            </a:r>
            <a:br>
              <a:rPr lang="en-US" altLang="en-US" sz="2000" b="1" dirty="0">
                <a:sym typeface="Greek Symbols"/>
              </a:rPr>
            </a:br>
            <a:r>
              <a:rPr lang="en-US" altLang="en-US" sz="2000" b="1" dirty="0">
                <a:sym typeface="Greek Symbols"/>
              </a:rPr>
              <a:t>		for each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b="1" dirty="0">
                <a:sym typeface="Greek Symbols"/>
              </a:rPr>
              <a:t>in</a:t>
            </a:r>
            <a:r>
              <a:rPr lang="en-US" altLang="en-US" sz="2000" i="1" dirty="0">
                <a:sym typeface="Greek Symbols"/>
              </a:rPr>
              <a:t> F</a:t>
            </a:r>
            <a:r>
              <a:rPr lang="en-US" altLang="en-US" sz="2000" b="1" dirty="0">
                <a:sym typeface="Greek Symbols"/>
              </a:rPr>
              <a:t> do</a:t>
            </a:r>
            <a:br>
              <a:rPr lang="en-US" altLang="en-US" sz="2000" b="1" dirty="0">
                <a:sym typeface="Greek Symbols"/>
              </a:rPr>
            </a:br>
            <a:r>
              <a:rPr lang="en-US" altLang="en-US" sz="2000" b="1" dirty="0">
                <a:sym typeface="Greek Symbols"/>
              </a:rPr>
              <a:t>			begin</a:t>
            </a:r>
            <a:br>
              <a:rPr lang="en-US" altLang="en-US" sz="2000" b="1" dirty="0">
                <a:sym typeface="Greek Symbols"/>
              </a:rPr>
            </a:br>
            <a:r>
              <a:rPr lang="en-US" altLang="en-US" sz="2000" b="1" dirty="0">
                <a:sym typeface="Greek Symbols"/>
              </a:rPr>
              <a:t>				if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</a:t>
            </a:r>
            <a:r>
              <a:rPr lang="en-US" altLang="en-US" sz="2000" i="1" dirty="0">
                <a:sym typeface="Symbol" panose="05050102010706020507" pitchFamily="18" charset="2"/>
              </a:rPr>
              <a:t>result</a:t>
            </a:r>
            <a:r>
              <a:rPr lang="en-US" altLang="en-US" sz="2000" b="1" dirty="0">
                <a:sym typeface="Symbol" panose="05050102010706020507" pitchFamily="18" charset="2"/>
              </a:rPr>
              <a:t> then </a:t>
            </a:r>
            <a:r>
              <a:rPr lang="en-US" altLang="en-US" sz="2000" i="1" dirty="0">
                <a:sym typeface="Symbol" panose="05050102010706020507" pitchFamily="18" charset="2"/>
              </a:rPr>
              <a:t> result </a:t>
            </a:r>
            <a:r>
              <a:rPr lang="en-US" altLang="en-US" sz="2000" dirty="0">
                <a:sym typeface="Symbol" panose="05050102010706020507" pitchFamily="18" charset="2"/>
              </a:rPr>
              <a:t>:= </a:t>
            </a:r>
            <a:r>
              <a:rPr lang="en-US" altLang="en-US" sz="2000" i="1" dirty="0">
                <a:sym typeface="Symbol" panose="05050102010706020507" pitchFamily="18" charset="2"/>
              </a:rPr>
              <a:t>result </a:t>
            </a:r>
            <a:r>
              <a:rPr lang="en-US" altLang="en-US" sz="2000" dirty="0">
                <a:sym typeface="Symbol" panose="05050102010706020507" pitchFamily="18" charset="2"/>
              </a:rPr>
              <a:t>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ym typeface="Greek Symbols"/>
              </a:rPr>
              <a:t> 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		</a:t>
            </a:r>
            <a:r>
              <a:rPr lang="en-US" altLang="en-US" sz="2000" b="1" dirty="0">
                <a:sym typeface="Greek Symbols"/>
              </a:rPr>
              <a:t>end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sz="2000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sz="2000" b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Attribute Set Closure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852256"/>
            <a:ext cx="7724775" cy="582000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R = (A, B, C, G, H, I)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F = </a:t>
            </a:r>
            <a:r>
              <a:rPr lang="en-US" altLang="en-US" sz="1600" dirty="0"/>
              <a:t>{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dirty="0">
              <a:sym typeface="MS LineDraw"/>
            </a:endParaRP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(</a:t>
            </a:r>
            <a:r>
              <a:rPr lang="en-US" altLang="en-US" sz="1600" i="1" dirty="0">
                <a:sym typeface="MS LineDraw"/>
              </a:rPr>
              <a:t>AG)</a:t>
            </a:r>
            <a:r>
              <a:rPr lang="en-US" altLang="en-US" sz="1600" baseline="30000" dirty="0">
                <a:sym typeface="MS LineDraw"/>
              </a:rPr>
              <a:t>+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1.	</a:t>
            </a:r>
            <a:r>
              <a:rPr lang="en-US" altLang="en-US" sz="1600" i="1" dirty="0">
                <a:sym typeface="MS LineDraw"/>
              </a:rPr>
              <a:t>result = AG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2.	</a:t>
            </a:r>
            <a:r>
              <a:rPr lang="en-US" altLang="en-US" sz="1600" i="1" dirty="0">
                <a:sym typeface="MS LineDraw"/>
              </a:rPr>
              <a:t>result = ABCG	(A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 B)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3.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AGBC)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4.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HI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AGBCH)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</a:t>
            </a:r>
            <a:r>
              <a:rPr lang="en-US" altLang="en-US" sz="1600" i="1" dirty="0">
                <a:sym typeface="Symbol" panose="05050102010706020507" pitchFamily="18" charset="2"/>
              </a:rPr>
              <a:t>AG</a:t>
            </a:r>
            <a:r>
              <a:rPr lang="en-US" altLang="en-US" sz="1600" dirty="0">
                <a:sym typeface="Symbol" panose="05050102010706020507" pitchFamily="18" charset="2"/>
              </a:rPr>
              <a:t> a candidate key?  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AG a super key?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Does </a:t>
            </a:r>
            <a:r>
              <a:rPr lang="en-US" altLang="en-US" sz="1600" i="1" dirty="0">
                <a:sym typeface="Symbol" panose="05050102010706020507" pitchFamily="18" charset="2"/>
              </a:rPr>
              <a:t>AG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R? 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  <a:endParaRPr lang="en-US" altLang="en-US" sz="1600" i="1" dirty="0">
              <a:sym typeface="Monotype Sorts" pitchFamily="-84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 startAt="2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Is any subset of AG a </a:t>
            </a:r>
            <a:r>
              <a:rPr lang="en-US" altLang="en-US" sz="1600" dirty="0" err="1">
                <a:sym typeface="Monotype Sorts" pitchFamily="-84" charset="2"/>
              </a:rPr>
              <a:t>superkey</a:t>
            </a:r>
            <a:r>
              <a:rPr lang="en-US" altLang="en-US" sz="1600" dirty="0">
                <a:sym typeface="Monotype Sorts" pitchFamily="-84" charset="2"/>
              </a:rPr>
              <a:t>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</a:t>
            </a:r>
            <a:r>
              <a:rPr lang="en-US" altLang="en-US" sz="1600" i="1" dirty="0">
                <a:sym typeface="Monotype Sorts" pitchFamily="-84" charset="2"/>
              </a:rPr>
              <a:t>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(A)</a:t>
            </a:r>
            <a:r>
              <a:rPr lang="en-US" altLang="en-US" sz="1600" baseline="30000" dirty="0">
                <a:sym typeface="Monotype Sorts" pitchFamily="-84" charset="2"/>
              </a:rPr>
              <a:t>+   </a:t>
            </a:r>
            <a:endParaRPr lang="en-US" altLang="en-US" sz="1600" dirty="0">
              <a:sym typeface="Monotype Sorts" pitchFamily="-84" charset="2"/>
            </a:endParaRP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G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== Is </a:t>
            </a:r>
            <a:r>
              <a:rPr lang="en-US" altLang="en-US" sz="1600" dirty="0">
                <a:sym typeface="Symbol" panose="05050102010706020507" pitchFamily="18" charset="2"/>
              </a:rPr>
              <a:t>R  </a:t>
            </a:r>
            <a:r>
              <a:rPr lang="en-US" altLang="en-US" sz="1600" dirty="0">
                <a:sym typeface="Monotype Sorts" pitchFamily="-84" charset="2"/>
              </a:rPr>
              <a:t>(G)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In general: check for each subset of size </a:t>
            </a:r>
            <a:r>
              <a:rPr lang="en-US" altLang="en-US" sz="1600" i="1" dirty="0">
                <a:sym typeface="Monotype Sorts" pitchFamily="-84" charset="2"/>
              </a:rPr>
              <a:t>n-1</a:t>
            </a:r>
            <a:endParaRPr lang="en-US" altLang="en-US" sz="16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3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Uses of Attribute Closure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1" y="1093788"/>
            <a:ext cx="7410450" cy="490378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sz="2000" dirty="0"/>
              <a:t>There are several uses of the attribute closure algorithm: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Testing for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/>
              <a:t>To test if </a:t>
            </a:r>
            <a:r>
              <a:rPr lang="en-US" altLang="en-US" sz="2000" dirty="0">
                <a:sym typeface="Symbol" panose="05050102010706020507" pitchFamily="18" charset="2"/>
              </a:rPr>
              <a:t> is a </a:t>
            </a:r>
            <a:r>
              <a:rPr lang="en-US" altLang="en-US" sz="2000" dirty="0" err="1">
                <a:sym typeface="Symbol" panose="05050102010706020507" pitchFamily="18" charset="2"/>
              </a:rPr>
              <a:t>superkey</a:t>
            </a:r>
            <a:r>
              <a:rPr lang="en-US" altLang="en-US" sz="2000" dirty="0">
                <a:sym typeface="Symbol" panose="05050102010706020507" pitchFamily="18" charset="2"/>
              </a:rPr>
              <a:t>, we compute </a:t>
            </a:r>
            <a:r>
              <a:rPr lang="en-US" altLang="en-US" sz="2000" baseline="30000" dirty="0">
                <a:sym typeface="Symbol" panose="05050102010706020507" pitchFamily="18" charset="2"/>
              </a:rPr>
              <a:t>+,</a:t>
            </a:r>
            <a:r>
              <a:rPr lang="en-US" altLang="en-US" sz="2000" dirty="0">
                <a:sym typeface="Symbol" panose="05050102010706020507" pitchFamily="18" charset="2"/>
              </a:rPr>
              <a:t> and check if </a:t>
            </a:r>
            <a:r>
              <a:rPr lang="en-US" altLang="en-US" sz="2000" baseline="30000" dirty="0">
                <a:sym typeface="Symbol" panose="05050102010706020507" pitchFamily="18" charset="2"/>
              </a:rPr>
              <a:t>+ </a:t>
            </a:r>
            <a:r>
              <a:rPr lang="en-US" altLang="en-US" sz="2000" dirty="0">
                <a:sym typeface="Symbol" panose="05050102010706020507" pitchFamily="18" charset="2"/>
              </a:rPr>
              <a:t>contains all attributes of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ym typeface="Symbol" panose="05050102010706020507" pitchFamily="18" charset="2"/>
              </a:rPr>
              <a:t>Testing functional dependencies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Symbol" panose="05050102010706020507" pitchFamily="18" charset="2"/>
              </a:rPr>
              <a:t>To check if a functional dependency    holds (or, in other words, is in </a:t>
            </a:r>
            <a:r>
              <a:rPr lang="en-US" altLang="en-US" sz="2000" i="1" dirty="0">
                <a:sym typeface="Symbol" panose="05050102010706020507" pitchFamily="18" charset="2"/>
              </a:rPr>
              <a:t>F</a:t>
            </a:r>
            <a:r>
              <a:rPr lang="en-US" altLang="en-US" sz="2000" baseline="30000" dirty="0"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sym typeface="Symbol" panose="05050102010706020507" pitchFamily="18" charset="2"/>
              </a:rPr>
              <a:t>), just check if   </a:t>
            </a:r>
            <a:r>
              <a:rPr lang="en-US" altLang="en-US" sz="2000" baseline="30000" dirty="0"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sym typeface="Symbol" panose="05050102010706020507" pitchFamily="18" charset="2"/>
              </a:rPr>
              <a:t>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Symbol" panose="05050102010706020507" pitchFamily="18" charset="2"/>
              </a:rPr>
              <a:t>That is, we compute </a:t>
            </a:r>
            <a:r>
              <a:rPr lang="en-US" altLang="en-US" sz="2000" baseline="30000" dirty="0">
                <a:sym typeface="Symbol" panose="05050102010706020507" pitchFamily="18" charset="2"/>
              </a:rPr>
              <a:t>+ </a:t>
            </a:r>
            <a:r>
              <a:rPr lang="en-US" altLang="en-US" sz="2000" dirty="0">
                <a:sym typeface="Symbol" panose="05050102010706020507" pitchFamily="18" charset="2"/>
              </a:rPr>
              <a:t>by using attribute closure, and then check if it contains .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Symbol" panose="05050102010706020507" pitchFamily="18" charset="2"/>
              </a:rPr>
              <a:t>Is a simple and cheap test, and very useful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ym typeface="Symbol" panose="05050102010706020507" pitchFamily="18" charset="2"/>
              </a:rPr>
              <a:t>Computing closure of F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Symbol" panose="05050102010706020507" pitchFamily="18" charset="2"/>
              </a:rPr>
              <a:t>For each   </a:t>
            </a:r>
            <a:r>
              <a:rPr lang="en-US" altLang="en-US" sz="2000" i="1" dirty="0">
                <a:sym typeface="Symbol" panose="05050102010706020507" pitchFamily="18" charset="2"/>
              </a:rPr>
              <a:t>R, </a:t>
            </a:r>
            <a:r>
              <a:rPr lang="en-US" altLang="en-US" sz="2000" dirty="0">
                <a:sym typeface="Symbol" panose="05050102010706020507" pitchFamily="18" charset="2"/>
              </a:rPr>
              <a:t>we find the closure </a:t>
            </a:r>
            <a:r>
              <a:rPr lang="en-US" altLang="en-US" sz="2000" baseline="30000" dirty="0"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sym typeface="Symbol" panose="05050102010706020507" pitchFamily="18" charset="2"/>
              </a:rPr>
              <a:t>, and for each </a:t>
            </a:r>
            <a:r>
              <a:rPr lang="en-US" altLang="en-US" sz="2000" i="1" dirty="0"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sym typeface="Symbol" panose="05050102010706020507" pitchFamily="18" charset="2"/>
              </a:rPr>
              <a:t>  </a:t>
            </a:r>
            <a:r>
              <a:rPr lang="en-US" altLang="en-US" sz="2000" baseline="30000" dirty="0"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sym typeface="Symbol" panose="05050102010706020507" pitchFamily="18" charset="2"/>
              </a:rPr>
              <a:t>, we output a functional dependency   </a:t>
            </a:r>
            <a:r>
              <a:rPr lang="en-US" altLang="en-US" sz="2000" i="1" dirty="0">
                <a:sym typeface="Symbol" panose="05050102010706020507" pitchFamily="18" charset="2"/>
              </a:rPr>
              <a:t>S.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4910"/>
            <a:ext cx="7789723" cy="5182725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Suppose that we have a set of functional dependencies </a:t>
            </a:r>
            <a:r>
              <a:rPr lang="en-US" altLang="en-US" sz="2000" i="1" dirty="0"/>
              <a:t>F</a:t>
            </a:r>
            <a:r>
              <a:rPr lang="en-US" altLang="en-US" sz="2000" dirty="0"/>
              <a:t> on a relation schema. Whenever a user performs an update on the relation, the database system must ensure that the update does not violate any functional dependencies; that is, all the functional dependencies in </a:t>
            </a:r>
            <a:r>
              <a:rPr lang="en-US" altLang="en-US" sz="2000" i="1" dirty="0"/>
              <a:t>F</a:t>
            </a:r>
            <a:r>
              <a:rPr lang="en-US" altLang="en-US" sz="2000" dirty="0"/>
              <a:t> are satisfied in the new database state.</a:t>
            </a:r>
          </a:p>
          <a:p>
            <a:pPr>
              <a:defRPr/>
            </a:pPr>
            <a:r>
              <a:rPr lang="en-US" altLang="en-US" sz="2000" dirty="0"/>
              <a:t>If an update violates any functional dependencies in the set </a:t>
            </a:r>
            <a:r>
              <a:rPr lang="en-US" altLang="en-US" sz="2000" i="1" dirty="0"/>
              <a:t>F, </a:t>
            </a:r>
            <a:r>
              <a:rPr lang="en-US" altLang="en-US" sz="2000" dirty="0"/>
              <a:t>the system must roll back the update.</a:t>
            </a:r>
          </a:p>
          <a:p>
            <a:pPr>
              <a:defRPr/>
            </a:pPr>
            <a:r>
              <a:rPr lang="en-US" altLang="en-US" sz="2000" dirty="0"/>
              <a:t>We can reduce the effort spent in checking for violations by testing a simplified set of functional dependencies that has the same closure as the given set. </a:t>
            </a:r>
          </a:p>
          <a:p>
            <a:pPr>
              <a:defRPr/>
            </a:pPr>
            <a:r>
              <a:rPr lang="en-US" altLang="en-US" sz="2000" dirty="0"/>
              <a:t>This simplified set is termed the </a:t>
            </a:r>
            <a:r>
              <a:rPr lang="en-US" altLang="en-US" sz="2000" b="1" dirty="0">
                <a:solidFill>
                  <a:srgbClr val="002060"/>
                </a:solidFill>
              </a:rPr>
              <a:t>canonical cover</a:t>
            </a: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define canonical cover we must first define </a:t>
            </a:r>
            <a:r>
              <a:rPr lang="en-US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</a:t>
            </a:r>
            <a:r>
              <a:rPr lang="en-US" altLang="en-US" sz="2000" b="1" dirty="0">
                <a:solidFill>
                  <a:srgbClr val="002060"/>
                </a:solidFill>
              </a:rPr>
              <a:t>xtraneous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</a:rPr>
              <a:t>attributes</a:t>
            </a:r>
            <a:r>
              <a:rPr lang="en-US" altLang="en-US" sz="2000" b="1" dirty="0">
                <a:solidFill>
                  <a:srgbClr val="000099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sz="2000" dirty="0"/>
              <a:t>An attribute of a functional dependency  in </a:t>
            </a:r>
            <a:r>
              <a:rPr lang="en-US" altLang="en-US" sz="2000" i="1" dirty="0"/>
              <a:t>F</a:t>
            </a:r>
            <a:r>
              <a:rPr lang="en-US" altLang="en-US" sz="2000" dirty="0"/>
              <a:t> is </a:t>
            </a:r>
            <a:r>
              <a:rPr lang="en-US" altLang="en-US" sz="2000" b="1" dirty="0">
                <a:solidFill>
                  <a:srgbClr val="002060"/>
                </a:solidFill>
              </a:rPr>
              <a:t>extraneous </a:t>
            </a:r>
            <a:r>
              <a:rPr lang="en-US" altLang="en-US" sz="2000" dirty="0"/>
              <a:t>if we can remove it without changing </a:t>
            </a:r>
            <a:r>
              <a:rPr lang="en-US" altLang="en-US" sz="2000" i="1" dirty="0"/>
              <a:t> F 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</a:t>
            </a:r>
          </a:p>
          <a:p>
            <a:pPr lvl="1">
              <a:defRPr/>
            </a:pPr>
            <a:endParaRPr lang="en-US" altLang="en-US" sz="2000" b="1" dirty="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63638"/>
            <a:ext cx="7807479" cy="5257800"/>
          </a:xfrm>
        </p:spPr>
        <p:txBody>
          <a:bodyPr/>
          <a:lstStyle/>
          <a:p>
            <a:r>
              <a:rPr lang="en-US" altLang="en-US" sz="2000" dirty="0"/>
              <a:t>Removing an attribute from the left side of a functional dependency could make it a stronger constraint.  </a:t>
            </a:r>
          </a:p>
          <a:p>
            <a:pPr lvl="1"/>
            <a:r>
              <a:rPr lang="en-US" altLang="en-US" sz="2000" dirty="0"/>
              <a:t>For example, if we have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 and remove B, we get the possibly stronger result A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 C.  It may be stronger because A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 C logically implies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C, but 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 does not, on its own, logically imply A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 C</a:t>
            </a:r>
          </a:p>
          <a:p>
            <a:r>
              <a:rPr lang="en-US" altLang="en-US" sz="2000" dirty="0"/>
              <a:t>But, depending on what our set F of functional dependencies happens to be, we may be able to remove B from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 safely.  </a:t>
            </a:r>
          </a:p>
          <a:p>
            <a:pPr lvl="1"/>
            <a:r>
              <a:rPr lang="en-US" altLang="en-US" sz="2000" dirty="0"/>
              <a:t>For example, suppose that</a:t>
            </a:r>
          </a:p>
          <a:p>
            <a:pPr lvl="1"/>
            <a:r>
              <a:rPr lang="en-US" altLang="en-US" sz="2000" dirty="0"/>
              <a:t>F =  {AB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C, A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D, D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C}</a:t>
            </a:r>
          </a:p>
          <a:p>
            <a:pPr lvl="1"/>
            <a:r>
              <a:rPr lang="en-US" altLang="en-US" sz="2000" dirty="0"/>
              <a:t>Then we can show that F logically implies A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C, making extraneous in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789724" cy="5257800"/>
          </a:xfrm>
        </p:spPr>
        <p:txBody>
          <a:bodyPr/>
          <a:lstStyle/>
          <a:p>
            <a:r>
              <a:rPr lang="en-US" altLang="en-US" sz="2000" dirty="0"/>
              <a:t>Removing an attribute from the right side of a functional dependency could make it a weaker constraint.  </a:t>
            </a:r>
          </a:p>
          <a:p>
            <a:pPr lvl="1"/>
            <a:r>
              <a:rPr lang="en-US" altLang="en-US" sz="2000" dirty="0"/>
              <a:t>For example, if we have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CD and remove C, we get the possibly weaker result AB</a:t>
            </a:r>
            <a:r>
              <a:rPr lang="en-US" altLang="en-US" sz="2000" dirty="0">
                <a:sym typeface="Symbol" panose="05050102010706020507" pitchFamily="18" charset="2"/>
              </a:rPr>
              <a:t> </a:t>
            </a:r>
            <a:r>
              <a:rPr lang="en-US" altLang="en-US" sz="2000" dirty="0"/>
              <a:t> D.  It may be weaker because using just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D, we can no longer infer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C.</a:t>
            </a:r>
          </a:p>
          <a:p>
            <a:r>
              <a:rPr lang="en-US" altLang="en-US" sz="2000" dirty="0"/>
              <a:t>But, depending on what our set F of functional dependencies happens to be, we may be able to remove C from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CD safely.  </a:t>
            </a:r>
          </a:p>
          <a:p>
            <a:pPr lvl="1"/>
            <a:r>
              <a:rPr lang="en-US" altLang="en-US" sz="2000" dirty="0"/>
              <a:t>For example, suppose that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dirty="0"/>
              <a:t>           F = { AB</a:t>
            </a:r>
            <a:r>
              <a:rPr lang="en-US" altLang="en-US" sz="2000" dirty="0">
                <a:sym typeface="Symbol" panose="05050102010706020507" pitchFamily="18" charset="2"/>
              </a:rPr>
              <a:t> </a:t>
            </a:r>
            <a:r>
              <a:rPr lang="en-US" altLang="en-US" sz="2000" dirty="0"/>
              <a:t> CD, A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C.</a:t>
            </a:r>
          </a:p>
          <a:p>
            <a:pPr lvl="1"/>
            <a:r>
              <a:rPr lang="en-US" altLang="en-US" sz="2000" dirty="0"/>
              <a:t>Then we can show that even after replacing AB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CD by 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D, we can still infer $AB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en-US" altLang="en-US" sz="2000" dirty="0"/>
              <a:t>C and thus AB</a:t>
            </a:r>
            <a:r>
              <a:rPr lang="en-US" altLang="en-US" sz="2000" dirty="0">
                <a:sym typeface="Symbol" panose="05050102010706020507" pitchFamily="18" charset="2"/>
              </a:rPr>
              <a:t> </a:t>
            </a:r>
            <a:r>
              <a:rPr lang="en-US" altLang="en-US" sz="2000" dirty="0"/>
              <a:t> CD.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23278"/>
            <a:ext cx="7789724" cy="5498160"/>
          </a:xfrm>
        </p:spPr>
        <p:txBody>
          <a:bodyPr/>
          <a:lstStyle/>
          <a:p>
            <a:r>
              <a:rPr lang="en-US" altLang="en-US" sz="2000" dirty="0"/>
              <a:t>An attribute of a functional dependency  in </a:t>
            </a:r>
            <a:r>
              <a:rPr lang="en-US" altLang="en-US" sz="2000" i="1" dirty="0"/>
              <a:t>F</a:t>
            </a:r>
            <a:r>
              <a:rPr lang="en-US" altLang="en-US" sz="2000" dirty="0"/>
              <a:t> is </a:t>
            </a:r>
            <a:r>
              <a:rPr lang="en-US" altLang="en-US" sz="2000" b="1" dirty="0">
                <a:solidFill>
                  <a:srgbClr val="002060"/>
                </a:solidFill>
              </a:rPr>
              <a:t>extraneous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dirty="0"/>
              <a:t>if we can remove it without changing </a:t>
            </a:r>
            <a:r>
              <a:rPr lang="en-US" altLang="en-US" sz="2000" i="1" dirty="0"/>
              <a:t> F 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</a:t>
            </a:r>
          </a:p>
          <a:p>
            <a:r>
              <a:rPr lang="en-US" altLang="en-US" sz="2000" dirty="0"/>
              <a:t>Consider a set </a:t>
            </a:r>
            <a:r>
              <a:rPr lang="en-US" altLang="en-US" sz="2000" i="1" dirty="0"/>
              <a:t>F</a:t>
            </a:r>
            <a:r>
              <a:rPr lang="en-US" altLang="en-US" sz="2000" dirty="0"/>
              <a:t> of functional dependencies and the functional dependency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 </a:t>
            </a:r>
            <a:r>
              <a:rPr lang="en-US" altLang="en-US" sz="2000" dirty="0">
                <a:sym typeface="Greek Symbols"/>
              </a:rPr>
              <a:t>in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dirty="0">
                <a:sym typeface="Greek Symbols"/>
              </a:rPr>
              <a:t>.</a:t>
            </a:r>
          </a:p>
          <a:p>
            <a:pPr lvl="1"/>
            <a:r>
              <a:rPr lang="en-US" altLang="en-US" sz="2000" b="1" dirty="0">
                <a:sym typeface="Monotype Sorts" pitchFamily="-84" charset="2"/>
              </a:rPr>
              <a:t>Remove from the left side</a:t>
            </a:r>
            <a:r>
              <a:rPr lang="en-US" altLang="en-US" sz="2000" dirty="0">
                <a:sym typeface="Monotype Sorts" pitchFamily="-84" charset="2"/>
              </a:rPr>
              <a:t>: Attribute A is </a:t>
            </a:r>
            <a:r>
              <a:rPr lang="en-US" altLang="en-US" sz="2000" b="1" dirty="0">
                <a:solidFill>
                  <a:srgbClr val="002060"/>
                </a:solidFill>
                <a:sym typeface="Monotype Sorts" pitchFamily="-84" charset="2"/>
              </a:rPr>
              <a:t>extraneous</a:t>
            </a:r>
            <a:r>
              <a:rPr lang="en-US" altLang="en-US" sz="2000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in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if</a:t>
            </a:r>
          </a:p>
          <a:p>
            <a:pPr lvl="2"/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i="1" dirty="0">
                <a:sym typeface="Greek Symbols"/>
              </a:rPr>
              <a:t>A </a:t>
            </a:r>
            <a:r>
              <a:rPr lang="en-US" altLang="en-US" sz="2000" dirty="0">
                <a:sym typeface="Symbol" panose="05050102010706020507" pitchFamily="18" charset="2"/>
              </a:rPr>
              <a:t> </a:t>
            </a:r>
            <a:r>
              <a:rPr lang="en-US" altLang="en-US" sz="2000" dirty="0">
                <a:sym typeface="Greek Symbols"/>
              </a:rPr>
              <a:t>  and </a:t>
            </a:r>
          </a:p>
          <a:p>
            <a:pPr lvl="2"/>
            <a:r>
              <a:rPr lang="en-US" altLang="en-US" sz="2000" i="1" dirty="0">
                <a:sym typeface="Greek Symbols"/>
              </a:rPr>
              <a:t>F </a:t>
            </a:r>
            <a:r>
              <a:rPr lang="en-US" altLang="en-US" sz="2000" dirty="0">
                <a:sym typeface="Greek Symbols"/>
              </a:rPr>
              <a:t> logically implies (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dirty="0">
                <a:sym typeface="Greek Symbols"/>
              </a:rPr>
              <a:t> – {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}) </a:t>
            </a:r>
            <a:r>
              <a:rPr lang="en-US" altLang="en-US" sz="2000" dirty="0">
                <a:sym typeface="Symbol" panose="05050102010706020507" pitchFamily="18" charset="2"/>
              </a:rPr>
              <a:t> {(</a:t>
            </a:r>
            <a:r>
              <a:rPr lang="en-US" altLang="en-US" sz="2000" dirty="0">
                <a:sym typeface="Greek Symbols"/>
              </a:rPr>
              <a:t>  – </a:t>
            </a:r>
            <a:r>
              <a:rPr lang="en-US" altLang="en-US" sz="2000" i="1" dirty="0"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}.</a:t>
            </a:r>
          </a:p>
          <a:p>
            <a:pPr lvl="1"/>
            <a:r>
              <a:rPr lang="en-US" altLang="en-US" sz="2000" b="1" dirty="0">
                <a:sym typeface="Monotype Sorts" pitchFamily="-84" charset="2"/>
              </a:rPr>
              <a:t>Remove from the right side</a:t>
            </a:r>
            <a:r>
              <a:rPr lang="en-US" altLang="en-US" sz="2000" dirty="0">
                <a:sym typeface="Monotype Sorts" pitchFamily="-84" charset="2"/>
              </a:rPr>
              <a:t>: </a:t>
            </a:r>
            <a:r>
              <a:rPr lang="en-US" altLang="en-US" sz="2000" dirty="0">
                <a:sym typeface="Greek Symbols"/>
              </a:rPr>
              <a:t>Attribute </a:t>
            </a:r>
            <a:r>
              <a:rPr lang="en-US" altLang="en-US" sz="2000" i="1" dirty="0"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is </a:t>
            </a:r>
            <a:r>
              <a:rPr lang="en-US" altLang="en-US" sz="2000" b="1" dirty="0">
                <a:solidFill>
                  <a:srgbClr val="002060"/>
                </a:solidFill>
                <a:sym typeface="Greek Symbols"/>
              </a:rPr>
              <a:t>extraneous</a:t>
            </a:r>
            <a:r>
              <a:rPr lang="en-US" altLang="en-US" sz="2000" dirty="0">
                <a:sym typeface="Greek Symbols"/>
              </a:rPr>
              <a:t> in </a:t>
            </a:r>
            <a:r>
              <a:rPr lang="en-US" altLang="en-US" sz="2000" dirty="0">
                <a:sym typeface="Symbol" panose="05050102010706020507" pitchFamily="18" charset="2"/>
              </a:rPr>
              <a:t> if</a:t>
            </a:r>
          </a:p>
          <a:p>
            <a:pPr lvl="2"/>
            <a:r>
              <a:rPr lang="en-US" altLang="en-US" sz="2000" i="1" dirty="0"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 </a:t>
            </a:r>
            <a:r>
              <a:rPr lang="en-US" altLang="en-US" sz="2000" dirty="0">
                <a:sym typeface="Greek Symbols"/>
              </a:rPr>
              <a:t> and </a:t>
            </a:r>
          </a:p>
          <a:p>
            <a:pPr lvl="2"/>
            <a:r>
              <a:rPr lang="en-US" altLang="en-US" sz="2000" dirty="0">
                <a:sym typeface="Greek Symbols"/>
              </a:rPr>
              <a:t>The set of functional dependencies    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2000" dirty="0">
                <a:sym typeface="Greek Symbols"/>
              </a:rPr>
              <a:t>        (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dirty="0">
                <a:sym typeface="Greek Symbols"/>
              </a:rPr>
              <a:t>  – {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}) </a:t>
            </a:r>
            <a:r>
              <a:rPr lang="en-US" altLang="en-US" sz="2000" dirty="0">
                <a:sym typeface="Symbol" panose="05050102010706020507" pitchFamily="18" charset="2"/>
              </a:rPr>
              <a:t> {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Greek Symbols"/>
              </a:rPr>
              <a:t>(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– </a:t>
            </a:r>
            <a:r>
              <a:rPr lang="en-US" altLang="en-US" sz="2000" i="1" dirty="0"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)} logically implies </a:t>
            </a:r>
            <a:r>
              <a:rPr lang="en-US" altLang="en-US" sz="2000" i="1" dirty="0">
                <a:sym typeface="Greek Symbols"/>
              </a:rPr>
              <a:t>F.</a:t>
            </a:r>
          </a:p>
          <a:p>
            <a:r>
              <a:rPr lang="en-US" altLang="en-US" sz="2000" i="1" dirty="0">
                <a:sym typeface="Greek Symbols"/>
              </a:rPr>
              <a:t>Note: </a:t>
            </a:r>
            <a:r>
              <a:rPr lang="en-US" altLang="en-US" sz="2000" dirty="0">
                <a:sym typeface="Greek Symbols"/>
              </a:rPr>
              <a:t>implication in the opposite direction is trivial in each of the cases above, since a </a:t>
            </a:r>
            <a:r>
              <a:rPr lang="ja-JP" altLang="en-US" sz="2000" dirty="0">
                <a:latin typeface="Arial" panose="020B0604020202020204" pitchFamily="34" charset="0"/>
                <a:sym typeface="Greek Symbols"/>
              </a:rPr>
              <a:t>“</a:t>
            </a:r>
            <a:r>
              <a:rPr lang="en-US" altLang="ja-JP" sz="2000" dirty="0">
                <a:sym typeface="Greek Symbols"/>
              </a:rPr>
              <a:t>stronger</a:t>
            </a:r>
            <a:r>
              <a:rPr lang="ja-JP" altLang="en-US" sz="2000" dirty="0">
                <a:latin typeface="Arial" panose="020B0604020202020204" pitchFamily="34" charset="0"/>
                <a:sym typeface="Greek Symbols"/>
              </a:rPr>
              <a:t>”</a:t>
            </a:r>
            <a:r>
              <a:rPr lang="en-US" altLang="ja-JP" sz="2000" dirty="0">
                <a:sym typeface="Greek Symbols"/>
              </a:rPr>
              <a:t> functional dependency always implies a weaker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Combined Schema Without Repetition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183438" cy="4903787"/>
          </a:xfrm>
        </p:spPr>
        <p:txBody>
          <a:bodyPr/>
          <a:lstStyle/>
          <a:p>
            <a:r>
              <a:rPr lang="en-US" altLang="en-US" sz="2000" dirty="0"/>
              <a:t>Not all combined schemas result in repetition of information</a:t>
            </a:r>
          </a:p>
          <a:p>
            <a:pPr lvl="1"/>
            <a:r>
              <a:rPr lang="en-US" altLang="en-US" sz="2000" dirty="0"/>
              <a:t>Consider combining relations </a:t>
            </a:r>
          </a:p>
          <a:p>
            <a:pPr lvl="2"/>
            <a:r>
              <a:rPr lang="en-US" altLang="en-US" sz="2000" i="1" dirty="0" err="1"/>
              <a:t>sec_class</a:t>
            </a:r>
            <a:r>
              <a:rPr lang="en-US" altLang="en-US" sz="2000" i="1" dirty="0"/>
              <a:t>(</a:t>
            </a:r>
            <a:r>
              <a:rPr lang="en-US" altLang="en-US" sz="2000" i="1" dirty="0" err="1"/>
              <a:t>sec_id</a:t>
            </a:r>
            <a:r>
              <a:rPr lang="en-US" altLang="en-US" sz="2000" i="1" dirty="0"/>
              <a:t>, building, </a:t>
            </a:r>
            <a:r>
              <a:rPr lang="en-US" altLang="en-US" sz="2000" i="1" dirty="0" err="1"/>
              <a:t>room_number</a:t>
            </a:r>
            <a:r>
              <a:rPr lang="en-US" altLang="en-US" sz="2000" i="1" dirty="0"/>
              <a:t>)</a:t>
            </a:r>
            <a:r>
              <a:rPr lang="en-US" altLang="en-US" sz="2000" dirty="0"/>
              <a:t> and </a:t>
            </a:r>
          </a:p>
          <a:p>
            <a:pPr lvl="2"/>
            <a:r>
              <a:rPr lang="en-US" altLang="en-US" sz="2000" i="1" dirty="0"/>
              <a:t>section(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sec_id</a:t>
            </a:r>
            <a:r>
              <a:rPr lang="en-US" altLang="en-US" sz="2000" i="1" dirty="0"/>
              <a:t>, semester, year) </a:t>
            </a:r>
          </a:p>
          <a:p>
            <a:pPr lvl="2">
              <a:buFont typeface="Monotype Sorts" pitchFamily="-84" charset="2"/>
              <a:buNone/>
            </a:pPr>
            <a:r>
              <a:rPr lang="en-US" altLang="en-US" sz="2000" dirty="0"/>
              <a:t>into one relation</a:t>
            </a:r>
          </a:p>
          <a:p>
            <a:pPr lvl="2"/>
            <a:r>
              <a:rPr lang="en-US" altLang="en-US" sz="2000" i="1" dirty="0"/>
              <a:t>section(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sec_id</a:t>
            </a:r>
            <a:r>
              <a:rPr lang="en-US" altLang="en-US" sz="2000" i="1" dirty="0"/>
              <a:t>, semester, year, </a:t>
            </a:r>
            <a:br>
              <a:rPr lang="en-US" altLang="en-US" sz="2000" i="1" dirty="0"/>
            </a:br>
            <a:r>
              <a:rPr lang="en-US" altLang="en-US" sz="2000" i="1" dirty="0"/>
              <a:t>               building, </a:t>
            </a:r>
            <a:r>
              <a:rPr lang="en-US" altLang="en-US" sz="2000" i="1" dirty="0" err="1"/>
              <a:t>room_number</a:t>
            </a:r>
            <a:r>
              <a:rPr lang="en-US" altLang="en-US" sz="2000" i="1" dirty="0"/>
              <a:t>)</a:t>
            </a:r>
            <a:endParaRPr lang="en-US" altLang="en-US" sz="2000" dirty="0"/>
          </a:p>
          <a:p>
            <a:pPr lvl="1"/>
            <a:r>
              <a:rPr lang="en-US" altLang="en-US" sz="2000" dirty="0"/>
              <a:t>No repetition in this case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128821"/>
            <a:ext cx="7685088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if an Attribute is Extraneous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0" y="1093788"/>
            <a:ext cx="7712183" cy="4903787"/>
          </a:xfrm>
        </p:spPr>
        <p:txBody>
          <a:bodyPr/>
          <a:lstStyle/>
          <a:p>
            <a:pPr marL="381000" indent="-381000"/>
            <a:r>
              <a:rPr lang="en-US" altLang="en-US" sz="2000" dirty="0"/>
              <a:t>Let </a:t>
            </a:r>
            <a:r>
              <a:rPr lang="en-US" altLang="en-US" sz="2000" i="1" dirty="0"/>
              <a:t>R</a:t>
            </a:r>
            <a:r>
              <a:rPr lang="en-US" altLang="en-US" sz="2000" dirty="0"/>
              <a:t>  be  a relation  schema and  let  </a:t>
            </a:r>
            <a:r>
              <a:rPr lang="en-US" altLang="en-US" sz="2000" i="1" dirty="0"/>
              <a:t>F </a:t>
            </a:r>
            <a:r>
              <a:rPr lang="en-US" altLang="en-US" sz="2000" dirty="0"/>
              <a:t> be  a set of functional dependencies that hold on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. Consider an attribute  in the functional dependency </a:t>
            </a:r>
            <a:r>
              <a:rPr lang="en-US" altLang="en-US" sz="2000" dirty="0">
                <a:sym typeface="Symbol" panose="05050102010706020507" pitchFamily="18" charset="2"/>
              </a:rPr>
              <a:t> 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.</a:t>
            </a:r>
          </a:p>
          <a:p>
            <a:pPr marL="381000" indent="-381000"/>
            <a:r>
              <a:rPr lang="en-US" altLang="en-US" sz="2000" dirty="0">
                <a:sym typeface="Greek Symbols"/>
              </a:rPr>
              <a:t>To test if attribute </a:t>
            </a:r>
            <a:r>
              <a:rPr lang="en-US" altLang="en-US" sz="2000" i="1" dirty="0"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 </a:t>
            </a:r>
            <a:r>
              <a:rPr lang="en-US" altLang="en-US" sz="2000" dirty="0">
                <a:sym typeface="Greek Symbols"/>
              </a:rPr>
              <a:t>  is extraneous in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 </a:t>
            </a:r>
          </a:p>
          <a:p>
            <a:pPr marL="800100" lvl="1" indent="-342900"/>
            <a:r>
              <a:rPr lang="en-US" altLang="en-US" sz="2000" dirty="0">
                <a:sym typeface="Greek Symbols"/>
              </a:rPr>
              <a:t>Consider the set: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         F</a:t>
            </a:r>
            <a:r>
              <a:rPr lang="en-US" altLang="ja-JP" sz="2000" dirty="0">
                <a:latin typeface="Arial" panose="020B0604020202020204" pitchFamily="34" charset="0"/>
                <a:sym typeface="Greek Symbols"/>
              </a:rPr>
              <a:t>'</a:t>
            </a:r>
            <a:r>
              <a:rPr lang="en-US" altLang="ja-JP" sz="2000" dirty="0">
                <a:sym typeface="Greek Symbols"/>
              </a:rPr>
              <a:t> = (</a:t>
            </a:r>
            <a:r>
              <a:rPr lang="en-US" altLang="ja-JP" sz="2000" i="1" dirty="0">
                <a:sym typeface="Greek Symbols"/>
              </a:rPr>
              <a:t>F</a:t>
            </a:r>
            <a:r>
              <a:rPr lang="en-US" altLang="ja-JP" sz="2000" dirty="0">
                <a:sym typeface="Greek Symbols"/>
              </a:rPr>
              <a:t>  – {</a:t>
            </a:r>
            <a:r>
              <a:rPr lang="en-US" altLang="ja-JP" sz="2000" dirty="0">
                <a:sym typeface="Symbol" panose="05050102010706020507" pitchFamily="18" charset="2"/>
              </a:rPr>
              <a:t></a:t>
            </a:r>
            <a:r>
              <a:rPr lang="en-US" altLang="ja-JP" sz="2000" dirty="0">
                <a:sym typeface="Greek Symbols"/>
              </a:rPr>
              <a:t> </a:t>
            </a:r>
            <a:r>
              <a:rPr lang="en-US" altLang="ja-JP" sz="2000" dirty="0">
                <a:sym typeface="Symbol" panose="05050102010706020507" pitchFamily="18" charset="2"/>
              </a:rPr>
              <a:t></a:t>
            </a:r>
            <a:r>
              <a:rPr lang="en-US" altLang="ja-JP" sz="2000" dirty="0">
                <a:sym typeface="Monotype Sorts" pitchFamily="-84" charset="2"/>
              </a:rPr>
              <a:t> </a:t>
            </a:r>
            <a:r>
              <a:rPr lang="en-US" altLang="ja-JP" sz="2000" dirty="0">
                <a:sym typeface="Symbol" panose="05050102010706020507" pitchFamily="18" charset="2"/>
              </a:rPr>
              <a:t></a:t>
            </a:r>
            <a:r>
              <a:rPr lang="en-US" altLang="ja-JP" sz="2000" dirty="0">
                <a:sym typeface="Greek Symbols"/>
              </a:rPr>
              <a:t>}) </a:t>
            </a:r>
            <a:r>
              <a:rPr lang="en-US" altLang="ja-JP" sz="2000" dirty="0">
                <a:sym typeface="Symbol" panose="05050102010706020507" pitchFamily="18" charset="2"/>
              </a:rPr>
              <a:t> {</a:t>
            </a:r>
            <a:r>
              <a:rPr lang="en-US" altLang="ja-JP" sz="2000" dirty="0">
                <a:sym typeface="Greek Symbols"/>
              </a:rPr>
              <a:t> </a:t>
            </a:r>
            <a:r>
              <a:rPr lang="en-US" altLang="ja-JP" sz="2000" dirty="0">
                <a:sym typeface="Symbol" panose="05050102010706020507" pitchFamily="18" charset="2"/>
              </a:rPr>
              <a:t></a:t>
            </a:r>
            <a:r>
              <a:rPr lang="en-US" altLang="ja-JP" sz="2000" i="1" dirty="0">
                <a:sym typeface="Greek Symbols"/>
              </a:rPr>
              <a:t>(</a:t>
            </a:r>
            <a:r>
              <a:rPr lang="en-US" altLang="ja-JP" sz="2000" dirty="0">
                <a:sym typeface="Symbol" panose="05050102010706020507" pitchFamily="18" charset="2"/>
              </a:rPr>
              <a:t></a:t>
            </a:r>
            <a:r>
              <a:rPr lang="en-US" altLang="ja-JP" sz="2000" i="1" dirty="0">
                <a:sym typeface="Greek Symbols"/>
              </a:rPr>
              <a:t> </a:t>
            </a:r>
            <a:r>
              <a:rPr lang="en-US" altLang="ja-JP" sz="2000" dirty="0">
                <a:sym typeface="Greek Symbols"/>
              </a:rPr>
              <a:t>– </a:t>
            </a:r>
            <a:r>
              <a:rPr lang="en-US" altLang="ja-JP" sz="2000" i="1" dirty="0">
                <a:sym typeface="Greek Symbols"/>
              </a:rPr>
              <a:t>A</a:t>
            </a:r>
            <a:r>
              <a:rPr lang="en-US" altLang="ja-JP" sz="2000" dirty="0">
                <a:sym typeface="Greek Symbols"/>
              </a:rPr>
              <a:t>)}, </a:t>
            </a:r>
          </a:p>
          <a:p>
            <a:pPr marL="800100" lvl="1" indent="-342900"/>
            <a:r>
              <a:rPr lang="en-US" altLang="en-US" sz="2000" dirty="0">
                <a:sym typeface="Greek Symbols"/>
              </a:rPr>
              <a:t> check that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30000" dirty="0">
                <a:sym typeface="Greek Symbols"/>
              </a:rPr>
              <a:t>+ </a:t>
            </a:r>
            <a:r>
              <a:rPr lang="en-US" altLang="en-US" sz="2000" dirty="0">
                <a:sym typeface="Greek Symbols"/>
              </a:rPr>
              <a:t> contains </a:t>
            </a:r>
            <a:r>
              <a:rPr lang="en-US" altLang="en-US" sz="2000" i="1" dirty="0">
                <a:sym typeface="Greek Symbols"/>
              </a:rPr>
              <a:t>A; </a:t>
            </a:r>
            <a:r>
              <a:rPr lang="en-US" altLang="en-US" sz="2000" dirty="0">
                <a:sym typeface="Greek Symbols"/>
              </a:rPr>
              <a:t>if it does</a:t>
            </a:r>
            <a:r>
              <a:rPr lang="en-US" altLang="en-US" sz="2000" i="1" dirty="0">
                <a:sym typeface="Greek Symbols"/>
              </a:rPr>
              <a:t>, A </a:t>
            </a:r>
            <a:r>
              <a:rPr lang="en-US" altLang="en-US" sz="2000" dirty="0">
                <a:sym typeface="Greek Symbols"/>
              </a:rPr>
              <a:t>is extraneous in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 </a:t>
            </a:r>
          </a:p>
          <a:p>
            <a:pPr marL="381000" indent="-381000"/>
            <a:r>
              <a:rPr lang="en-US" altLang="en-US" sz="2000" dirty="0">
                <a:sym typeface="Monotype Sorts" pitchFamily="-84" charset="2"/>
              </a:rPr>
              <a:t>To test if attribute A </a:t>
            </a:r>
            <a:r>
              <a:rPr lang="en-US" altLang="en-US" sz="2000" dirty="0">
                <a:sym typeface="Symbol" panose="05050102010706020507" pitchFamily="18" charset="2"/>
              </a:rPr>
              <a:t> </a:t>
            </a:r>
            <a:r>
              <a:rPr lang="en-US" altLang="en-US" sz="2000" dirty="0">
                <a:sym typeface="Monotype Sorts" pitchFamily="-84" charset="2"/>
              </a:rPr>
              <a:t> is extraneous</a:t>
            </a:r>
            <a:r>
              <a:rPr lang="en-US" altLang="en-US" sz="2000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in</a:t>
            </a:r>
            <a:r>
              <a:rPr lang="en-US" altLang="en-US" sz="2000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olidFill>
                  <a:schemeClr val="tx2"/>
                </a:solidFill>
                <a:sym typeface="Monotype Sorts" pitchFamily="-84" charset="2"/>
              </a:rPr>
              <a:t> </a:t>
            </a:r>
          </a:p>
          <a:p>
            <a:pPr marL="800100" lvl="1" indent="-342900"/>
            <a:r>
              <a:rPr lang="en-US" altLang="en-US" sz="2000" dirty="0">
                <a:sym typeface="Greek Symbols"/>
              </a:rPr>
              <a:t>Let </a:t>
            </a:r>
            <a:r>
              <a:rPr lang="en-US" altLang="en-US" sz="2000" dirty="0">
                <a:sym typeface="Symbol" panose="05050102010706020507" pitchFamily="18" charset="2"/>
              </a:rPr>
              <a:t></a:t>
            </a:r>
            <a:r>
              <a:rPr lang="en-US" altLang="en-US" sz="2000" dirty="0">
                <a:sym typeface="Greek Symbols"/>
              </a:rPr>
              <a:t> = </a:t>
            </a:r>
            <a:r>
              <a:rPr lang="en-US" altLang="en-US" sz="2000" dirty="0"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sym typeface="Greek Symbols"/>
              </a:rPr>
              <a:t>– {A</a:t>
            </a:r>
            <a:r>
              <a:rPr lang="en-US" altLang="en-US" sz="2000" dirty="0">
                <a:sym typeface="Symbol" panose="05050102010706020507" pitchFamily="18" charset="2"/>
              </a:rPr>
              <a:t>}. Check if  </a:t>
            </a:r>
            <a:r>
              <a:rPr lang="en-US" altLang="ja-JP" sz="2000" dirty="0">
                <a:sym typeface="Greek Symbols"/>
              </a:rPr>
              <a:t> </a:t>
            </a:r>
            <a:r>
              <a:rPr lang="en-US" altLang="ja-JP" sz="2000" dirty="0">
                <a:sym typeface="Symbol" panose="05050102010706020507" pitchFamily="18" charset="2"/>
              </a:rPr>
              <a:t></a:t>
            </a:r>
            <a:r>
              <a:rPr lang="en-US" altLang="ja-JP" sz="2000" dirty="0">
                <a:sym typeface="Monotype Sorts" pitchFamily="-84" charset="2"/>
              </a:rPr>
              <a:t> </a:t>
            </a:r>
            <a:r>
              <a:rPr lang="en-US" altLang="ja-JP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Symbol" panose="05050102010706020507" pitchFamily="18" charset="2"/>
              </a:rPr>
              <a:t>  can be inferred  from </a:t>
            </a:r>
            <a:r>
              <a:rPr lang="en-US" altLang="en-US" sz="2000" i="1" dirty="0">
                <a:sym typeface="Symbol" panose="05050102010706020507" pitchFamily="18" charset="2"/>
              </a:rPr>
              <a:t>F. </a:t>
            </a:r>
          </a:p>
          <a:p>
            <a:pPr marL="1143000" lvl="2" indent="-342900"/>
            <a:r>
              <a:rPr lang="en-US" altLang="en-US" sz="2000" dirty="0">
                <a:sym typeface="Symbol" panose="05050102010706020507" pitchFamily="18" charset="2"/>
              </a:rPr>
              <a:t> Compute </a:t>
            </a:r>
            <a:r>
              <a:rPr lang="en-US" altLang="en-US" sz="2000" baseline="30000" dirty="0">
                <a:sym typeface="Greek Symbols"/>
              </a:rPr>
              <a:t>+ </a:t>
            </a:r>
            <a:r>
              <a:rPr lang="en-US" altLang="en-US" sz="2000" dirty="0">
                <a:sym typeface="Symbol" panose="05050102010706020507" pitchFamily="18" charset="2"/>
              </a:rPr>
              <a:t>using the dependencies in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dirty="0">
                <a:sym typeface="Greek Symbols"/>
              </a:rPr>
              <a:t> 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marL="1143000" lvl="2" indent="-342900"/>
            <a:r>
              <a:rPr lang="en-US" altLang="en-US" sz="2000" dirty="0">
                <a:sym typeface="Symbol" panose="05050102010706020507" pitchFamily="18" charset="2"/>
              </a:rPr>
              <a:t> If </a:t>
            </a:r>
            <a:r>
              <a:rPr lang="en-US" altLang="en-US" sz="2000" baseline="30000" dirty="0">
                <a:sym typeface="Greek Symbols"/>
              </a:rPr>
              <a:t>+  </a:t>
            </a:r>
            <a:r>
              <a:rPr lang="en-US" altLang="en-US" sz="2000" dirty="0">
                <a:sym typeface="Symbol" panose="05050102010706020507" pitchFamily="18" charset="2"/>
              </a:rPr>
              <a:t>includes all attributes in  then </a:t>
            </a:r>
            <a:r>
              <a:rPr lang="en-US" altLang="en-US" sz="2000" dirty="0">
                <a:sym typeface="Greek Symbols"/>
              </a:rPr>
              <a:t>, </a:t>
            </a:r>
            <a:r>
              <a:rPr lang="en-US" altLang="en-US" sz="2000" i="1" dirty="0">
                <a:sym typeface="Greek Symbols"/>
              </a:rPr>
              <a:t>A</a:t>
            </a:r>
            <a:r>
              <a:rPr lang="en-US" altLang="en-US" sz="2000" dirty="0">
                <a:sym typeface="Greek Symbols"/>
              </a:rPr>
              <a:t> is extraneous </a:t>
            </a:r>
            <a:r>
              <a:rPr lang="en-US" altLang="en-US" sz="2000" dirty="0">
                <a:sym typeface="Monotype Sorts" pitchFamily="-84" charset="2"/>
              </a:rPr>
              <a:t>in</a:t>
            </a:r>
            <a:r>
              <a:rPr lang="en-US" altLang="en-US" sz="2000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endParaRPr lang="en-US" altLang="en-US" sz="2000" dirty="0">
              <a:sym typeface="Greek Symbols"/>
            </a:endParaRPr>
          </a:p>
          <a:p>
            <a:pPr marL="381000" indent="-381000">
              <a:buFont typeface="Monotype Sorts" pitchFamily="-84" charset="2"/>
              <a:buNone/>
            </a:pPr>
            <a:endParaRPr lang="en-US" altLang="en-US" sz="2000" dirty="0">
              <a:sym typeface="Greek Symbol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 of 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747000" cy="5257800"/>
          </a:xfrm>
        </p:spPr>
        <p:txBody>
          <a:bodyPr/>
          <a:lstStyle/>
          <a:p>
            <a:r>
              <a:rPr lang="en-US" altLang="en-US" sz="2000" dirty="0"/>
              <a:t>Let </a:t>
            </a:r>
            <a:r>
              <a:rPr lang="en-US" altLang="en-US" sz="2000" i="1" dirty="0"/>
              <a:t>F</a:t>
            </a:r>
            <a:r>
              <a:rPr lang="en-US" altLang="en-US" sz="2000" dirty="0"/>
              <a:t> = {</a:t>
            </a:r>
            <a:r>
              <a:rPr lang="en-US" altLang="en-US" sz="2000" i="1" dirty="0"/>
              <a:t>AB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</a:t>
            </a:r>
            <a:r>
              <a:rPr lang="en-US" altLang="en-US" sz="2000" i="1" dirty="0"/>
              <a:t>CD</a:t>
            </a:r>
            <a:r>
              <a:rPr lang="en-US" altLang="en-US" sz="2000" dirty="0"/>
              <a:t>, 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</a:t>
            </a:r>
            <a:r>
              <a:rPr lang="en-US" altLang="en-US" sz="2000" i="1" dirty="0"/>
              <a:t>E, E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dirty="0"/>
              <a:t> }</a:t>
            </a:r>
          </a:p>
          <a:p>
            <a:r>
              <a:rPr lang="en-US" altLang="en-US" sz="2000" dirty="0"/>
              <a:t>To check if </a:t>
            </a:r>
            <a:r>
              <a:rPr lang="en-US" altLang="en-US" sz="2000" i="1" dirty="0"/>
              <a:t>C</a:t>
            </a:r>
            <a:r>
              <a:rPr lang="en-US" altLang="en-US" sz="2000" dirty="0"/>
              <a:t> is extraneous in </a:t>
            </a:r>
            <a:r>
              <a:rPr lang="en-US" altLang="en-US" sz="2000" i="1" dirty="0"/>
              <a:t>AB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/>
              <a:t> CD, </a:t>
            </a:r>
            <a:r>
              <a:rPr lang="en-US" altLang="en-US" sz="2000" dirty="0"/>
              <a:t>we:</a:t>
            </a:r>
          </a:p>
          <a:p>
            <a:pPr lvl="1"/>
            <a:r>
              <a:rPr lang="en-US" altLang="en-US" sz="2000" i="1" dirty="0"/>
              <a:t> </a:t>
            </a:r>
            <a:r>
              <a:rPr lang="en-US" altLang="en-US" sz="2000" dirty="0"/>
              <a:t>Compute the attribute closure of AB </a:t>
            </a:r>
            <a:r>
              <a:rPr lang="en-US" altLang="en-US" sz="2000"/>
              <a:t>under </a:t>
            </a:r>
            <a:r>
              <a:rPr lang="en-US" altLang="en-US" sz="2000" i="1"/>
              <a:t>F</a:t>
            </a:r>
            <a:r>
              <a:rPr lang="en-US" altLang="en-US" sz="2000"/>
              <a:t>' </a:t>
            </a:r>
            <a:r>
              <a:rPr lang="en-US" altLang="en-US" sz="2000" dirty="0"/>
              <a:t>= {</a:t>
            </a:r>
            <a:r>
              <a:rPr lang="en-US" altLang="en-US" sz="2000" i="1" dirty="0"/>
              <a:t>AB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/>
              <a:t> D,</a:t>
            </a:r>
            <a:r>
              <a:rPr lang="en-US" altLang="en-US" sz="2000" dirty="0"/>
              <a:t> 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</a:t>
            </a:r>
            <a:r>
              <a:rPr lang="en-US" altLang="en-US" sz="2000" i="1" dirty="0"/>
              <a:t>E, E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</a:t>
            </a:r>
            <a:r>
              <a:rPr lang="en-US" altLang="en-US" sz="2000" i="1" dirty="0"/>
              <a:t>C}</a:t>
            </a:r>
          </a:p>
          <a:p>
            <a:pPr lvl="1"/>
            <a:r>
              <a:rPr lang="en-US" altLang="en-US" sz="2000" dirty="0"/>
              <a:t>The closure is </a:t>
            </a:r>
            <a:r>
              <a:rPr lang="en-US" altLang="en-US" sz="2000" i="1" dirty="0"/>
              <a:t>ABCDE, </a:t>
            </a:r>
            <a:r>
              <a:rPr lang="en-US" altLang="en-US" sz="2000" dirty="0"/>
              <a:t>which includes </a:t>
            </a:r>
            <a:r>
              <a:rPr lang="en-US" altLang="en-US" sz="2000" i="1" dirty="0"/>
              <a:t>CD</a:t>
            </a:r>
          </a:p>
          <a:p>
            <a:pPr lvl="1"/>
            <a:r>
              <a:rPr lang="en-US" altLang="en-US" sz="2000" dirty="0"/>
              <a:t>This implies tha</a:t>
            </a:r>
            <a:r>
              <a:rPr lang="en-US" altLang="en-US" sz="2000" i="1" dirty="0"/>
              <a:t>t C </a:t>
            </a:r>
            <a:r>
              <a:rPr lang="en-US" altLang="en-US" sz="2000" dirty="0"/>
              <a:t>is</a:t>
            </a:r>
            <a:r>
              <a:rPr lang="en-US" altLang="en-US" sz="2000" i="1" dirty="0"/>
              <a:t> </a:t>
            </a:r>
            <a:r>
              <a:rPr lang="en-US" altLang="en-US" sz="2000" dirty="0"/>
              <a:t>extraneous</a:t>
            </a:r>
            <a:endParaRPr lang="en-US" altLang="en-US" sz="2000" i="1" dirty="0"/>
          </a:p>
          <a:p>
            <a:pPr lvl="1"/>
            <a:endParaRPr lang="en-US" altLang="en-US" sz="2000" i="1" dirty="0"/>
          </a:p>
          <a:p>
            <a:pPr lvl="1">
              <a:buFont typeface="Monotype Sorts" pitchFamily="-84" charset="2"/>
              <a:buNone/>
            </a:pPr>
            <a:endParaRPr lang="en-US" altLang="en-US" sz="2000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21048" cy="5210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ym typeface="Greek Symbols"/>
              </a:rPr>
              <a:t>A </a:t>
            </a:r>
            <a:r>
              <a:rPr lang="en-US" altLang="en-US" sz="2000" b="1" dirty="0">
                <a:solidFill>
                  <a:srgbClr val="002060"/>
                </a:solidFill>
                <a:sym typeface="Greek Symbols"/>
              </a:rPr>
              <a:t>canonical cover</a:t>
            </a:r>
            <a:r>
              <a:rPr lang="en-US" altLang="en-US" sz="2000" i="1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for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dirty="0">
                <a:sym typeface="Greek Symbols"/>
              </a:rPr>
              <a:t> is a set of dependencies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 </a:t>
            </a:r>
            <a:r>
              <a:rPr lang="en-US" altLang="en-US" sz="2000" dirty="0">
                <a:sym typeface="Greek Symbols"/>
              </a:rPr>
              <a:t>such that 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dirty="0">
                <a:sym typeface="Greek Symbols"/>
              </a:rPr>
              <a:t> logically implies all dependencies in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sz="2000" dirty="0">
                <a:sym typeface="Greek Symbols"/>
              </a:rPr>
              <a:t> , and 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sz="2000" baseline="-25000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logically implies all dependencies in </a:t>
            </a:r>
            <a:r>
              <a:rPr lang="en-US" altLang="en-US" sz="2000" i="1" dirty="0">
                <a:sym typeface="Greek Symbols"/>
              </a:rPr>
              <a:t>F,</a:t>
            </a:r>
            <a:r>
              <a:rPr lang="en-US" altLang="en-US" sz="2000" dirty="0">
                <a:sym typeface="Greek Symbols"/>
              </a:rPr>
              <a:t> and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Greek Symbols"/>
              </a:rPr>
              <a:t>No functional dependency in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sz="2000" dirty="0">
                <a:sym typeface="Greek Symbols"/>
              </a:rPr>
              <a:t> contains an extraneous attribute, and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Greek Symbols"/>
              </a:rPr>
              <a:t>Each left side of functional dependency in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is unique. That is, there are no two dependencies in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endParaRPr lang="en-US" altLang="en-US" sz="2000" dirty="0">
              <a:sym typeface="Greek Symbols"/>
            </a:endParaRP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and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-25000" dirty="0">
                <a:sym typeface="Greek Symbols"/>
              </a:rPr>
              <a:t>2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baseline="-25000" dirty="0">
                <a:sym typeface="Greek Symbols"/>
              </a:rPr>
              <a:t>2</a:t>
            </a:r>
            <a:r>
              <a:rPr lang="en-US" altLang="en-US" sz="2000" dirty="0">
                <a:sym typeface="Greek Symbols"/>
              </a:rPr>
              <a:t> such that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000" dirty="0">
                <a:sym typeface="Greek Symbols"/>
              </a:rPr>
              <a:t>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2000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154098"/>
            <a:ext cx="8008320" cy="52308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To compute a canonical cover for </a:t>
            </a:r>
            <a:r>
              <a:rPr lang="en-US" altLang="en-US" sz="2000" i="1" dirty="0"/>
              <a:t>F</a:t>
            </a:r>
            <a:r>
              <a:rPr lang="en-US" altLang="en-US" sz="2000" dirty="0"/>
              <a:t>:</a:t>
            </a:r>
            <a:endParaRPr lang="en-US" altLang="en-US" sz="800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2000" b="1" dirty="0"/>
              <a:t>repeat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000" b="1" dirty="0"/>
              <a:t>	         </a:t>
            </a:r>
            <a:r>
              <a:rPr lang="en-US" altLang="en-US" sz="2000" dirty="0"/>
              <a:t>Use the union rule to replace any dependencies in </a:t>
            </a:r>
            <a:r>
              <a:rPr lang="en-US" altLang="en-US" sz="2000" i="1" dirty="0"/>
              <a:t>F </a:t>
            </a:r>
            <a:r>
              <a:rPr lang="en-US" altLang="en-US" sz="2000" dirty="0"/>
              <a:t>of the form</a:t>
            </a:r>
            <a:endParaRPr lang="en-US" altLang="en-US" sz="800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i="1" dirty="0"/>
              <a:t/>
            </a:r>
            <a:br>
              <a:rPr lang="en-US" altLang="en-US" sz="800" i="1" dirty="0"/>
            </a:br>
            <a:r>
              <a:rPr lang="en-US" altLang="en-US" sz="2000" i="1" dirty="0"/>
              <a:t>		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and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baseline="-25000" dirty="0">
                <a:sym typeface="Greek Symbols"/>
              </a:rPr>
              <a:t>2</a:t>
            </a:r>
            <a:r>
              <a:rPr lang="en-US" altLang="en-US" sz="2000" dirty="0">
                <a:sym typeface="Greek Symbols"/>
              </a:rPr>
              <a:t> with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baseline="-25000" dirty="0">
                <a:sym typeface="Greek Symbols"/>
              </a:rPr>
              <a:t>2</a:t>
            </a:r>
            <a:endParaRPr lang="en-US" altLang="en-US" sz="800" baseline="-25000" dirty="0">
              <a:sym typeface="Greek Symbols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br>
              <a:rPr lang="en-US" altLang="en-US" sz="8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Find a functional dependency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  in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sz="2000" dirty="0">
                <a:sym typeface="Greek Symbols"/>
              </a:rPr>
              <a:t> with an extraneous attribute  </a:t>
            </a:r>
          </a:p>
          <a:p>
            <a:pPr>
              <a:lnSpc>
                <a:spcPct val="90000"/>
              </a:lnSpc>
              <a:spcBef>
                <a:spcPts val="50"/>
              </a:spcBef>
              <a:buFont typeface="Monotype Sorts" pitchFamily="-84" charset="2"/>
              <a:buNone/>
            </a:pPr>
            <a:r>
              <a:rPr lang="en-US" altLang="en-US" sz="2000" dirty="0">
                <a:sym typeface="Greek Symbols"/>
              </a:rPr>
              <a:t>               either in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or in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endParaRPr lang="en-US" altLang="en-US" sz="800" dirty="0">
              <a:sym typeface="Monotype Sorts" pitchFamily="-84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/>
            </a:r>
            <a:br>
              <a:rPr lang="en-US" altLang="en-US" sz="8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                       /* Note: test for extraneous attributes done using 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c,</a:t>
            </a:r>
            <a:r>
              <a:rPr lang="en-US" altLang="en-US" sz="2000" dirty="0">
                <a:sym typeface="Greek Symbols"/>
              </a:rPr>
              <a:t> not F*/</a:t>
            </a:r>
            <a:endParaRPr lang="en-US" altLang="en-US" sz="800" dirty="0">
              <a:sym typeface="Greek Symbols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/>
            </a:r>
            <a:br>
              <a:rPr lang="en-US" altLang="en-US" sz="8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 	If an extraneous attribute is found, delete it from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endParaRPr lang="en-US" altLang="en-US" sz="800" i="1" dirty="0">
              <a:sym typeface="Greek Symbols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/>
            </a:r>
            <a:br>
              <a:rPr lang="en-US" altLang="en-US" sz="800" dirty="0">
                <a:sym typeface="Greek Symbols"/>
              </a:rPr>
            </a:br>
            <a:r>
              <a:rPr lang="en-US" altLang="en-US" sz="2000" b="1" dirty="0">
                <a:sym typeface="Greek Symbols"/>
              </a:rPr>
              <a:t>until  </a:t>
            </a:r>
            <a:r>
              <a:rPr lang="en-US" altLang="en-US" sz="2000" dirty="0">
                <a:sym typeface="Greek Symbols"/>
              </a:rPr>
              <a:t>(</a:t>
            </a:r>
            <a:r>
              <a:rPr lang="en-US" altLang="en-US" sz="2000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sz="2000" dirty="0">
                <a:sym typeface="Greek Symbols"/>
              </a:rPr>
              <a:t> not change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Greek Symbols"/>
              </a:rPr>
              <a:t>Note: Union rule may become applicable after some extraneous attributes have been deleted, so it has to be re-applied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23838"/>
            <a:ext cx="8277225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Example: Computing a Canonical Cover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830263"/>
            <a:ext cx="8220075" cy="5797550"/>
          </a:xfrm>
        </p:spPr>
        <p:txBody>
          <a:bodyPr/>
          <a:lstStyle/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/>
              <a:t>R </a:t>
            </a:r>
            <a:r>
              <a:rPr lang="en-US" altLang="en-US" sz="1600"/>
              <a:t>= (</a:t>
            </a:r>
            <a:r>
              <a:rPr lang="en-US" altLang="en-US" sz="1600" i="1"/>
              <a:t>A, B, C)</a:t>
            </a:r>
            <a:br>
              <a:rPr lang="en-US" altLang="en-US" sz="1600" i="1"/>
            </a:br>
            <a:r>
              <a:rPr lang="en-US" altLang="en-US" sz="1600" i="1"/>
              <a:t>F = {A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BC</a:t>
            </a:r>
            <a:br>
              <a:rPr lang="en-US" altLang="en-US" sz="1600" i="1">
                <a:sym typeface="Monotype Sorts" pitchFamily="-84" charset="2"/>
              </a:rPr>
            </a:br>
            <a:r>
              <a:rPr lang="en-US" altLang="en-US" sz="1600" i="1">
                <a:sym typeface="Monotype Sorts" pitchFamily="-84" charset="2"/>
              </a:rPr>
              <a:t>	  B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</a:t>
            </a:r>
            <a:br>
              <a:rPr lang="en-US" altLang="en-US" sz="1600" i="1">
                <a:sym typeface="Monotype Sorts" pitchFamily="-84" charset="2"/>
              </a:rPr>
            </a:br>
            <a:r>
              <a:rPr lang="en-US" altLang="en-US" sz="1600" i="1">
                <a:sym typeface="Monotype Sorts" pitchFamily="-84" charset="2"/>
              </a:rPr>
              <a:t>	  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</a:t>
            </a:r>
            <a:r>
              <a:rPr lang="en-US" altLang="en-US" sz="1600">
                <a:sym typeface="Monotype Sorts" pitchFamily="-84" charset="2"/>
              </a:rPr>
              <a:t/>
            </a:r>
            <a:br>
              <a:rPr lang="en-US" altLang="en-US" sz="1600">
                <a:sym typeface="Monotype Sorts" pitchFamily="-84" charset="2"/>
              </a:rPr>
            </a:br>
            <a:r>
              <a:rPr lang="en-US" altLang="en-US" sz="1600">
                <a:sym typeface="Monotype Sorts" pitchFamily="-84" charset="2"/>
              </a:rPr>
              <a:t>	</a:t>
            </a:r>
            <a:r>
              <a:rPr lang="en-US" altLang="en-US" sz="1600" i="1">
                <a:sym typeface="Monotype Sorts" pitchFamily="-84" charset="2"/>
              </a:rPr>
              <a:t>AB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</a:t>
            </a:r>
            <a:r>
              <a:rPr lang="en-US" altLang="en-US" sz="160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Combine </a:t>
            </a:r>
            <a:r>
              <a:rPr lang="en-US" altLang="en-US" sz="1600" i="1">
                <a:sym typeface="Monotype Sorts" pitchFamily="-84" charset="2"/>
              </a:rPr>
              <a:t>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BC </a:t>
            </a:r>
            <a:r>
              <a:rPr lang="en-US" altLang="en-US" sz="1600">
                <a:sym typeface="Monotype Sorts" pitchFamily="-84" charset="2"/>
              </a:rPr>
              <a:t>and </a:t>
            </a:r>
            <a:r>
              <a:rPr lang="en-US" altLang="en-US" sz="1600" i="1">
                <a:sym typeface="Monotype Sorts" pitchFamily="-84" charset="2"/>
              </a:rPr>
              <a:t>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 </a:t>
            </a:r>
            <a:r>
              <a:rPr lang="en-US" altLang="en-US" sz="1600">
                <a:sym typeface="Monotype Sorts" pitchFamily="-84" charset="2"/>
              </a:rPr>
              <a:t>into </a:t>
            </a:r>
            <a:r>
              <a:rPr lang="en-US" altLang="en-US" sz="1600" i="1">
                <a:sym typeface="Monotype Sorts" pitchFamily="-84" charset="2"/>
              </a:rPr>
              <a:t>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Set is now </a:t>
            </a:r>
            <a:r>
              <a:rPr lang="en-US" altLang="en-US" sz="1600" i="1"/>
              <a:t>{A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BC, B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C, AB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</a:t>
            </a:r>
            <a:r>
              <a:rPr lang="en-US" altLang="en-US" sz="160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>
                <a:sym typeface="Monotype Sorts" pitchFamily="-84" charset="2"/>
              </a:rPr>
              <a:t>A</a:t>
            </a:r>
            <a:r>
              <a:rPr lang="en-US" altLang="en-US" sz="1600">
                <a:sym typeface="Monotype Sorts" pitchFamily="-84" charset="2"/>
              </a:rPr>
              <a:t> is extraneous in </a:t>
            </a:r>
            <a:r>
              <a:rPr lang="en-US" altLang="en-US" sz="1600" i="1">
                <a:sym typeface="Monotype Sorts" pitchFamily="-84" charset="2"/>
              </a:rPr>
              <a:t>AB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Check if the result of deleting A from  </a:t>
            </a:r>
            <a:r>
              <a:rPr lang="en-US" altLang="en-US" sz="1600" i="1">
                <a:sym typeface="Monotype Sorts" pitchFamily="-84" charset="2"/>
              </a:rPr>
              <a:t>AB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  </a:t>
            </a:r>
            <a:r>
              <a:rPr lang="en-US" altLang="en-US" sz="1600">
                <a:sym typeface="Monotype Sorts" pitchFamily="-84" charset="2"/>
              </a:rPr>
              <a:t>is implied by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Yes: in fact,  </a:t>
            </a:r>
            <a:r>
              <a:rPr lang="en-US" altLang="en-US" sz="1600" i="1">
                <a:sym typeface="Monotype Sorts" pitchFamily="-84" charset="2"/>
              </a:rPr>
              <a:t>B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 </a:t>
            </a:r>
            <a:r>
              <a:rPr lang="en-US" altLang="en-US" sz="1600">
                <a:sym typeface="Monotype Sorts" pitchFamily="-84" charset="2"/>
              </a:rPr>
              <a:t>is already present!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Set is now </a:t>
            </a:r>
            <a:r>
              <a:rPr lang="en-US" altLang="en-US" sz="1600" i="1"/>
              <a:t>{A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BC, B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</a:t>
            </a:r>
            <a:r>
              <a:rPr lang="en-US" altLang="en-US" sz="1600">
                <a:sym typeface="Monotype Sorts" pitchFamily="-84" charset="2"/>
              </a:rPr>
              <a:t>}</a:t>
            </a:r>
            <a:endParaRPr lang="en-US" altLang="en-US" sz="1600" i="1">
              <a:sym typeface="Monotype Sorts" pitchFamily="-84" charset="2"/>
            </a:endParaRP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>
                <a:sym typeface="Monotype Sorts" pitchFamily="-84" charset="2"/>
              </a:rPr>
              <a:t>C</a:t>
            </a:r>
            <a:r>
              <a:rPr lang="en-US" altLang="en-US" sz="1600">
                <a:sym typeface="Monotype Sorts" pitchFamily="-84" charset="2"/>
              </a:rPr>
              <a:t> is extraneous in </a:t>
            </a:r>
            <a:r>
              <a:rPr lang="en-US" altLang="en-US" sz="1600" i="1">
                <a:sym typeface="Monotype Sorts" pitchFamily="-84" charset="2"/>
              </a:rPr>
              <a:t>A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BC</a:t>
            </a:r>
            <a:r>
              <a:rPr lang="en-US" altLang="en-US" sz="1600">
                <a:sym typeface="Monotype Sorts" pitchFamily="-84" charset="2"/>
              </a:rPr>
              <a:t> 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Check if </a:t>
            </a:r>
            <a:r>
              <a:rPr lang="en-US" altLang="en-US" sz="1600" i="1">
                <a:sym typeface="Monotype Sorts" pitchFamily="-84" charset="2"/>
              </a:rPr>
              <a:t>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</a:t>
            </a:r>
            <a:r>
              <a:rPr lang="en-US" altLang="en-US" sz="1600">
                <a:sym typeface="Monotype Sorts" pitchFamily="-84" charset="2"/>
              </a:rPr>
              <a:t> is logically implied by </a:t>
            </a:r>
            <a:r>
              <a:rPr lang="en-US" altLang="en-US" sz="1600" i="1">
                <a:sym typeface="Monotype Sorts" pitchFamily="-84" charset="2"/>
              </a:rPr>
              <a:t>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 </a:t>
            </a:r>
            <a:r>
              <a:rPr lang="en-US" altLang="en-US" sz="1600">
                <a:sym typeface="Monotype Sorts" pitchFamily="-84" charset="2"/>
              </a:rPr>
              <a:t>and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Yes</a:t>
            </a:r>
            <a:r>
              <a:rPr lang="en-US" altLang="en-US" sz="1600" i="1">
                <a:sym typeface="Monotype Sorts" pitchFamily="-84" charset="2"/>
              </a:rPr>
              <a:t>: </a:t>
            </a:r>
            <a:r>
              <a:rPr lang="en-US" altLang="en-US" sz="1600">
                <a:sym typeface="Monotype Sorts" pitchFamily="-84" charset="2"/>
              </a:rPr>
              <a:t>using transitivity on </a:t>
            </a:r>
            <a:r>
              <a:rPr lang="en-US" altLang="en-US" sz="1600" i="1">
                <a:sym typeface="Monotype Sorts" pitchFamily="-84" charset="2"/>
              </a:rPr>
              <a:t>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  and B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C. </a:t>
            </a:r>
          </a:p>
          <a:p>
            <a:pPr lvl="3"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Can use attribute closure of </a:t>
            </a:r>
            <a:r>
              <a:rPr lang="en-US" altLang="en-US" sz="1600" i="1">
                <a:sym typeface="Monotype Sorts" pitchFamily="-84" charset="2"/>
              </a:rPr>
              <a:t>A</a:t>
            </a:r>
            <a:r>
              <a:rPr lang="en-US" altLang="en-US" sz="1600">
                <a:sym typeface="Monotype Sorts" pitchFamily="-84" charset="2"/>
              </a:rPr>
              <a:t> in more complex cases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>
                <a:sym typeface="Monotype Sorts" pitchFamily="-84" charset="2"/>
              </a:rPr>
              <a:t>The canonical cover is: 	</a:t>
            </a:r>
            <a:r>
              <a:rPr lang="en-US" altLang="en-US" sz="1600" i="1">
                <a:sym typeface="Monotype Sorts" pitchFamily="-84" charset="2"/>
              </a:rPr>
              <a:t>A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B</a:t>
            </a:r>
            <a:br>
              <a:rPr lang="en-US" altLang="en-US" sz="1600" i="1">
                <a:sym typeface="Monotype Sorts" pitchFamily="-84" charset="2"/>
              </a:rPr>
            </a:br>
            <a:r>
              <a:rPr lang="en-US" altLang="en-US" sz="1600" i="1">
                <a:sym typeface="Monotype Sorts" pitchFamily="-84" charset="2"/>
              </a:rPr>
              <a:t>		B </a:t>
            </a:r>
            <a:r>
              <a:rPr lang="en-US" altLang="en-US" sz="1600">
                <a:sym typeface="Symbol" panose="05050102010706020507" pitchFamily="18" charset="2"/>
              </a:rPr>
              <a:t></a:t>
            </a:r>
            <a:r>
              <a:rPr lang="en-US" altLang="en-US" sz="1600">
                <a:sym typeface="Monotype Sorts" pitchFamily="-84" charset="2"/>
              </a:rPr>
              <a:t> </a:t>
            </a:r>
            <a:r>
              <a:rPr lang="en-US" altLang="en-US" sz="1600" i="1">
                <a:sym typeface="Monotype Sorts" pitchFamily="-84" charset="2"/>
              </a:rPr>
              <a:t>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746" y="1093788"/>
            <a:ext cx="7661429" cy="4716462"/>
          </a:xfrm>
        </p:spPr>
        <p:txBody>
          <a:bodyPr/>
          <a:lstStyle/>
          <a:p>
            <a:r>
              <a:rPr lang="en-US" altLang="en-US" sz="2000" dirty="0"/>
              <a:t> Let </a:t>
            </a:r>
            <a:r>
              <a:rPr lang="en-US" altLang="en-US" sz="2000" i="1" dirty="0"/>
              <a:t>F</a:t>
            </a:r>
            <a:r>
              <a:rPr lang="en-US" altLang="en-US" sz="2000" i="1" baseline="-25000" dirty="0"/>
              <a:t>i</a:t>
            </a:r>
            <a:r>
              <a:rPr lang="en-US" altLang="en-US" sz="2000" i="1" dirty="0"/>
              <a:t> </a:t>
            </a:r>
            <a:r>
              <a:rPr lang="en-US" altLang="en-US" sz="2000" dirty="0"/>
              <a:t>be the set of dependencies </a:t>
            </a:r>
            <a:r>
              <a:rPr lang="en-US" altLang="en-US" sz="2000" i="1" dirty="0"/>
              <a:t>F </a:t>
            </a:r>
            <a:r>
              <a:rPr lang="en-US" altLang="en-US" sz="2000" i="1" baseline="30000" dirty="0"/>
              <a:t>+</a:t>
            </a:r>
            <a:r>
              <a:rPr lang="en-US" altLang="en-US" sz="2000" dirty="0"/>
              <a:t> that include only attributes in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i</a:t>
            </a:r>
            <a:r>
              <a:rPr lang="en-US" altLang="en-US" sz="2000" i="1" dirty="0"/>
              <a:t>. </a:t>
            </a:r>
          </a:p>
          <a:p>
            <a:pPr lvl="1"/>
            <a:r>
              <a:rPr lang="en-US" altLang="en-US" sz="2000" dirty="0"/>
              <a:t> A  decomposition is </a:t>
            </a:r>
            <a:r>
              <a:rPr lang="en-US" altLang="en-US" sz="2000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sz="2000" dirty="0"/>
              <a:t>,  if</a:t>
            </a:r>
          </a:p>
          <a:p>
            <a:pPr lvl="1">
              <a:buFont typeface="Webdings" panose="05030102010509060703" pitchFamily="18" charset="2"/>
              <a:buNone/>
            </a:pPr>
            <a:r>
              <a:rPr lang="en-US" altLang="en-US" sz="2000" dirty="0"/>
              <a:t>           (</a:t>
            </a:r>
            <a:r>
              <a:rPr lang="en-US" altLang="en-US" sz="2000" i="1" dirty="0"/>
              <a:t>F</a:t>
            </a:r>
            <a:r>
              <a:rPr lang="en-US" altLang="en-US" sz="2000" baseline="-25000" dirty="0"/>
              <a:t>1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</a:t>
            </a:r>
            <a:r>
              <a:rPr lang="en-US" altLang="en-US" sz="2000" i="1" dirty="0">
                <a:sym typeface="Symbol" panose="05050102010706020507" pitchFamily="18" charset="2"/>
              </a:rPr>
              <a:t> F</a:t>
            </a:r>
            <a:r>
              <a:rPr lang="en-US" altLang="en-US" sz="2000" baseline="-25000" dirty="0">
                <a:sym typeface="Symbol" panose="05050102010706020507" pitchFamily="18" charset="2"/>
              </a:rPr>
              <a:t>2 </a:t>
            </a:r>
            <a:r>
              <a:rPr lang="en-US" altLang="en-US" sz="2000" dirty="0">
                <a:sym typeface="Symbol" panose="05050102010706020507" pitchFamily="18" charset="2"/>
              </a:rPr>
              <a:t></a:t>
            </a:r>
            <a:r>
              <a:rPr lang="en-US" altLang="en-US" sz="2000" i="1" dirty="0">
                <a:sym typeface="Symbol" panose="05050102010706020507" pitchFamily="18" charset="2"/>
              </a:rPr>
              <a:t> …</a:t>
            </a:r>
            <a:r>
              <a:rPr lang="en-US" altLang="en-US" sz="2000" dirty="0">
                <a:sym typeface="Symbol" panose="05050102010706020507" pitchFamily="18" charset="2"/>
              </a:rPr>
              <a:t> 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ym typeface="Symbol" panose="05050102010706020507" pitchFamily="18" charset="2"/>
              </a:rPr>
              <a:t>F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baseline="-2500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  <a:r>
              <a:rPr lang="en-US" altLang="en-US" sz="2000" baseline="30000" dirty="0"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sym typeface="Symbol" panose="05050102010706020507" pitchFamily="18" charset="2"/>
              </a:rPr>
              <a:t> = </a:t>
            </a:r>
            <a:r>
              <a:rPr lang="en-US" altLang="en-US" sz="2000" i="1" dirty="0">
                <a:sym typeface="Symbol" panose="05050102010706020507" pitchFamily="18" charset="2"/>
              </a:rPr>
              <a:t>F </a:t>
            </a:r>
            <a:r>
              <a:rPr lang="en-US" altLang="en-US" sz="2000" i="1" baseline="30000" dirty="0">
                <a:sym typeface="Symbol" panose="05050102010706020507" pitchFamily="18" charset="2"/>
              </a:rPr>
              <a:t>+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Using the above definition,  testing for dependency preservation take exponential time.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Not that if a decomposition is NOT dependency preserving </a:t>
            </a:r>
            <a:r>
              <a:rPr lang="en-US" altLang="en-US" sz="2000" dirty="0"/>
              <a:t>then checking updates for violation of functional dependencies may require computing joins, which is expensive.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093788"/>
            <a:ext cx="7741929" cy="4716462"/>
          </a:xfrm>
        </p:spPr>
        <p:txBody>
          <a:bodyPr/>
          <a:lstStyle/>
          <a:p>
            <a:r>
              <a:rPr lang="en-US" altLang="en-US" sz="2000" dirty="0"/>
              <a:t>Let </a:t>
            </a:r>
            <a:r>
              <a:rPr lang="en-US" altLang="en-US" sz="2000" i="1" dirty="0"/>
              <a:t>F </a:t>
            </a:r>
            <a:r>
              <a:rPr lang="en-US" altLang="en-US" sz="2000" i="1" baseline="-25000" dirty="0"/>
              <a:t> </a:t>
            </a:r>
            <a:r>
              <a:rPr lang="en-US" altLang="en-US" sz="2000" dirty="0"/>
              <a:t>be the set of dependencies  on schema </a:t>
            </a:r>
            <a:r>
              <a:rPr lang="en-US" altLang="en-US" sz="2000" i="1" dirty="0"/>
              <a:t>R</a:t>
            </a:r>
            <a:r>
              <a:rPr lang="en-US" altLang="en-US" sz="2000" dirty="0"/>
              <a:t>  and let </a:t>
            </a:r>
            <a:r>
              <a:rPr lang="en-US" altLang="en-US" sz="2000" i="1" dirty="0"/>
              <a:t>R</a:t>
            </a:r>
            <a:r>
              <a:rPr lang="en-US" altLang="en-US" sz="2000" baseline="-25000" dirty="0"/>
              <a:t>1</a:t>
            </a:r>
            <a:r>
              <a:rPr lang="en-US" altLang="en-US" sz="2000" i="1" dirty="0"/>
              <a:t>,</a:t>
            </a:r>
            <a:r>
              <a:rPr lang="en-US" altLang="en-US" sz="2000" i="1" dirty="0">
                <a:sym typeface="Symbol" panose="05050102010706020507" pitchFamily="18" charset="2"/>
              </a:rPr>
              <a:t> R</a:t>
            </a:r>
            <a:r>
              <a:rPr lang="en-US" altLang="en-US" sz="2000" baseline="-25000" dirty="0">
                <a:sym typeface="Symbol" panose="05050102010706020507" pitchFamily="18" charset="2"/>
              </a:rPr>
              <a:t>2 </a:t>
            </a:r>
            <a:r>
              <a:rPr lang="en-US" altLang="en-US" sz="2000" dirty="0">
                <a:sym typeface="Symbol" panose="05050102010706020507" pitchFamily="18" charset="2"/>
              </a:rPr>
              <a:t>,</a:t>
            </a:r>
            <a:r>
              <a:rPr lang="en-US" altLang="en-US" sz="2000" i="1" dirty="0">
                <a:sym typeface="Symbol" panose="05050102010706020507" pitchFamily="18" charset="2"/>
              </a:rPr>
              <a:t>  .., R</a:t>
            </a:r>
            <a:r>
              <a:rPr lang="en-US" altLang="en-US" sz="2000" baseline="-25000" dirty="0">
                <a:sym typeface="Symbol" panose="05050102010706020507" pitchFamily="18" charset="2"/>
              </a:rPr>
              <a:t>n </a:t>
            </a:r>
            <a:r>
              <a:rPr lang="en-US" altLang="en-US" sz="2000" dirty="0">
                <a:sym typeface="Symbol" panose="05050102010706020507" pitchFamily="18" charset="2"/>
              </a:rPr>
              <a:t>  be  a decomposition of </a:t>
            </a:r>
            <a:r>
              <a:rPr lang="en-US" altLang="en-US" sz="2000" i="1" dirty="0">
                <a:sym typeface="Symbol" panose="05050102010706020507" pitchFamily="18" charset="2"/>
              </a:rPr>
              <a:t>R.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The restriction of  </a:t>
            </a:r>
            <a:r>
              <a:rPr lang="en-US" altLang="en-US" sz="2000" i="1" dirty="0">
                <a:sym typeface="Symbol" panose="05050102010706020507" pitchFamily="18" charset="2"/>
              </a:rPr>
              <a:t>F</a:t>
            </a:r>
            <a:r>
              <a:rPr lang="en-US" altLang="en-US" sz="2000" dirty="0">
                <a:sym typeface="Symbol" panose="05050102010706020507" pitchFamily="18" charset="2"/>
              </a:rPr>
              <a:t> to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is the set </a:t>
            </a:r>
            <a:r>
              <a:rPr lang="en-US" altLang="en-US" sz="2000" i="1" dirty="0"/>
              <a:t>F</a:t>
            </a:r>
            <a:r>
              <a:rPr lang="en-US" altLang="en-US" sz="2000" baseline="-25000" dirty="0"/>
              <a:t>i  </a:t>
            </a:r>
            <a:r>
              <a:rPr lang="en-US" altLang="en-US" sz="2000" dirty="0">
                <a:sym typeface="Symbol" panose="05050102010706020507" pitchFamily="18" charset="2"/>
              </a:rPr>
              <a:t>of all  functional dependencies in </a:t>
            </a:r>
            <a:r>
              <a:rPr lang="en-US" altLang="en-US" sz="2000" i="1" dirty="0">
                <a:sym typeface="Symbol" panose="05050102010706020507" pitchFamily="18" charset="2"/>
              </a:rPr>
              <a:t>F </a:t>
            </a:r>
            <a:r>
              <a:rPr lang="en-US" altLang="en-US" sz="2000" i="1" baseline="30000" dirty="0">
                <a:sym typeface="Symbol" panose="05050102010706020507" pitchFamily="18" charset="2"/>
              </a:rPr>
              <a:t>+ </a:t>
            </a:r>
            <a:r>
              <a:rPr lang="en-US" altLang="en-US" sz="2000" dirty="0">
                <a:sym typeface="Symbol" panose="05050102010706020507" pitchFamily="18" charset="2"/>
              </a:rPr>
              <a:t>that include </a:t>
            </a:r>
            <a:r>
              <a:rPr lang="en-US" altLang="en-US" sz="2000" b="1" dirty="0">
                <a:sym typeface="Symbol" panose="05050102010706020507" pitchFamily="18" charset="2"/>
              </a:rPr>
              <a:t>only</a:t>
            </a:r>
            <a:r>
              <a:rPr lang="en-US" altLang="en-US" sz="2000" dirty="0">
                <a:sym typeface="Symbol" panose="05050102010706020507" pitchFamily="18" charset="2"/>
              </a:rPr>
              <a:t> attributes  of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/>
              <a:t>i </a:t>
            </a:r>
            <a:r>
              <a:rPr lang="en-US" altLang="en-US" sz="2000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Since all functional dependencies in a restriction involve attributes of only one relation schema, it is possible to test such a dependency for satisfaction by checking only one relation.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Note that the definition of restriction uses all dependencies in in </a:t>
            </a:r>
            <a:r>
              <a:rPr lang="en-US" altLang="en-US" sz="2000" i="1" dirty="0">
                <a:sym typeface="Symbol" panose="05050102010706020507" pitchFamily="18" charset="2"/>
              </a:rPr>
              <a:t>F </a:t>
            </a:r>
            <a:r>
              <a:rPr lang="en-US" altLang="en-US" sz="2000" i="1" baseline="30000" dirty="0">
                <a:sym typeface="Symbol" panose="05050102010706020507" pitchFamily="18" charset="2"/>
              </a:rPr>
              <a:t>+</a:t>
            </a:r>
            <a:r>
              <a:rPr lang="en-US" altLang="en-US" sz="2000" i="1" dirty="0">
                <a:sym typeface="Symbol" panose="05050102010706020507" pitchFamily="18" charset="2"/>
              </a:rPr>
              <a:t>, </a:t>
            </a:r>
            <a:r>
              <a:rPr lang="en-US" altLang="en-US" sz="2000" dirty="0">
                <a:sym typeface="Symbol" panose="05050102010706020507" pitchFamily="18" charset="2"/>
              </a:rPr>
              <a:t>not just those in </a:t>
            </a:r>
            <a:r>
              <a:rPr lang="en-US" altLang="en-US" sz="2000" i="1" dirty="0">
                <a:sym typeface="Symbol" panose="05050102010706020507" pitchFamily="18" charset="2"/>
              </a:rPr>
              <a:t>F</a:t>
            </a:r>
            <a:r>
              <a:rPr lang="en-US" altLang="en-US" sz="2000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sz="2000" dirty="0"/>
              <a:t>The set of restrictions </a:t>
            </a:r>
            <a:r>
              <a:rPr lang="en-US" altLang="en-US" sz="2000" i="1" dirty="0"/>
              <a:t>F</a:t>
            </a:r>
            <a:r>
              <a:rPr lang="en-US" altLang="en-US" sz="2000" baseline="-25000" dirty="0"/>
              <a:t>1</a:t>
            </a:r>
            <a:r>
              <a:rPr lang="en-US" altLang="en-US" sz="2000" i="1" dirty="0"/>
              <a:t>,</a:t>
            </a:r>
            <a:r>
              <a:rPr lang="en-US" altLang="en-US" sz="2000" i="1" dirty="0">
                <a:sym typeface="Symbol" panose="05050102010706020507" pitchFamily="18" charset="2"/>
              </a:rPr>
              <a:t> F</a:t>
            </a:r>
            <a:r>
              <a:rPr lang="en-US" altLang="en-US" sz="2000" baseline="-25000" dirty="0">
                <a:sym typeface="Symbol" panose="05050102010706020507" pitchFamily="18" charset="2"/>
              </a:rPr>
              <a:t>2 </a:t>
            </a:r>
            <a:r>
              <a:rPr lang="en-US" altLang="en-US" sz="2000" dirty="0">
                <a:sym typeface="Symbol" panose="05050102010706020507" pitchFamily="18" charset="2"/>
              </a:rPr>
              <a:t>, .. ,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ym typeface="Symbol" panose="05050102010706020507" pitchFamily="18" charset="2"/>
              </a:rPr>
              <a:t>F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baseline="-25000" dirty="0"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dirty="0"/>
              <a:t>is the set of functional  dependencies that can be checked efficiently.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1000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Dependency Preservation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100831"/>
            <a:ext cx="7942231" cy="5180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ym typeface="Symbol" panose="05050102010706020507" pitchFamily="18" charset="2"/>
              </a:rPr>
              <a:t>To check if a dependency    is preserved in a decomposition of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into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,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, …,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 , we apply the following test (with attribute closure done with respect to </a:t>
            </a:r>
            <a:r>
              <a:rPr lang="en-US" altLang="en-US" sz="2000" i="1" dirty="0">
                <a:sym typeface="Symbol" panose="05050102010706020507" pitchFamily="18" charset="2"/>
              </a:rPr>
              <a:t>F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i="1" dirty="0"/>
              <a:t>result </a:t>
            </a:r>
            <a:r>
              <a:rPr lang="en-US" altLang="en-US" sz="2000" dirty="0"/>
              <a:t>=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b="1" dirty="0">
                <a:sym typeface="Symbol" panose="05050102010706020507" pitchFamily="18" charset="2"/>
              </a:rPr>
              <a:t>repeat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	</a:t>
            </a:r>
            <a:r>
              <a:rPr lang="en-US" altLang="en-US" sz="2000" b="1" dirty="0">
                <a:sym typeface="Symbol" panose="05050102010706020507" pitchFamily="18" charset="2"/>
              </a:rPr>
              <a:t>for each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in the decomposition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		</a:t>
            </a:r>
            <a:r>
              <a:rPr lang="en-US" altLang="en-US" sz="2000" i="1" dirty="0">
                <a:sym typeface="Symbol" panose="05050102010706020507" pitchFamily="18" charset="2"/>
              </a:rPr>
              <a:t>t</a:t>
            </a:r>
            <a:r>
              <a:rPr lang="en-US" altLang="en-US" sz="2000" dirty="0">
                <a:sym typeface="Symbol" panose="05050102010706020507" pitchFamily="18" charset="2"/>
              </a:rPr>
              <a:t> = (</a:t>
            </a:r>
            <a:r>
              <a:rPr lang="en-US" altLang="en-US" sz="2000" i="1" dirty="0">
                <a:sym typeface="Symbol" panose="05050102010706020507" pitchFamily="18" charset="2"/>
              </a:rPr>
              <a:t>result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  <a:r>
              <a:rPr lang="en-US" altLang="en-US" sz="2000" baseline="30000" dirty="0">
                <a:sym typeface="Symbol" panose="05050102010706020507" pitchFamily="18" charset="2"/>
              </a:rPr>
              <a:t>+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</a:t>
            </a:r>
            <a:br>
              <a:rPr lang="en-US" altLang="en-US" sz="2000" i="1" baseline="-25000" dirty="0">
                <a:sym typeface="Symbol" panose="05050102010706020507" pitchFamily="18" charset="2"/>
              </a:rPr>
            </a:br>
            <a:r>
              <a:rPr lang="en-US" altLang="en-US" sz="2000" i="1" baseline="-25000" dirty="0">
                <a:sym typeface="Symbol" panose="05050102010706020507" pitchFamily="18" charset="2"/>
              </a:rPr>
              <a:t>		</a:t>
            </a:r>
            <a:r>
              <a:rPr lang="en-US" altLang="en-US" sz="2000" i="1" dirty="0">
                <a:sym typeface="Symbol" panose="05050102010706020507" pitchFamily="18" charset="2"/>
              </a:rPr>
              <a:t>result  =  result  </a:t>
            </a:r>
            <a:r>
              <a:rPr lang="en-US" altLang="en-US" sz="2000" dirty="0">
                <a:sym typeface="Symbol" panose="05050102010706020507" pitchFamily="18" charset="2"/>
              </a:rPr>
              <a:t> </a:t>
            </a:r>
            <a:r>
              <a:rPr lang="en-US" altLang="en-US" sz="2000" i="1" dirty="0">
                <a:sym typeface="Symbol" panose="05050102010706020507" pitchFamily="18" charset="2"/>
              </a:rPr>
              <a:t>t</a:t>
            </a:r>
          </a:p>
          <a:p>
            <a:pPr marL="457200" lvl="1" indent="0">
              <a:buSzPct val="110000"/>
              <a:buNone/>
            </a:pPr>
            <a:r>
              <a:rPr lang="en-US" altLang="en-US" sz="2000" i="1" dirty="0">
                <a:sym typeface="Symbol" panose="05050102010706020507" pitchFamily="18" charset="2"/>
              </a:rPr>
              <a:t>          </a:t>
            </a:r>
            <a:r>
              <a:rPr lang="en-US" altLang="en-US" sz="2000" b="1" dirty="0">
                <a:sym typeface="Symbol" panose="05050102010706020507" pitchFamily="18" charset="2"/>
              </a:rPr>
              <a:t>until </a:t>
            </a:r>
            <a:r>
              <a:rPr lang="en-US" altLang="en-US" sz="2000" dirty="0">
                <a:sym typeface="Symbol" panose="05050102010706020507" pitchFamily="18" charset="2"/>
              </a:rPr>
              <a:t> (</a:t>
            </a:r>
            <a:r>
              <a:rPr lang="en-US" altLang="en-US" sz="2000" i="1" dirty="0">
                <a:sym typeface="Symbol" panose="05050102010706020507" pitchFamily="18" charset="2"/>
              </a:rPr>
              <a:t>result </a:t>
            </a:r>
            <a:r>
              <a:rPr lang="en-US" altLang="en-US" sz="2000" dirty="0">
                <a:sym typeface="Symbol" panose="05050102010706020507" pitchFamily="18" charset="2"/>
              </a:rPr>
              <a:t>does not change)</a:t>
            </a:r>
            <a:endParaRPr lang="en-US" altLang="en-US" sz="2000" i="1" dirty="0">
              <a:sym typeface="Symbol" panose="05050102010706020507" pitchFamily="18" charset="2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sz="2000" dirty="0">
                <a:sym typeface="Symbol" panose="05050102010706020507" pitchFamily="18" charset="2"/>
              </a:rPr>
              <a:t>If </a:t>
            </a:r>
            <a:r>
              <a:rPr lang="en-US" altLang="en-US" sz="2000" i="1" dirty="0">
                <a:sym typeface="Symbol" panose="05050102010706020507" pitchFamily="18" charset="2"/>
              </a:rPr>
              <a:t>result</a:t>
            </a:r>
            <a:r>
              <a:rPr lang="en-US" altLang="en-US" sz="2000" dirty="0">
                <a:sym typeface="Symbol" panose="05050102010706020507" pitchFamily="18" charset="2"/>
              </a:rPr>
              <a:t> contains all attributes in , then the functional dependency     is preserved.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ym typeface="Symbol" panose="05050102010706020507" pitchFamily="18" charset="2"/>
              </a:rPr>
              <a:t>We apply the test on all dependencies in </a:t>
            </a:r>
            <a:r>
              <a:rPr lang="en-US" altLang="en-US" sz="2000" i="1" dirty="0">
                <a:sym typeface="Symbol" panose="05050102010706020507" pitchFamily="18" charset="2"/>
              </a:rPr>
              <a:t>F</a:t>
            </a:r>
            <a:r>
              <a:rPr lang="en-US" altLang="en-US" sz="2000" dirty="0">
                <a:sym typeface="Symbol" panose="05050102010706020507" pitchFamily="18" charset="2"/>
              </a:rPr>
              <a:t>  to check if a decomposition is dependency preserving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ym typeface="Symbol" panose="05050102010706020507" pitchFamily="18" charset="2"/>
              </a:rPr>
              <a:t>This procedure takes polynomial time, instead of the exponential time required to compute </a:t>
            </a:r>
            <a:r>
              <a:rPr lang="en-US" altLang="en-US" sz="2000" i="1" dirty="0">
                <a:sym typeface="Symbol" panose="05050102010706020507" pitchFamily="18" charset="2"/>
              </a:rPr>
              <a:t>F</a:t>
            </a:r>
            <a:r>
              <a:rPr lang="en-US" altLang="en-US" sz="2000" i="1" baseline="30000" dirty="0">
                <a:sym typeface="Symbol" panose="05050102010706020507" pitchFamily="18" charset="2"/>
              </a:rPr>
              <a:t>+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and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i="1" dirty="0"/>
              <a:t>F</a:t>
            </a:r>
            <a:r>
              <a:rPr lang="en-US" altLang="en-US" sz="2000" baseline="-25000" dirty="0"/>
              <a:t>1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</a:t>
            </a:r>
            <a:r>
              <a:rPr lang="en-US" altLang="en-US" sz="2000" i="1" dirty="0">
                <a:sym typeface="Symbol" panose="05050102010706020507" pitchFamily="18" charset="2"/>
              </a:rPr>
              <a:t> F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 </a:t>
            </a:r>
            <a:r>
              <a:rPr lang="en-US" altLang="en-US" sz="2000" i="1" dirty="0">
                <a:sym typeface="Symbol" panose="05050102010706020507" pitchFamily="18" charset="2"/>
              </a:rPr>
              <a:t> … </a:t>
            </a:r>
            <a:r>
              <a:rPr lang="en-US" altLang="en-US" sz="2000" dirty="0">
                <a:sym typeface="Symbol" panose="05050102010706020507" pitchFamily="18" charset="2"/>
              </a:rPr>
              <a:t>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ym typeface="Symbol" panose="05050102010706020507" pitchFamily="18" charset="2"/>
              </a:rPr>
              <a:t>F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ym typeface="Symbol" panose="05050102010706020507" pitchFamily="18" charset="2"/>
              </a:rPr>
              <a:t>)</a:t>
            </a:r>
            <a:r>
              <a:rPr lang="en-US" altLang="en-US" sz="2000" baseline="30000" dirty="0">
                <a:sym typeface="Symbol" panose="05050102010706020507" pitchFamily="18" charset="2"/>
              </a:rPr>
              <a:t>+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1163638"/>
            <a:ext cx="7848600" cy="4876800"/>
          </a:xfrm>
        </p:spPr>
        <p:txBody>
          <a:bodyPr/>
          <a:lstStyle/>
          <a:p>
            <a:pPr>
              <a:tabLst>
                <a:tab pos="744538" algn="l"/>
              </a:tabLst>
            </a:pPr>
            <a:r>
              <a:rPr lang="en-US" altLang="en-US" sz="2000" i="1" dirty="0"/>
              <a:t>R = </a:t>
            </a:r>
            <a:r>
              <a:rPr lang="en-US" altLang="en-US" sz="2000" dirty="0"/>
              <a:t>(</a:t>
            </a:r>
            <a:r>
              <a:rPr lang="en-US" altLang="en-US" sz="2000" i="1" dirty="0"/>
              <a:t>A, B, C </a:t>
            </a:r>
            <a:r>
              <a:rPr lang="en-US" altLang="en-US" sz="2000" dirty="0"/>
              <a:t>)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F = </a:t>
            </a:r>
            <a:r>
              <a:rPr lang="en-US" altLang="en-US" sz="2000" dirty="0"/>
              <a:t>{</a:t>
            </a:r>
            <a:r>
              <a:rPr lang="en-US" altLang="en-US" sz="2000" i="1" dirty="0"/>
              <a:t>A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B</a:t>
            </a:r>
            <a:br>
              <a:rPr lang="en-US" altLang="en-US" sz="2000" i="1" dirty="0">
                <a:sym typeface="Monotype Sorts" pitchFamily="-84" charset="2"/>
              </a:rPr>
            </a:br>
            <a:r>
              <a:rPr lang="en-US" altLang="en-US" sz="2000" i="1" dirty="0">
                <a:sym typeface="Monotype Sorts" pitchFamily="-84" charset="2"/>
              </a:rPr>
              <a:t>	 B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Monotype Sorts" pitchFamily="-84" charset="2"/>
              </a:rPr>
              <a:t> C</a:t>
            </a:r>
            <a:r>
              <a:rPr lang="en-US" altLang="en-US" sz="2000" dirty="0">
                <a:sym typeface="Monotype Sorts" pitchFamily="-84" charset="2"/>
              </a:rPr>
              <a:t>}</a:t>
            </a:r>
            <a:br>
              <a:rPr lang="en-US" altLang="en-US" sz="2000" dirty="0">
                <a:sym typeface="Monotype Sorts" pitchFamily="-84" charset="2"/>
              </a:rPr>
            </a:br>
            <a:r>
              <a:rPr lang="en-US" altLang="en-US" sz="2000" dirty="0">
                <a:sym typeface="Monotype Sorts" pitchFamily="-84" charset="2"/>
              </a:rPr>
              <a:t>Key = {</a:t>
            </a:r>
            <a:r>
              <a:rPr lang="en-US" altLang="en-US" sz="2000" i="1" dirty="0">
                <a:sym typeface="Monotype Sorts" pitchFamily="-84" charset="2"/>
              </a:rPr>
              <a:t>A</a:t>
            </a:r>
            <a:r>
              <a:rPr lang="en-US" altLang="en-US" sz="2000" dirty="0">
                <a:sym typeface="Monotype Sorts" pitchFamily="-84" charset="2"/>
              </a:rPr>
              <a:t>}</a:t>
            </a:r>
          </a:p>
          <a:p>
            <a:pPr>
              <a:tabLst>
                <a:tab pos="744538" algn="l"/>
              </a:tabLst>
            </a:pP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dirty="0">
                <a:sym typeface="Monotype Sorts" pitchFamily="-84" charset="2"/>
              </a:rPr>
              <a:t> is not in BCNF</a:t>
            </a:r>
          </a:p>
          <a:p>
            <a:pPr>
              <a:tabLst>
                <a:tab pos="744538" algn="l"/>
              </a:tabLst>
            </a:pPr>
            <a:r>
              <a:rPr lang="en-US" altLang="en-US" sz="2000" dirty="0">
                <a:sym typeface="Monotype Sorts" pitchFamily="-84" charset="2"/>
              </a:rPr>
              <a:t>Decomposition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 = (</a:t>
            </a:r>
            <a:r>
              <a:rPr lang="en-US" altLang="en-US" sz="2000" i="1" dirty="0">
                <a:sym typeface="Monotype Sorts" pitchFamily="-84" charset="2"/>
              </a:rPr>
              <a:t>A, B),  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 = </a:t>
            </a:r>
            <a:r>
              <a:rPr lang="en-US" altLang="en-US" sz="2000" i="1" dirty="0">
                <a:sym typeface="Monotype Sorts" pitchFamily="-84" charset="2"/>
              </a:rPr>
              <a:t>(B, C)</a:t>
            </a:r>
          </a:p>
          <a:p>
            <a:pPr lvl="1">
              <a:tabLst>
                <a:tab pos="744538" algn="l"/>
              </a:tabLst>
            </a:pP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i="1" baseline="-25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and </a:t>
            </a: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 in BCNF</a:t>
            </a:r>
          </a:p>
          <a:p>
            <a:pPr lvl="1">
              <a:tabLst>
                <a:tab pos="744538" algn="l"/>
              </a:tabLst>
            </a:pPr>
            <a:r>
              <a:rPr lang="en-US" altLang="en-US" sz="2000" dirty="0">
                <a:sym typeface="Monotype Sorts" pitchFamily="-84" charset="2"/>
              </a:rPr>
              <a:t>Lossless-join decomposition</a:t>
            </a:r>
          </a:p>
          <a:p>
            <a:pPr lvl="1">
              <a:tabLst>
                <a:tab pos="744538" algn="l"/>
              </a:tabLst>
            </a:pPr>
            <a:r>
              <a:rPr lang="en-US" altLang="en-US" sz="2000" dirty="0">
                <a:sym typeface="Monotype Sorts" pitchFamily="-84" charset="2"/>
              </a:rPr>
              <a:t>Dependency preserving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53" y="2255838"/>
            <a:ext cx="7378947" cy="1638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Algorithm for Decomposition Using</a:t>
            </a:r>
          </a:p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      Functional Dependencies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461250" cy="5178425"/>
          </a:xfrm>
        </p:spPr>
        <p:txBody>
          <a:bodyPr/>
          <a:lstStyle/>
          <a:p>
            <a:r>
              <a:rPr lang="en-US" altLang="en-US" sz="2000" dirty="0"/>
              <a:t>The only way to avoid the repetition-of-information problem in the </a:t>
            </a:r>
            <a:r>
              <a:rPr lang="en-US" altLang="en-US" sz="2000" dirty="0" err="1"/>
              <a:t>i</a:t>
            </a:r>
            <a:r>
              <a:rPr lang="en-US" altLang="en-US" sz="2000" i="1" dirty="0" err="1"/>
              <a:t>n_dep</a:t>
            </a:r>
            <a:r>
              <a:rPr lang="en-US" altLang="en-US" sz="2000" dirty="0"/>
              <a:t> schema is to decompose it into two schemas – instructor and </a:t>
            </a:r>
            <a:r>
              <a:rPr lang="en-US" altLang="en-US" sz="2000" i="1" dirty="0"/>
              <a:t>department </a:t>
            </a:r>
            <a:r>
              <a:rPr lang="en-US" altLang="en-US" sz="2000" dirty="0"/>
              <a:t>schemas.</a:t>
            </a:r>
          </a:p>
          <a:p>
            <a:r>
              <a:rPr lang="en-US" altLang="en-US" sz="2000" dirty="0"/>
              <a:t>Not all decompositions are good.  Suppose we decompose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2000" dirty="0"/>
              <a:t>       </a:t>
            </a:r>
            <a:r>
              <a:rPr lang="en-US" altLang="en-US" sz="2000" i="1" dirty="0"/>
              <a:t>employee(ID, name, street, city, salary)</a:t>
            </a:r>
            <a:r>
              <a:rPr lang="en-US" altLang="en-US" sz="2000" dirty="0"/>
              <a:t> 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into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       </a:t>
            </a:r>
            <a:r>
              <a:rPr lang="en-US" altLang="en-US" sz="2000" i="1" dirty="0"/>
              <a:t>employee1</a:t>
            </a:r>
            <a:r>
              <a:rPr lang="en-US" altLang="en-US" sz="2000" dirty="0"/>
              <a:t> (</a:t>
            </a:r>
            <a:r>
              <a:rPr lang="en-US" altLang="en-US" sz="2000" i="1" dirty="0"/>
              <a:t>ID</a:t>
            </a:r>
            <a:r>
              <a:rPr lang="en-US" altLang="en-US" sz="2000" dirty="0"/>
              <a:t>, </a:t>
            </a:r>
            <a:r>
              <a:rPr lang="en-US" altLang="en-US" sz="2000" i="1" dirty="0"/>
              <a:t>name</a:t>
            </a:r>
            <a:r>
              <a:rPr lang="en-US" altLang="en-US" sz="20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       </a:t>
            </a:r>
            <a:r>
              <a:rPr lang="en-US" altLang="en-US" sz="2000" i="1" dirty="0"/>
              <a:t>employee2</a:t>
            </a:r>
            <a:r>
              <a:rPr lang="en-US" altLang="en-US" sz="2000" dirty="0"/>
              <a:t> (</a:t>
            </a:r>
            <a:r>
              <a:rPr lang="en-US" altLang="en-US" sz="2000" i="1" dirty="0"/>
              <a:t>name</a:t>
            </a:r>
            <a:r>
              <a:rPr lang="en-US" altLang="en-US" sz="2000" dirty="0"/>
              <a:t>, </a:t>
            </a:r>
            <a:r>
              <a:rPr lang="en-US" altLang="en-US" sz="2000" i="1" dirty="0"/>
              <a:t>street, city, salary</a:t>
            </a:r>
            <a:r>
              <a:rPr lang="en-US" altLang="en-US" sz="2000" dirty="0"/>
              <a:t>)</a:t>
            </a:r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r>
              <a:rPr lang="en-US" altLang="en-US" sz="800" dirty="0"/>
              <a:t> </a:t>
            </a:r>
            <a:r>
              <a:rPr lang="en-US" altLang="en-US" sz="2000" dirty="0"/>
              <a:t>    The problem arises when we have two employees with the same name</a:t>
            </a:r>
          </a:p>
          <a:p>
            <a:r>
              <a:rPr lang="en-US" altLang="en-US" sz="2000" dirty="0"/>
              <a:t>The next slide shows how we lose information -- we cannot reconstruct the original </a:t>
            </a:r>
            <a:r>
              <a:rPr lang="en-US" altLang="en-US" sz="2000" i="1" dirty="0"/>
              <a:t>employee</a:t>
            </a:r>
            <a:r>
              <a:rPr lang="en-US" altLang="en-US" sz="2000" dirty="0"/>
              <a:t> relation -- and so, this is a </a:t>
            </a:r>
            <a:r>
              <a:rPr lang="en-US" altLang="en-US" sz="2000" b="1" dirty="0" err="1">
                <a:solidFill>
                  <a:srgbClr val="002060"/>
                </a:solidFill>
              </a:rPr>
              <a:t>lossy</a:t>
            </a:r>
            <a:r>
              <a:rPr lang="en-US" altLang="en-US" sz="2000" b="1" dirty="0">
                <a:solidFill>
                  <a:srgbClr val="002060"/>
                </a:solidFill>
              </a:rPr>
              <a:t> decomposition</a:t>
            </a:r>
            <a:r>
              <a:rPr lang="en-US" altLang="en-US" sz="2000" dirty="0"/>
              <a:t>.</a:t>
            </a:r>
          </a:p>
          <a:p>
            <a:pPr lvl="1">
              <a:buFont typeface="Monotype Sorts" pitchFamily="-84" charset="2"/>
              <a:buNone/>
            </a:pPr>
            <a:endParaRPr lang="en-US" altLang="en-US" sz="2000" i="1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BCNF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2200"/>
            <a:ext cx="7772215" cy="5270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check if a non-trivial dependency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kumimoji="0"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/>
              <a:t>causes a violation of BCNF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1.  compute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), and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2.  verify that it includes all attributes of </a:t>
            </a:r>
            <a:r>
              <a:rPr lang="en-US" altLang="en-US" i="1" dirty="0"/>
              <a:t>R</a:t>
            </a:r>
            <a:r>
              <a:rPr lang="en-US" altLang="en-US" dirty="0"/>
              <a:t>, that is, it is a </a:t>
            </a:r>
            <a:r>
              <a:rPr lang="en-US" altLang="en-US" dirty="0" err="1"/>
              <a:t>superkey</a:t>
            </a:r>
            <a:r>
              <a:rPr lang="en-US" altLang="en-US" dirty="0"/>
              <a:t> of </a:t>
            </a:r>
            <a:r>
              <a:rPr lang="en-US" altLang="en-US" i="1" dirty="0"/>
              <a:t>R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Simplified test</a:t>
            </a:r>
            <a:r>
              <a:rPr lang="en-US" altLang="en-US" dirty="0"/>
              <a:t>: To check if 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BCNF, it suffices to check only the dependencies in the given set </a:t>
            </a:r>
            <a:r>
              <a:rPr lang="en-US" altLang="en-US" i="1" dirty="0"/>
              <a:t>F</a:t>
            </a:r>
            <a:r>
              <a:rPr lang="en-US" altLang="en-US" dirty="0"/>
              <a:t> for violation of BCNF, rather than checking all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none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causes a violation of BCNF, then none of the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will cause a violation of BCNF either.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However, </a:t>
            </a:r>
            <a:r>
              <a:rPr lang="en-US" altLang="en-US" b="1" dirty="0">
                <a:solidFill>
                  <a:srgbClr val="002060"/>
                </a:solidFill>
              </a:rPr>
              <a:t>simplified test </a:t>
            </a:r>
            <a:r>
              <a:rPr lang="en-US" altLang="en-US" dirty="0"/>
              <a:t>using only F is incorrect when testing a relation in a decomposition of 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Consider </a:t>
            </a:r>
            <a:r>
              <a:rPr lang="en-US" altLang="en-US" i="1" dirty="0"/>
              <a:t>R =</a:t>
            </a:r>
            <a:r>
              <a:rPr lang="en-US" altLang="en-US" dirty="0"/>
              <a:t> (</a:t>
            </a:r>
            <a:r>
              <a:rPr lang="en-US" altLang="en-US" i="1" dirty="0"/>
              <a:t>A, B, C, D, E</a:t>
            </a:r>
            <a:r>
              <a:rPr lang="en-US" altLang="en-US" dirty="0"/>
              <a:t>), with </a:t>
            </a:r>
            <a:r>
              <a:rPr lang="en-US" altLang="en-US" i="1" dirty="0"/>
              <a:t>F</a:t>
            </a:r>
            <a:r>
              <a:rPr lang="en-US" altLang="en-US" dirty="0"/>
              <a:t> = { </a:t>
            </a:r>
            <a:r>
              <a:rPr lang="en-US" altLang="en-US" i="1" dirty="0"/>
              <a:t>A 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B, BC </a:t>
            </a:r>
            <a:r>
              <a:rPr lang="en-US" altLang="en-US" i="1" dirty="0">
                <a:sym typeface="Symbol" panose="05050102010706020507" pitchFamily="18" charset="2"/>
              </a:rPr>
              <a:t> D</a:t>
            </a:r>
            <a:r>
              <a:rPr lang="en-US" altLang="en-US" dirty="0"/>
              <a:t>}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Decompose </a:t>
            </a:r>
            <a:r>
              <a:rPr lang="en-US" altLang="en-US" i="1" dirty="0"/>
              <a:t>R</a:t>
            </a:r>
            <a:r>
              <a:rPr lang="en-US" altLang="en-US" dirty="0"/>
              <a:t> into </a:t>
            </a:r>
            <a:r>
              <a:rPr lang="en-US" altLang="en-US" i="1" dirty="0"/>
              <a:t>R</a:t>
            </a:r>
            <a:r>
              <a:rPr lang="en-US" altLang="en-US" baseline="-25000" dirty="0"/>
              <a:t>1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A,B</a:t>
            </a:r>
            <a:r>
              <a:rPr lang="en-US" altLang="en-US" dirty="0"/>
              <a:t>) and </a:t>
            </a:r>
            <a:r>
              <a:rPr lang="en-US" altLang="en-US" i="1" dirty="0"/>
              <a:t>R</a:t>
            </a:r>
            <a:r>
              <a:rPr lang="en-US" altLang="en-US" baseline="-25000" dirty="0"/>
              <a:t>2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A,C,D, E</a:t>
            </a:r>
            <a:r>
              <a:rPr lang="en-US" alt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Neither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contain only attributes from</a:t>
            </a:r>
            <a:br>
              <a:rPr lang="en-US" altLang="en-US" dirty="0"/>
            </a:br>
            <a:r>
              <a:rPr lang="en-US" altLang="en-US" dirty="0"/>
              <a:t> (</a:t>
            </a:r>
            <a:r>
              <a:rPr lang="en-US" altLang="en-US" i="1" dirty="0"/>
              <a:t>A,C,D,E</a:t>
            </a:r>
            <a:r>
              <a:rPr lang="en-US" altLang="en-US" dirty="0"/>
              <a:t>) so we might be mislead into thinking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satisfies BCNF. 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 fact, dependency </a:t>
            </a:r>
            <a:r>
              <a:rPr lang="en-US" altLang="en-US" i="1" dirty="0"/>
              <a:t>AC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shows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is not in BCNF.</a:t>
            </a:r>
            <a:r>
              <a:rPr lang="en-US" alt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Decomposition for BCNF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163638"/>
            <a:ext cx="7610475" cy="4568825"/>
          </a:xfrm>
        </p:spPr>
        <p:txBody>
          <a:bodyPr/>
          <a:lstStyle/>
          <a:p>
            <a:r>
              <a:rPr lang="en-US" altLang="en-US" dirty="0"/>
              <a:t>To check if a relation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in a decomposition of </a:t>
            </a:r>
            <a:r>
              <a:rPr lang="en-US" altLang="en-US" i="1" dirty="0"/>
              <a:t>R</a:t>
            </a:r>
            <a:r>
              <a:rPr lang="en-US" altLang="en-US" dirty="0"/>
              <a:t> is in BCNF, </a:t>
            </a:r>
          </a:p>
          <a:p>
            <a:pPr lvl="1"/>
            <a:r>
              <a:rPr lang="en-US" altLang="en-US" dirty="0"/>
              <a:t>Either test R</a:t>
            </a:r>
            <a:r>
              <a:rPr lang="en-US" altLang="en-US" baseline="-25000" dirty="0"/>
              <a:t>i </a:t>
            </a:r>
            <a:r>
              <a:rPr lang="en-US" altLang="en-US" dirty="0"/>
              <a:t>for BCNF with respect to the </a:t>
            </a:r>
            <a:r>
              <a:rPr lang="en-US" altLang="en-US" b="1" dirty="0">
                <a:solidFill>
                  <a:srgbClr val="002060"/>
                </a:solidFill>
              </a:rPr>
              <a:t>restriction</a:t>
            </a:r>
            <a:r>
              <a:rPr lang="en-US" altLang="en-US" dirty="0"/>
              <a:t> of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  <a:r>
              <a:rPr lang="en-US" altLang="en-US" dirty="0"/>
              <a:t>  (that is, all FDs in F</a:t>
            </a:r>
            <a:r>
              <a:rPr lang="en-US" altLang="en-US" baseline="30000" dirty="0"/>
              <a:t>+</a:t>
            </a:r>
            <a:r>
              <a:rPr lang="en-US" altLang="en-US" dirty="0"/>
              <a:t> that contain only attributes from 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or use the original set of dependencies </a:t>
            </a:r>
            <a:r>
              <a:rPr lang="en-US" altLang="en-US" i="1" dirty="0"/>
              <a:t>F</a:t>
            </a:r>
            <a:r>
              <a:rPr lang="en-US" altLang="en-US" dirty="0"/>
              <a:t> that hold on </a:t>
            </a:r>
            <a:r>
              <a:rPr lang="en-US" altLang="en-US" i="1" dirty="0"/>
              <a:t>R</a:t>
            </a:r>
            <a:r>
              <a:rPr lang="en-US" altLang="en-US" dirty="0"/>
              <a:t>, but with the following test:</a:t>
            </a:r>
          </a:p>
          <a:p>
            <a:pPr lvl="3"/>
            <a:r>
              <a:rPr lang="en-US" altLang="en-US" dirty="0"/>
              <a:t>for every set of attributes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 either includes no attribute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-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, or includes all attributes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If the condition is violated by some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 in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, the dependency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(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- ) 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baseline="30000" dirty="0"/>
              <a:t/>
            </a:r>
            <a:br>
              <a:rPr lang="en-US" altLang="en-US" baseline="30000" dirty="0"/>
            </a:br>
            <a:r>
              <a:rPr lang="en-US" altLang="en-US" dirty="0"/>
              <a:t>can be shown to hold 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and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violates BCNF.</a:t>
            </a:r>
          </a:p>
          <a:p>
            <a:pPr lvl="2"/>
            <a:r>
              <a:rPr lang="en-US" altLang="en-US" dirty="0"/>
              <a:t>We use above dependency to decompose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endParaRPr lang="en-US" altLang="en-US" i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149350"/>
            <a:ext cx="8307388" cy="4291013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sz="2000" i="1" dirty="0"/>
              <a:t>	result </a:t>
            </a:r>
            <a:r>
              <a:rPr lang="en-US" altLang="en-US" sz="2000" dirty="0"/>
              <a:t>:= {</a:t>
            </a:r>
            <a:r>
              <a:rPr lang="en-US" altLang="en-US" sz="2000" i="1" dirty="0"/>
              <a:t>R </a:t>
            </a:r>
            <a:r>
              <a:rPr lang="en-US" altLang="en-US" sz="2000" dirty="0"/>
              <a:t>};</a:t>
            </a:r>
            <a:br>
              <a:rPr lang="en-US" altLang="en-US" sz="2000" dirty="0"/>
            </a:br>
            <a:r>
              <a:rPr lang="en-US" altLang="en-US" sz="2000" i="1" dirty="0"/>
              <a:t>done </a:t>
            </a:r>
            <a:r>
              <a:rPr lang="en-US" altLang="en-US" sz="2000" dirty="0"/>
              <a:t>:= false;</a:t>
            </a:r>
            <a:br>
              <a:rPr lang="en-US" altLang="en-US" sz="2000" dirty="0"/>
            </a:br>
            <a:r>
              <a:rPr lang="en-US" altLang="en-US" sz="2000" dirty="0"/>
              <a:t>compute </a:t>
            </a:r>
            <a:r>
              <a:rPr lang="en-US" altLang="en-US" sz="2000" i="1" dirty="0"/>
              <a:t>F 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;</a:t>
            </a:r>
            <a:br>
              <a:rPr lang="en-US" altLang="en-US" sz="2000" dirty="0"/>
            </a:br>
            <a:r>
              <a:rPr lang="en-US" altLang="en-US" sz="2000" b="1" dirty="0"/>
              <a:t>while (not </a:t>
            </a:r>
            <a:r>
              <a:rPr lang="en-US" altLang="en-US" sz="2000" i="1" dirty="0"/>
              <a:t>done) </a:t>
            </a:r>
            <a:r>
              <a:rPr lang="en-US" altLang="en-US" sz="2000" b="1" dirty="0"/>
              <a:t>do</a:t>
            </a:r>
            <a:br>
              <a:rPr lang="en-US" altLang="en-US" sz="2000" b="1" dirty="0"/>
            </a:br>
            <a:r>
              <a:rPr lang="en-US" altLang="en-US" sz="2000" b="1" dirty="0"/>
              <a:t>	if </a:t>
            </a:r>
            <a:r>
              <a:rPr lang="en-US" altLang="en-US" sz="2000" dirty="0"/>
              <a:t>(there is a schema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i</a:t>
            </a:r>
            <a:r>
              <a:rPr lang="en-US" altLang="en-US" sz="2000" i="1" dirty="0"/>
              <a:t> </a:t>
            </a:r>
            <a:r>
              <a:rPr lang="en-US" altLang="en-US" sz="2000" dirty="0"/>
              <a:t>in </a:t>
            </a:r>
            <a:r>
              <a:rPr lang="en-US" altLang="en-US" sz="2000" i="1" dirty="0"/>
              <a:t>result </a:t>
            </a:r>
            <a:r>
              <a:rPr lang="en-US" altLang="en-US" sz="2000" dirty="0"/>
              <a:t> that is not in BCNF)</a:t>
            </a:r>
            <a:br>
              <a:rPr lang="en-US" altLang="en-US" sz="2000" dirty="0"/>
            </a:br>
            <a:r>
              <a:rPr lang="en-US" altLang="en-US" sz="2000" dirty="0"/>
              <a:t>		</a:t>
            </a:r>
            <a:r>
              <a:rPr lang="en-US" altLang="en-US" sz="2000" b="1" dirty="0"/>
              <a:t>then begin</a:t>
            </a:r>
            <a:br>
              <a:rPr lang="en-US" altLang="en-US" sz="2000" b="1" dirty="0"/>
            </a:br>
            <a:r>
              <a:rPr lang="en-US" altLang="en-US" sz="2000" b="1" dirty="0"/>
              <a:t>			</a:t>
            </a:r>
            <a:r>
              <a:rPr lang="en-US" altLang="en-US" sz="2000" dirty="0"/>
              <a:t>let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 be a nontrivial functional dependency that 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                       holds on </a:t>
            </a:r>
            <a:r>
              <a:rPr lang="en-US" altLang="en-US" sz="2000" i="1" dirty="0">
                <a:sym typeface="Greek Symbols"/>
              </a:rPr>
              <a:t>R</a:t>
            </a:r>
            <a:r>
              <a:rPr lang="en-US" altLang="en-US" sz="2000" i="1" baseline="-25000" dirty="0">
                <a:sym typeface="Greek Symbols"/>
              </a:rPr>
              <a:t>i</a:t>
            </a:r>
            <a:r>
              <a:rPr lang="en-US" altLang="en-US" sz="2000" i="1" dirty="0">
                <a:sym typeface="Greek Symbols"/>
              </a:rPr>
              <a:t>  </a:t>
            </a:r>
            <a:r>
              <a:rPr lang="en-US" altLang="en-US" sz="2000" dirty="0">
                <a:sym typeface="Greek Symbols"/>
              </a:rPr>
              <a:t>such that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Greek Symbols"/>
              </a:rPr>
              <a:t>R</a:t>
            </a:r>
            <a:r>
              <a:rPr lang="en-US" altLang="en-US" sz="2000" i="1" baseline="-25000" dirty="0">
                <a:sym typeface="Greek Symbols"/>
              </a:rPr>
              <a:t>i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is not in </a:t>
            </a:r>
            <a:r>
              <a:rPr lang="en-US" altLang="en-US" sz="2000" i="1" dirty="0">
                <a:sym typeface="Greek Symbols"/>
              </a:rPr>
              <a:t>F </a:t>
            </a:r>
            <a:r>
              <a:rPr lang="en-US" altLang="en-US" sz="2000" baseline="30000" dirty="0">
                <a:sym typeface="Greek Symbols"/>
              </a:rPr>
              <a:t>+</a:t>
            </a:r>
            <a:r>
              <a:rPr lang="en-US" altLang="en-US" sz="2000" dirty="0">
                <a:sym typeface="Greek Symbols"/>
              </a:rPr>
              <a:t>, 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			   and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 = </a:t>
            </a:r>
            <a:r>
              <a:rPr lang="en-US" altLang="en-US" sz="2000" dirty="0">
                <a:sym typeface="Symbol" panose="05050102010706020507" pitchFamily="18" charset="2"/>
              </a:rPr>
              <a:t>;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			   </a:t>
            </a:r>
            <a:r>
              <a:rPr lang="en-US" altLang="en-US" sz="2000" i="1" dirty="0">
                <a:sym typeface="Symbol" panose="05050102010706020507" pitchFamily="18" charset="2"/>
              </a:rPr>
              <a:t>result </a:t>
            </a:r>
            <a:r>
              <a:rPr lang="en-US" altLang="en-US" sz="2000" dirty="0">
                <a:sym typeface="Symbol" panose="05050102010706020507" pitchFamily="18" charset="2"/>
              </a:rPr>
              <a:t>:= (</a:t>
            </a:r>
            <a:r>
              <a:rPr lang="en-US" altLang="en-US" sz="2000" i="1" dirty="0">
                <a:sym typeface="Symbol" panose="05050102010706020507" pitchFamily="18" charset="2"/>
              </a:rPr>
              <a:t>result – 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 </a:t>
            </a:r>
            <a:r>
              <a:rPr lang="en-US" altLang="en-US" sz="2000" i="1" dirty="0">
                <a:sym typeface="Symbol" panose="05050102010706020507" pitchFamily="18" charset="2"/>
              </a:rPr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 (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ym typeface="Symbol" panose="05050102010706020507" pitchFamily="18" charset="2"/>
              </a:rPr>
              <a:t> – </a:t>
            </a:r>
            <a:r>
              <a:rPr lang="en-US" altLang="en-US" sz="2000" dirty="0">
                <a:sym typeface="Greek Symbols"/>
              </a:rPr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 (</a:t>
            </a:r>
            <a:r>
              <a:rPr lang="en-US" altLang="en-US" sz="2000" dirty="0">
                <a:sym typeface="Greek Symbols"/>
              </a:rPr>
              <a:t>, </a:t>
            </a:r>
            <a:r>
              <a:rPr lang="en-US" altLang="en-US" sz="2000" i="1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);</a:t>
            </a:r>
            <a:br>
              <a:rPr lang="en-US" altLang="en-US" sz="2000" i="1" dirty="0">
                <a:sym typeface="Greek Symbols"/>
              </a:rPr>
            </a:br>
            <a:r>
              <a:rPr lang="en-US" altLang="en-US" sz="2000" i="1" dirty="0">
                <a:sym typeface="Greek Symbols"/>
              </a:rPr>
              <a:t>	    	</a:t>
            </a:r>
            <a:r>
              <a:rPr lang="en-US" altLang="en-US" sz="2000" b="1" dirty="0">
                <a:sym typeface="Greek Symbols"/>
              </a:rPr>
              <a:t>end</a:t>
            </a:r>
            <a:br>
              <a:rPr lang="en-US" altLang="en-US" sz="2000" b="1" dirty="0">
                <a:sym typeface="Greek Symbols"/>
              </a:rPr>
            </a:br>
            <a:r>
              <a:rPr lang="en-US" altLang="en-US" sz="2000" b="1" dirty="0">
                <a:sym typeface="Greek Symbols"/>
              </a:rPr>
              <a:t>		else</a:t>
            </a:r>
            <a:r>
              <a:rPr lang="en-US" altLang="en-US" sz="2000" i="1" dirty="0">
                <a:sym typeface="Greek Symbols"/>
              </a:rPr>
              <a:t> done </a:t>
            </a:r>
            <a:r>
              <a:rPr lang="en-US" altLang="en-US" sz="2000" dirty="0">
                <a:sym typeface="Greek Symbols"/>
              </a:rPr>
              <a:t>:= </a:t>
            </a:r>
            <a:r>
              <a:rPr lang="en-US" altLang="en-US" sz="2000" b="1" dirty="0">
                <a:sym typeface="Greek Symbols"/>
              </a:rPr>
              <a:t>true; </a:t>
            </a: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endParaRPr lang="en-US" altLang="en-US" sz="2000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sz="2000" dirty="0">
                <a:sym typeface="Greek Symbols"/>
              </a:rPr>
              <a:t>     Note:  each </a:t>
            </a:r>
            <a:r>
              <a:rPr lang="en-US" altLang="en-US" sz="2000" i="1" dirty="0">
                <a:sym typeface="Greek Symbols"/>
              </a:rPr>
              <a:t>R</a:t>
            </a:r>
            <a:r>
              <a:rPr lang="en-US" altLang="en-US" sz="2000" i="1" baseline="-25000" dirty="0">
                <a:sym typeface="Greek Symbols"/>
              </a:rPr>
              <a:t>i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is in BCNF, and decomposition is lossless-join.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BCNF Decomposition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869237" cy="52705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i="1" dirty="0"/>
              <a:t>class </a:t>
            </a:r>
            <a:r>
              <a:rPr lang="en-US" altLang="en-US" sz="1900" dirty="0"/>
              <a:t>(</a:t>
            </a:r>
            <a:r>
              <a:rPr lang="en-US" altLang="en-US" sz="1900" i="1" dirty="0" err="1"/>
              <a:t>course_id</a:t>
            </a:r>
            <a:r>
              <a:rPr lang="en-US" altLang="en-US" sz="1900" dirty="0"/>
              <a:t>, </a:t>
            </a:r>
            <a:r>
              <a:rPr lang="en-US" altLang="en-US" sz="1900" i="1" dirty="0"/>
              <a:t>title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dept_name</a:t>
            </a:r>
            <a:r>
              <a:rPr lang="en-US" altLang="en-US" sz="1900" dirty="0"/>
              <a:t>, </a:t>
            </a:r>
            <a:r>
              <a:rPr lang="en-US" altLang="en-US" sz="1900" i="1" dirty="0"/>
              <a:t>credits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sec_id</a:t>
            </a:r>
            <a:r>
              <a:rPr lang="en-US" altLang="en-US" sz="1900" dirty="0"/>
              <a:t>, </a:t>
            </a:r>
            <a:r>
              <a:rPr lang="en-US" altLang="en-US" sz="1900" i="1" dirty="0"/>
              <a:t>semester</a:t>
            </a:r>
            <a:r>
              <a:rPr lang="en-US" altLang="en-US" sz="1900" dirty="0"/>
              <a:t>, </a:t>
            </a:r>
            <a:r>
              <a:rPr lang="en-US" altLang="en-US" sz="1900" i="1" dirty="0"/>
              <a:t>year</a:t>
            </a:r>
            <a:r>
              <a:rPr lang="en-US" altLang="en-US" sz="1900" dirty="0"/>
              <a:t>, </a:t>
            </a:r>
            <a:r>
              <a:rPr lang="en-US" altLang="en-US" sz="1900" i="1" dirty="0"/>
              <a:t>building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room_number</a:t>
            </a:r>
            <a:r>
              <a:rPr lang="en-US" altLang="en-US" sz="1900" dirty="0"/>
              <a:t>, </a:t>
            </a:r>
            <a:r>
              <a:rPr lang="en-US" altLang="en-US" sz="1900" i="1" dirty="0"/>
              <a:t>capacity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time_slot_id</a:t>
            </a:r>
            <a:r>
              <a:rPr lang="en-US" altLang="en-US" sz="1900" dirty="0"/>
              <a:t>)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dirty="0"/>
              <a:t>Functional dependencies: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i="1" dirty="0" err="1"/>
              <a:t>course_id</a:t>
            </a:r>
            <a:r>
              <a:rPr lang="en-US" altLang="en-US" sz="1900" dirty="0"/>
              <a:t>→ </a:t>
            </a:r>
            <a:r>
              <a:rPr lang="en-US" altLang="en-US" sz="1900" i="1" dirty="0"/>
              <a:t>title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dept_name</a:t>
            </a:r>
            <a:r>
              <a:rPr lang="en-US" altLang="en-US" sz="1900" dirty="0"/>
              <a:t>, </a:t>
            </a:r>
            <a:r>
              <a:rPr lang="en-US" altLang="en-US" sz="1900" i="1" dirty="0"/>
              <a:t>credits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i="1" dirty="0"/>
              <a:t>building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room_number</a:t>
            </a:r>
            <a:r>
              <a:rPr lang="en-US" altLang="en-US" sz="1900" dirty="0" err="1"/>
              <a:t>→</a:t>
            </a:r>
            <a:r>
              <a:rPr lang="en-US" altLang="en-US" sz="1900" i="1" dirty="0" err="1"/>
              <a:t>capacity</a:t>
            </a:r>
            <a:endParaRPr lang="en-US" altLang="en-US" sz="1900" i="1" dirty="0"/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i="1" dirty="0" err="1"/>
              <a:t>course_id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sec_id</a:t>
            </a:r>
            <a:r>
              <a:rPr lang="en-US" altLang="en-US" sz="1900" dirty="0"/>
              <a:t>, </a:t>
            </a:r>
            <a:r>
              <a:rPr lang="en-US" altLang="en-US" sz="1900" i="1" dirty="0"/>
              <a:t>semester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year</a:t>
            </a:r>
            <a:r>
              <a:rPr lang="en-US" altLang="en-US" sz="1900" dirty="0" err="1"/>
              <a:t>→</a:t>
            </a:r>
            <a:r>
              <a:rPr lang="en-US" altLang="en-US" sz="1900" i="1" dirty="0" err="1"/>
              <a:t>building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room_number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time_slot_id</a:t>
            </a:r>
            <a:endParaRPr lang="en-US" altLang="en-US" sz="1900" i="1" dirty="0"/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dirty="0"/>
              <a:t>A candidate key {</a:t>
            </a:r>
            <a:r>
              <a:rPr lang="en-US" altLang="en-US" sz="1900" i="1" dirty="0" err="1"/>
              <a:t>course_id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sec_id</a:t>
            </a:r>
            <a:r>
              <a:rPr lang="en-US" altLang="en-US" sz="1900" dirty="0"/>
              <a:t>, </a:t>
            </a:r>
            <a:r>
              <a:rPr lang="en-US" altLang="en-US" sz="1900" i="1" dirty="0"/>
              <a:t>semester</a:t>
            </a:r>
            <a:r>
              <a:rPr lang="en-US" altLang="en-US" sz="1900" dirty="0"/>
              <a:t>, </a:t>
            </a:r>
            <a:r>
              <a:rPr lang="en-US" altLang="en-US" sz="1900" i="1" dirty="0"/>
              <a:t>year</a:t>
            </a:r>
            <a:r>
              <a:rPr lang="en-US" altLang="en-US" sz="1900" dirty="0"/>
              <a:t>}.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dirty="0"/>
              <a:t>BCNF Decomposition: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i="1" dirty="0" err="1"/>
              <a:t>course_id</a:t>
            </a:r>
            <a:r>
              <a:rPr lang="en-US" altLang="en-US" sz="1900" dirty="0"/>
              <a:t>→ </a:t>
            </a:r>
            <a:r>
              <a:rPr lang="en-US" altLang="en-US" sz="1900" i="1" dirty="0"/>
              <a:t>title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dept_name</a:t>
            </a:r>
            <a:r>
              <a:rPr lang="en-US" altLang="en-US" sz="1900" dirty="0"/>
              <a:t>, </a:t>
            </a:r>
            <a:r>
              <a:rPr lang="en-US" altLang="en-US" sz="1900" i="1" dirty="0"/>
              <a:t>credits  </a:t>
            </a:r>
            <a:r>
              <a:rPr lang="en-US" altLang="en-US" sz="1900" dirty="0"/>
              <a:t>holds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dirty="0"/>
              <a:t>but </a:t>
            </a:r>
            <a:r>
              <a:rPr lang="en-US" altLang="en-US" sz="1900" i="1" dirty="0" err="1"/>
              <a:t>course_id</a:t>
            </a:r>
            <a:r>
              <a:rPr lang="en-US" altLang="en-US" sz="1900" i="1" dirty="0"/>
              <a:t> </a:t>
            </a:r>
            <a:r>
              <a:rPr lang="en-US" altLang="en-US" sz="1900" dirty="0"/>
              <a:t>is not a </a:t>
            </a:r>
            <a:r>
              <a:rPr lang="en-US" altLang="en-US" sz="1900" dirty="0" err="1"/>
              <a:t>superkey</a:t>
            </a:r>
            <a:r>
              <a:rPr lang="en-US" altLang="en-US" sz="1900" dirty="0"/>
              <a:t>.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dirty="0"/>
              <a:t> We replace </a:t>
            </a:r>
            <a:r>
              <a:rPr lang="en-US" altLang="en-US" sz="1900" i="1" dirty="0"/>
              <a:t>class </a:t>
            </a:r>
            <a:r>
              <a:rPr lang="en-US" altLang="en-US" sz="1900" dirty="0"/>
              <a:t>by: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i="1" dirty="0"/>
              <a:t>course</a:t>
            </a:r>
            <a:r>
              <a:rPr lang="en-US" altLang="en-US" sz="1900" dirty="0"/>
              <a:t>(</a:t>
            </a:r>
            <a:r>
              <a:rPr lang="en-US" altLang="en-US" sz="1900" i="1" dirty="0" err="1"/>
              <a:t>course_id</a:t>
            </a:r>
            <a:r>
              <a:rPr lang="en-US" altLang="en-US" sz="1900" dirty="0"/>
              <a:t>, </a:t>
            </a:r>
            <a:r>
              <a:rPr lang="en-US" altLang="en-US" sz="1900" i="1" dirty="0"/>
              <a:t>title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dept_name</a:t>
            </a:r>
            <a:r>
              <a:rPr lang="en-US" altLang="en-US" sz="1900" dirty="0"/>
              <a:t>, </a:t>
            </a:r>
            <a:r>
              <a:rPr lang="en-US" altLang="en-US" sz="1900" i="1" dirty="0"/>
              <a:t>credits</a:t>
            </a:r>
            <a:r>
              <a:rPr lang="en-US" altLang="en-US" sz="1900" dirty="0"/>
              <a:t>)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sz="1900" i="1" dirty="0"/>
              <a:t>class-1 </a:t>
            </a:r>
            <a:r>
              <a:rPr lang="en-US" altLang="en-US" sz="1900" dirty="0"/>
              <a:t>(</a:t>
            </a:r>
            <a:r>
              <a:rPr lang="en-US" altLang="en-US" sz="1900" i="1" dirty="0" err="1"/>
              <a:t>course_id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sec_id</a:t>
            </a:r>
            <a:r>
              <a:rPr lang="en-US" altLang="en-US" sz="1900" dirty="0"/>
              <a:t>, </a:t>
            </a:r>
            <a:r>
              <a:rPr lang="en-US" altLang="en-US" sz="1900" i="1" dirty="0"/>
              <a:t>semester</a:t>
            </a:r>
            <a:r>
              <a:rPr lang="en-US" altLang="en-US" sz="1900" dirty="0"/>
              <a:t>, </a:t>
            </a:r>
            <a:r>
              <a:rPr lang="en-US" altLang="en-US" sz="1900" i="1" dirty="0"/>
              <a:t>year</a:t>
            </a:r>
            <a:r>
              <a:rPr lang="en-US" altLang="en-US" sz="1900" dirty="0"/>
              <a:t>, </a:t>
            </a:r>
            <a:r>
              <a:rPr lang="en-US" altLang="en-US" sz="1900" i="1" dirty="0"/>
              <a:t>building</a:t>
            </a:r>
            <a:r>
              <a:rPr lang="en-US" altLang="en-US" sz="1900" dirty="0"/>
              <a:t>,           </a:t>
            </a:r>
            <a:br>
              <a:rPr lang="en-US" altLang="en-US" sz="1900" dirty="0"/>
            </a:br>
            <a:r>
              <a:rPr lang="en-US" altLang="en-US" sz="1900" dirty="0"/>
              <a:t>             </a:t>
            </a:r>
            <a:r>
              <a:rPr lang="en-US" altLang="en-US" sz="1900" i="1" dirty="0" err="1"/>
              <a:t>room_number</a:t>
            </a:r>
            <a:r>
              <a:rPr lang="en-US" altLang="en-US" sz="1900" i="1" dirty="0"/>
              <a:t>, capacity</a:t>
            </a:r>
            <a:r>
              <a:rPr lang="en-US" altLang="en-US" sz="1900" dirty="0"/>
              <a:t>, </a:t>
            </a:r>
            <a:r>
              <a:rPr lang="en-US" altLang="en-US" sz="1900" i="1" dirty="0" err="1"/>
              <a:t>time_slot_id</a:t>
            </a:r>
            <a:r>
              <a:rPr lang="en-US" altLang="en-US" sz="19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(Cont.)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i="1" dirty="0"/>
              <a:t>course </a:t>
            </a:r>
            <a:r>
              <a:rPr lang="en-US" altLang="en-US" sz="2000" dirty="0"/>
              <a:t>is in BCNF</a:t>
            </a:r>
          </a:p>
          <a:p>
            <a:pPr lvl="1"/>
            <a:r>
              <a:rPr lang="en-US" altLang="en-US" sz="2000" dirty="0"/>
              <a:t>How do we know this?</a:t>
            </a:r>
          </a:p>
          <a:p>
            <a:r>
              <a:rPr lang="en-US" altLang="en-US" sz="2000" i="1" dirty="0"/>
              <a:t>building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r>
              <a:rPr lang="en-US" altLang="en-US" sz="2000" dirty="0" err="1"/>
              <a:t>→</a:t>
            </a:r>
            <a:r>
              <a:rPr lang="en-US" altLang="en-US" sz="2000" i="1" dirty="0" err="1"/>
              <a:t>capacity</a:t>
            </a:r>
            <a:r>
              <a:rPr lang="en-US" altLang="en-US" sz="2000" i="1" dirty="0"/>
              <a:t>  </a:t>
            </a:r>
            <a:r>
              <a:rPr lang="en-US" altLang="en-US" sz="2000" dirty="0"/>
              <a:t>holds on </a:t>
            </a:r>
            <a:r>
              <a:rPr lang="en-US" altLang="en-US" sz="2000" i="1" dirty="0"/>
              <a:t>class-1</a:t>
            </a:r>
            <a:endParaRPr lang="en-US" altLang="en-US" sz="2000" dirty="0"/>
          </a:p>
          <a:p>
            <a:pPr lvl="1"/>
            <a:r>
              <a:rPr lang="en-US" altLang="en-US" sz="2000" dirty="0"/>
              <a:t> but {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r>
              <a:rPr lang="en-US" altLang="en-US" sz="2000" dirty="0"/>
              <a:t>} is not a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 for </a:t>
            </a:r>
            <a:r>
              <a:rPr lang="en-US" altLang="en-US" sz="2000" i="1" dirty="0"/>
              <a:t>class-1</a:t>
            </a:r>
            <a:r>
              <a:rPr lang="en-US" altLang="en-US" sz="2000" dirty="0"/>
              <a:t>.</a:t>
            </a:r>
          </a:p>
          <a:p>
            <a:pPr lvl="1"/>
            <a:r>
              <a:rPr lang="en-US" altLang="en-US" sz="2000" dirty="0"/>
              <a:t>We replace </a:t>
            </a:r>
            <a:r>
              <a:rPr lang="en-US" altLang="en-US" sz="2000" i="1" dirty="0"/>
              <a:t>class-1 </a:t>
            </a:r>
            <a:r>
              <a:rPr lang="en-US" altLang="en-US" sz="2000" dirty="0"/>
              <a:t>by:</a:t>
            </a:r>
          </a:p>
          <a:p>
            <a:pPr lvl="2"/>
            <a:r>
              <a:rPr lang="en-US" altLang="en-US" sz="2000" i="1" dirty="0"/>
              <a:t>classroom </a:t>
            </a:r>
            <a:r>
              <a:rPr lang="en-US" altLang="en-US" sz="2000" dirty="0"/>
              <a:t>(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r>
              <a:rPr lang="en-US" altLang="en-US" sz="2000" dirty="0"/>
              <a:t>, </a:t>
            </a:r>
            <a:r>
              <a:rPr lang="en-US" altLang="en-US" sz="2000" i="1" dirty="0"/>
              <a:t>capacity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i="1" dirty="0"/>
              <a:t>section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course_id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sec_id</a:t>
            </a:r>
            <a:r>
              <a:rPr lang="en-US" altLang="en-US" sz="2000" dirty="0"/>
              <a:t>, </a:t>
            </a:r>
            <a:r>
              <a:rPr lang="en-US" altLang="en-US" sz="2000" i="1" dirty="0"/>
              <a:t>semester</a:t>
            </a:r>
            <a:r>
              <a:rPr lang="en-US" altLang="en-US" sz="2000" dirty="0"/>
              <a:t>, </a:t>
            </a:r>
            <a:r>
              <a:rPr lang="en-US" altLang="en-US" sz="2000" i="1" dirty="0"/>
              <a:t>year</a:t>
            </a:r>
            <a:r>
              <a:rPr lang="en-US" altLang="en-US" sz="2000" dirty="0"/>
              <a:t>, 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room_number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time_slot_id</a:t>
            </a:r>
            <a:r>
              <a:rPr lang="en-US" altLang="en-US" sz="2000" dirty="0"/>
              <a:t>)</a:t>
            </a:r>
          </a:p>
          <a:p>
            <a:r>
              <a:rPr lang="en-US" altLang="en-US" sz="2000" i="1" dirty="0"/>
              <a:t>classroom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section </a:t>
            </a:r>
            <a:r>
              <a:rPr lang="en-US" altLang="en-US" sz="2000" dirty="0"/>
              <a:t>are in BCNF.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100887" cy="4514850"/>
          </a:xfrm>
        </p:spPr>
        <p:txBody>
          <a:bodyPr/>
          <a:lstStyle/>
          <a:p>
            <a:r>
              <a:rPr lang="en-US" altLang="en-US" sz="2000" dirty="0"/>
              <a:t>There are some situations where </a:t>
            </a:r>
          </a:p>
          <a:p>
            <a:pPr lvl="1"/>
            <a:r>
              <a:rPr lang="en-US" altLang="en-US" sz="2000" dirty="0"/>
              <a:t>BCNF is not dependency preserving, and </a:t>
            </a:r>
          </a:p>
          <a:p>
            <a:pPr lvl="1"/>
            <a:r>
              <a:rPr lang="en-US" altLang="en-US" sz="2000" dirty="0"/>
              <a:t>efficient checking for FD violation on updates is important</a:t>
            </a:r>
          </a:p>
          <a:p>
            <a:r>
              <a:rPr lang="en-US" altLang="en-US" sz="2000" dirty="0"/>
              <a:t>Solution: define a weaker normal form, called Third                    Normal Form (3NF)</a:t>
            </a:r>
          </a:p>
          <a:p>
            <a:pPr lvl="1"/>
            <a:r>
              <a:rPr lang="en-US" altLang="en-US" sz="2000" dirty="0"/>
              <a:t>Allows some redundancy (with resultant problems; we </a:t>
            </a:r>
            <a:r>
              <a:rPr lang="en-US" altLang="en-US" sz="2000" dirty="0">
                <a:sym typeface="Greek Symbols"/>
              </a:rPr>
              <a:t>will see examples later)</a:t>
            </a:r>
            <a:endParaRPr lang="en-US" altLang="en-US" sz="2000" dirty="0"/>
          </a:p>
          <a:p>
            <a:pPr lvl="1"/>
            <a:r>
              <a:rPr lang="en-US" altLang="en-US" sz="2000" dirty="0"/>
              <a:t>But functional dependencies can be checked on individual relations without computing a join.</a:t>
            </a:r>
          </a:p>
          <a:p>
            <a:pPr lvl="1"/>
            <a:r>
              <a:rPr lang="en-US" altLang="en-US" sz="2000" dirty="0"/>
              <a:t>There is always a lossless-join, dependency-preserving decomposition into 3NF.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Example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564437" cy="4846637"/>
          </a:xfrm>
        </p:spPr>
        <p:txBody>
          <a:bodyPr/>
          <a:lstStyle/>
          <a:p>
            <a:pPr>
              <a:tabLst>
                <a:tab pos="1027113" algn="l"/>
                <a:tab pos="2455863" algn="l"/>
              </a:tabLst>
            </a:pPr>
            <a:r>
              <a:rPr lang="en-US" altLang="en-US" sz="2000" dirty="0"/>
              <a:t>Relation </a:t>
            </a:r>
            <a:r>
              <a:rPr lang="en-US" altLang="en-US" sz="2000" i="1" dirty="0" err="1"/>
              <a:t>dept_advisor</a:t>
            </a:r>
            <a:r>
              <a:rPr lang="en-US" altLang="en-US" sz="2000" dirty="0"/>
              <a:t>:</a:t>
            </a: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sz="2000" i="1" dirty="0" err="1"/>
              <a:t>dept_advisor</a:t>
            </a:r>
            <a:r>
              <a:rPr lang="en-US" altLang="en-US" sz="2000" i="1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i_ID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dept_name</a:t>
            </a:r>
            <a:r>
              <a:rPr lang="en-US" altLang="en-US" sz="2000" i="1" dirty="0"/>
              <a:t>)</a:t>
            </a:r>
            <a:br>
              <a:rPr lang="en-US" altLang="en-US" sz="2000" i="1" dirty="0"/>
            </a:br>
            <a:r>
              <a:rPr lang="en-US" altLang="en-US" sz="2000" i="1" dirty="0"/>
              <a:t>F = </a:t>
            </a:r>
            <a:r>
              <a:rPr lang="en-US" altLang="en-US" sz="2000" dirty="0"/>
              <a:t>{</a:t>
            </a: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i_ID</a:t>
            </a:r>
            <a:r>
              <a:rPr lang="en-US" altLang="en-US" sz="2000" i="1" dirty="0"/>
              <a:t>,  </a:t>
            </a:r>
            <a:r>
              <a:rPr lang="en-US" altLang="en-US" sz="2000" i="1" dirty="0" err="1"/>
              <a:t>i_ID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ym typeface="Wingdings" panose="05000000000000000000" pitchFamily="2" charset="2"/>
              </a:rPr>
              <a:t>dept_name</a:t>
            </a:r>
            <a:r>
              <a:rPr lang="en-US" altLang="en-US" sz="2000" dirty="0">
                <a:sym typeface="Monotype Sorts" pitchFamily="-84" charset="2"/>
              </a:rPr>
              <a:t>}</a:t>
            </a: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sz="2000" dirty="0">
                <a:sym typeface="Monotype Sorts" pitchFamily="-84" charset="2"/>
              </a:rPr>
              <a:t>Two candidate keys:  </a:t>
            </a:r>
            <a:r>
              <a:rPr lang="en-US" altLang="en-US" sz="2000" i="1" dirty="0" err="1">
                <a:sym typeface="Monotype Sorts" pitchFamily="-84" charset="2"/>
              </a:rPr>
              <a:t>s_ID</a:t>
            </a:r>
            <a:r>
              <a:rPr lang="en-US" altLang="en-US" sz="2000" i="1" dirty="0">
                <a:sym typeface="Monotype Sorts" pitchFamily="-84" charset="2"/>
              </a:rPr>
              <a:t>, </a:t>
            </a:r>
            <a:r>
              <a:rPr lang="en-US" altLang="en-US" sz="2000" i="1" dirty="0" err="1">
                <a:sym typeface="Monotype Sorts" pitchFamily="-84" charset="2"/>
              </a:rPr>
              <a:t>dept_name</a:t>
            </a:r>
            <a:r>
              <a:rPr lang="en-US" altLang="en-US" sz="2000" i="1" dirty="0">
                <a:sym typeface="Monotype Sorts" pitchFamily="-84" charset="2"/>
              </a:rPr>
              <a:t>, </a:t>
            </a:r>
            <a:r>
              <a:rPr lang="en-US" altLang="en-US" sz="2000" dirty="0">
                <a:sym typeface="Monotype Sorts" pitchFamily="-84" charset="2"/>
              </a:rPr>
              <a:t>and 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Monotype Sorts" pitchFamily="-84" charset="2"/>
              </a:rPr>
              <a:t>i_ID</a:t>
            </a:r>
            <a:r>
              <a:rPr lang="en-US" altLang="en-US" sz="2000" i="1" dirty="0">
                <a:sym typeface="Monotype Sorts" pitchFamily="-84" charset="2"/>
              </a:rPr>
              <a:t>, </a:t>
            </a:r>
            <a:r>
              <a:rPr lang="en-US" altLang="en-US" sz="2000" i="1" dirty="0" err="1">
                <a:sym typeface="Monotype Sorts" pitchFamily="-84" charset="2"/>
              </a:rPr>
              <a:t>s_ID</a:t>
            </a:r>
            <a:endParaRPr lang="en-US" altLang="en-US" sz="2000" i="1" dirty="0">
              <a:sym typeface="Monotype Sorts" pitchFamily="-84" charset="2"/>
            </a:endParaRP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sz="2000" i="1" dirty="0">
                <a:sym typeface="Monotype Sorts" pitchFamily="-84" charset="2"/>
              </a:rPr>
              <a:t>R</a:t>
            </a:r>
            <a:r>
              <a:rPr lang="en-US" altLang="en-US" sz="2000" dirty="0">
                <a:sym typeface="Monotype Sorts" pitchFamily="-84" charset="2"/>
              </a:rPr>
              <a:t> is in 3NF</a:t>
            </a:r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sz="2000" i="1" dirty="0" err="1"/>
              <a:t>s_ID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i_ID</a:t>
            </a:r>
            <a:r>
              <a:rPr lang="en-US" altLang="en-US" sz="2000" i="1" dirty="0">
                <a:sym typeface="Monotype Sorts" pitchFamily="-84" charset="2"/>
              </a:rPr>
              <a:t>   </a:t>
            </a:r>
            <a:r>
              <a:rPr lang="en-US" altLang="en-US" sz="2000" i="1" dirty="0" err="1"/>
              <a:t>s_ID</a:t>
            </a:r>
            <a:endParaRPr lang="en-US" altLang="en-US" sz="2000" i="1" dirty="0"/>
          </a:p>
          <a:p>
            <a:pPr lvl="3">
              <a:tabLst>
                <a:tab pos="1027113" algn="l"/>
                <a:tab pos="2455863" algn="l"/>
              </a:tabLst>
            </a:pPr>
            <a:r>
              <a:rPr lang="en-US" altLang="en-US" sz="2000" i="1" dirty="0"/>
              <a:t> </a:t>
            </a:r>
            <a:r>
              <a:rPr lang="en-US" altLang="en-US" sz="2000" i="1" dirty="0" err="1"/>
              <a:t>dept_name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Monotype Sorts" pitchFamily="-84" charset="2"/>
              </a:rPr>
              <a:t>is a </a:t>
            </a:r>
            <a:r>
              <a:rPr lang="en-US" altLang="en-US" sz="2000" dirty="0" err="1">
                <a:sym typeface="Monotype Sorts" pitchFamily="-84" charset="2"/>
              </a:rPr>
              <a:t>superkey</a:t>
            </a:r>
            <a:endParaRPr lang="en-US" altLang="en-US" sz="2000" dirty="0">
              <a:sym typeface="Monotype Sorts" pitchFamily="-84" charset="2"/>
            </a:endParaRPr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 err="1"/>
              <a:t>i_ID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ym typeface="Wingdings" panose="05000000000000000000" pitchFamily="2" charset="2"/>
              </a:rPr>
              <a:t>dept_name</a:t>
            </a:r>
            <a:r>
              <a:rPr lang="en-US" altLang="en-US" sz="2000" i="1" dirty="0">
                <a:sym typeface="Monotype Sorts" pitchFamily="-84" charset="2"/>
              </a:rPr>
              <a:t> 	</a:t>
            </a:r>
          </a:p>
          <a:p>
            <a:pPr lvl="3">
              <a:tabLst>
                <a:tab pos="1027113" algn="l"/>
                <a:tab pos="2455863" algn="l"/>
              </a:tabLst>
            </a:pPr>
            <a:r>
              <a:rPr lang="en-US" altLang="en-US" sz="2000" i="1" dirty="0" err="1">
                <a:sym typeface="Monotype Sorts" pitchFamily="-84" charset="2"/>
              </a:rPr>
              <a:t>dept_name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Monotype Sorts" pitchFamily="-84" charset="2"/>
              </a:rPr>
              <a:t>is contained in a candidate key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2455863" algn="l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endParaRPr lang="en-US" altLang="en-US" sz="2000" dirty="0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3NF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Need to check only FDs in </a:t>
            </a:r>
            <a:r>
              <a:rPr lang="en-US" altLang="en-US" sz="2000" i="1" dirty="0"/>
              <a:t>F</a:t>
            </a:r>
            <a:r>
              <a:rPr lang="en-US" altLang="en-US" sz="2000" dirty="0"/>
              <a:t>, need not check all FDs in </a:t>
            </a:r>
            <a:r>
              <a:rPr lang="en-US" altLang="en-US" sz="2000" i="1" dirty="0"/>
              <a:t>F</a:t>
            </a:r>
            <a:r>
              <a:rPr lang="en-US" altLang="en-US" sz="2000" i="1" baseline="30000" dirty="0"/>
              <a:t>+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Use attribute closure to check for each dependency </a:t>
            </a:r>
            <a:r>
              <a:rPr lang="en-US" altLang="en-US" sz="2000" dirty="0">
                <a:sym typeface="Symbol" panose="05050102010706020507" pitchFamily="18" charset="2"/>
              </a:rPr>
              <a:t>  , if  </a:t>
            </a:r>
            <a:r>
              <a:rPr lang="en-US" altLang="en-US" sz="2000" dirty="0"/>
              <a:t>is a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If </a:t>
            </a:r>
            <a:r>
              <a:rPr lang="en-US" altLang="en-US" sz="2000" dirty="0">
                <a:sym typeface="Symbol" panose="05050102010706020507" pitchFamily="18" charset="2"/>
              </a:rPr>
              <a:t> </a:t>
            </a:r>
            <a:r>
              <a:rPr lang="en-US" altLang="en-US" sz="2000" dirty="0"/>
              <a:t>is not a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, we have to verify if each attribute in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/>
              <a:t> is contained in a candidate key of </a:t>
            </a:r>
            <a:r>
              <a:rPr lang="en-US" altLang="en-US" sz="2000" i="1" dirty="0"/>
              <a:t>R</a:t>
            </a:r>
          </a:p>
          <a:p>
            <a:pPr lvl="1"/>
            <a:r>
              <a:rPr lang="en-US" altLang="en-US" sz="2000" dirty="0"/>
              <a:t>This test is rather more expensive, since it involve finding candidate keys</a:t>
            </a:r>
          </a:p>
          <a:p>
            <a:pPr lvl="1"/>
            <a:r>
              <a:rPr lang="en-US" altLang="en-US" sz="2000" dirty="0"/>
              <a:t>Testing for 3NF has been shown to be NP-hard</a:t>
            </a:r>
          </a:p>
          <a:p>
            <a:pPr lvl="1"/>
            <a:r>
              <a:rPr lang="en-US" altLang="en-US" sz="2000" dirty="0"/>
              <a:t>Interestingly, decomposition into third normal form (described shortly) can be done in polynomial time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8115300" cy="52593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dirty="0"/>
              <a:t>	Let </a:t>
            </a:r>
            <a:r>
              <a:rPr lang="en-US" altLang="en-US" i="1" dirty="0"/>
              <a:t>F</a:t>
            </a:r>
            <a:r>
              <a:rPr lang="en-US" altLang="en-US" sz="2000" i="1" baseline="-25000" dirty="0"/>
              <a:t>c</a:t>
            </a:r>
            <a:r>
              <a:rPr lang="en-US" altLang="en-US" i="1" dirty="0"/>
              <a:t> </a:t>
            </a:r>
            <a:r>
              <a:rPr lang="en-US" altLang="en-US" dirty="0"/>
              <a:t>be a canonical cover for </a:t>
            </a:r>
            <a:r>
              <a:rPr lang="en-US" altLang="en-US" i="1" dirty="0"/>
              <a:t>F;</a:t>
            </a:r>
            <a:br>
              <a:rPr lang="en-US" altLang="en-US" i="1" dirty="0"/>
            </a:b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:= 0;</a:t>
            </a:r>
            <a:br>
              <a:rPr lang="en-US" altLang="en-US" dirty="0"/>
            </a:br>
            <a:r>
              <a:rPr lang="en-US" altLang="en-US" b="1" dirty="0"/>
              <a:t>for each </a:t>
            </a:r>
            <a:r>
              <a:rPr lang="en-US" altLang="en-US" dirty="0"/>
              <a:t>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if </a:t>
            </a:r>
            <a:r>
              <a:rPr lang="en-US" altLang="en-US" dirty="0">
                <a:sym typeface="Greek Symbols"/>
              </a:rPr>
              <a:t>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</a:t>
            </a:r>
            <a:r>
              <a:rPr lang="en-US" altLang="en-US" b="1" dirty="0">
                <a:sym typeface="Greek Symbols"/>
              </a:rPr>
              <a:t>then 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+ </a:t>
            </a:r>
            <a:r>
              <a:rPr lang="en-US" altLang="en-US" dirty="0">
                <a:sym typeface="Greek Symbols"/>
              </a:rPr>
              <a:t>1;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 </a:t>
            </a:r>
            <a:r>
              <a:rPr lang="en-US" altLang="en-US" dirty="0">
                <a:sym typeface="Greek Symbols"/>
              </a:rPr>
              <a:t> :=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if</a:t>
            </a:r>
            <a:r>
              <a:rPr lang="en-US" altLang="en-US" dirty="0">
                <a:sym typeface="Greek Symbols"/>
              </a:rPr>
              <a:t> 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sz="2400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a candidate key for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then begin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			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:=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+ 1;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:= any candidate key for </a:t>
            </a:r>
            <a:r>
              <a:rPr lang="en-US" altLang="en-US" i="1" dirty="0">
                <a:sym typeface="Symbol" panose="05050102010706020507" pitchFamily="18" charset="2"/>
              </a:rPr>
              <a:t>R;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	</a:t>
            </a:r>
            <a:r>
              <a:rPr lang="en-US" altLang="en-US" b="1" dirty="0">
                <a:sym typeface="Symbol" panose="05050102010706020507" pitchFamily="18" charset="2"/>
              </a:rPr>
              <a:t>end 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/* Optionally, remove redundant relations 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b="1" dirty="0">
                <a:sym typeface="Symbol" panose="05050102010706020507" pitchFamily="18" charset="2"/>
              </a:rPr>
              <a:t>      repeat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any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contained in another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k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/>
            </a:r>
            <a:br>
              <a:rPr lang="en-US" altLang="en-US" sz="2400" i="1" baseline="-25000" dirty="0">
                <a:sym typeface="Symbol" panose="05050102010706020507" pitchFamily="18" charset="2"/>
              </a:rPr>
            </a:br>
            <a:r>
              <a:rPr lang="en-US" altLang="en-US" sz="2400" i="1" baseline="-25000" dirty="0">
                <a:sym typeface="Symbol" panose="05050102010706020507" pitchFamily="18" charset="2"/>
              </a:rPr>
              <a:t>        </a:t>
            </a:r>
            <a:r>
              <a:rPr lang="en-US" altLang="en-US" b="1" dirty="0">
                <a:sym typeface="Greek Symbols"/>
              </a:rPr>
              <a:t>then /* </a:t>
            </a:r>
            <a:r>
              <a:rPr lang="en-US" altLang="en-US" dirty="0">
                <a:sym typeface="Greek Symbols"/>
              </a:rPr>
              <a:t>delete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 </a:t>
            </a:r>
            <a:r>
              <a:rPr lang="en-US" altLang="en-US" b="1" dirty="0">
                <a:sym typeface="Greek Symbols"/>
              </a:rPr>
              <a:t>*/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= R;;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=i-1;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b="1" dirty="0">
                <a:sym typeface="Symbol" panose="05050102010706020507" pitchFamily="18" charset="2"/>
              </a:rPr>
              <a:t>return </a:t>
            </a:r>
            <a:r>
              <a:rPr lang="en-US" altLang="en-US" i="1" dirty="0">
                <a:sym typeface="Symbol" panose="05050102010706020507" pitchFamily="18" charset="2"/>
              </a:rPr>
              <a:t>(R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...,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)</a:t>
            </a:r>
            <a:r>
              <a:rPr lang="en-US" altLang="en-US" i="1" dirty="0">
                <a:sym typeface="Greek Symbols"/>
              </a:rPr>
              <a:t>	</a:t>
            </a:r>
            <a:r>
              <a:rPr lang="en-US" altLang="en-US" sz="1600" i="1" dirty="0">
                <a:sym typeface="Greek Symbols"/>
              </a:rPr>
              <a:t>	  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6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 (Cont.)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+mn-ea"/>
                <a:sym typeface="Monotype Sorts" charset="0"/>
              </a:rPr>
              <a:t>Above algorithm ensures: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+mn-ea"/>
                <a:sym typeface="Monotype Sorts" charset="0"/>
              </a:rPr>
              <a:t>each relation schema </a:t>
            </a:r>
            <a:r>
              <a:rPr lang="en-US" sz="2000" i="1" dirty="0">
                <a:ea typeface="+mn-ea"/>
                <a:sym typeface="Monotype Sorts" charset="0"/>
              </a:rPr>
              <a:t>R</a:t>
            </a:r>
            <a:r>
              <a:rPr lang="en-US" sz="2000" i="1" baseline="-25000" dirty="0">
                <a:ea typeface="+mn-ea"/>
                <a:sym typeface="Monotype Sorts" charset="0"/>
              </a:rPr>
              <a:t>i</a:t>
            </a:r>
            <a:r>
              <a:rPr lang="en-US" sz="2000" i="1" dirty="0">
                <a:ea typeface="+mn-ea"/>
                <a:sym typeface="Monotype Sorts" charset="0"/>
              </a:rPr>
              <a:t> </a:t>
            </a:r>
            <a:r>
              <a:rPr lang="en-US" sz="2000" dirty="0">
                <a:ea typeface="+mn-ea"/>
                <a:sym typeface="Monotype Sorts" charset="0"/>
              </a:rPr>
              <a:t>is in 3NF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+mn-ea"/>
                <a:sym typeface="Monotype Sorts" charset="0"/>
              </a:rPr>
              <a:t>decomposition is dependency preserving and lossless-join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dirty="0">
                <a:ea typeface="+mn-ea"/>
                <a:sym typeface="Monotype Sorts" charset="0"/>
              </a:rPr>
              <a:t>Proof of correctness is at end of this presentation (click here)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Lossy Decomposition</a:t>
            </a:r>
          </a:p>
        </p:txBody>
      </p:sp>
      <p:pic>
        <p:nvPicPr>
          <p:cNvPr id="11267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952500"/>
            <a:ext cx="605631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Decomposition: An Example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8147050" cy="4876800"/>
          </a:xfrm>
        </p:spPr>
        <p:txBody>
          <a:bodyPr/>
          <a:lstStyle/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dirty="0"/>
              <a:t>Relation schema: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i="1" dirty="0" err="1"/>
              <a:t>cust_banker_branch</a:t>
            </a:r>
            <a:r>
              <a:rPr lang="en-US" altLang="en-US" sz="2000" i="1" dirty="0"/>
              <a:t> = </a:t>
            </a:r>
            <a:r>
              <a:rPr lang="en-US" altLang="en-US" sz="2000" dirty="0"/>
              <a:t>(</a:t>
            </a:r>
            <a:r>
              <a:rPr lang="en-US" altLang="en-US" sz="2000" i="1" u="sng" dirty="0" err="1"/>
              <a:t>customer_id</a:t>
            </a:r>
            <a:r>
              <a:rPr lang="en-US" altLang="en-US" sz="2000" i="1" u="sng" dirty="0"/>
              <a:t>, </a:t>
            </a:r>
            <a:r>
              <a:rPr lang="en-US" altLang="en-US" sz="2000" i="1" u="sng" dirty="0" err="1"/>
              <a:t>employee_id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branch_name</a:t>
            </a:r>
            <a:r>
              <a:rPr lang="en-US" altLang="en-US" sz="2000" i="1" dirty="0"/>
              <a:t>, type </a:t>
            </a:r>
            <a:r>
              <a:rPr lang="en-US" altLang="en-US" sz="2000" dirty="0"/>
              <a:t>)</a:t>
            </a:r>
            <a:endParaRPr lang="en-US" altLang="en-US" sz="2000" i="1" dirty="0"/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dirty="0"/>
              <a:t>The functional dependencies for this relation schema are: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i="1" dirty="0" err="1"/>
              <a:t>customer_id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employee_id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Monotype Sorts" pitchFamily="-84" charset="2"/>
              </a:rPr>
              <a:t>branch_name</a:t>
            </a:r>
            <a:r>
              <a:rPr lang="en-US" altLang="en-US" sz="2000" i="1" dirty="0">
                <a:sym typeface="Monotype Sorts" pitchFamily="-84" charset="2"/>
              </a:rPr>
              <a:t>, type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i="1" dirty="0" err="1">
                <a:sym typeface="Monotype Sorts" pitchFamily="-84" charset="2"/>
              </a:rPr>
              <a:t>employee_id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Monotype Sorts" pitchFamily="-84" charset="2"/>
              </a:rPr>
              <a:t>branch_name</a:t>
            </a:r>
            <a:endParaRPr lang="en-US" altLang="en-US" sz="2000" i="1" dirty="0">
              <a:sym typeface="Monotype Sorts" pitchFamily="-84" charset="2"/>
            </a:endParaRP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i="1" dirty="0" err="1">
                <a:sym typeface="Monotype Sorts" pitchFamily="-84" charset="2"/>
              </a:rPr>
              <a:t>customer_id</a:t>
            </a:r>
            <a:r>
              <a:rPr lang="en-US" altLang="en-US" sz="2000" i="1" dirty="0">
                <a:sym typeface="Monotype Sorts" pitchFamily="-84" charset="2"/>
              </a:rPr>
              <a:t>, </a:t>
            </a:r>
            <a:r>
              <a:rPr lang="en-US" altLang="en-US" sz="2000" i="1" dirty="0" err="1">
                <a:sym typeface="Monotype Sorts" pitchFamily="-84" charset="2"/>
              </a:rPr>
              <a:t>branch_name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Wingdings" panose="05000000000000000000" pitchFamily="2" charset="2"/>
              </a:rPr>
              <a:t>employee_id</a:t>
            </a:r>
            <a:endParaRPr lang="en-US" altLang="en-US" sz="2000" i="1" dirty="0">
              <a:sym typeface="Wingdings" panose="05000000000000000000" pitchFamily="2" charset="2"/>
            </a:endParaRPr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dirty="0">
                <a:sym typeface="Wingdings" panose="05000000000000000000" pitchFamily="2" charset="2"/>
              </a:rPr>
              <a:t>We first compute a canonical cover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i="1" dirty="0" err="1">
                <a:sym typeface="Wingdings" panose="05000000000000000000" pitchFamily="2" charset="2"/>
              </a:rPr>
              <a:t>branch_name</a:t>
            </a:r>
            <a:r>
              <a:rPr lang="en-US" altLang="en-US" sz="2000" i="1" dirty="0"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ym typeface="Wingdings" panose="05000000000000000000" pitchFamily="2" charset="2"/>
              </a:rPr>
              <a:t>is extraneous in the </a:t>
            </a:r>
            <a:r>
              <a:rPr lang="en-US" altLang="en-US" sz="2000" dirty="0" err="1">
                <a:sym typeface="Wingdings" panose="05000000000000000000" pitchFamily="2" charset="2"/>
              </a:rPr>
              <a:t>r.h.s</a:t>
            </a:r>
            <a:r>
              <a:rPr lang="en-US" altLang="en-US" sz="2000" dirty="0">
                <a:sym typeface="Wingdings" panose="05000000000000000000" pitchFamily="2" charset="2"/>
              </a:rPr>
              <a:t>. of the 1</a:t>
            </a:r>
            <a:r>
              <a:rPr lang="en-US" altLang="en-US" sz="2000" baseline="30000" dirty="0">
                <a:sym typeface="Wingdings" panose="05000000000000000000" pitchFamily="2" charset="2"/>
              </a:rPr>
              <a:t>st</a:t>
            </a:r>
            <a:r>
              <a:rPr lang="en-US" altLang="en-US" sz="2000" dirty="0">
                <a:sym typeface="Wingdings" panose="05000000000000000000" pitchFamily="2" charset="2"/>
              </a:rPr>
              <a:t> dependency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dirty="0">
                <a:sym typeface="Wingdings" panose="05000000000000000000" pitchFamily="2" charset="2"/>
              </a:rPr>
              <a:t>No other attribute is extraneous, so we get F</a:t>
            </a:r>
            <a:r>
              <a:rPr lang="en-US" altLang="en-US" sz="2000" baseline="-25000" dirty="0">
                <a:sym typeface="Wingdings" panose="05000000000000000000" pitchFamily="2" charset="2"/>
              </a:rPr>
              <a:t>C </a:t>
            </a:r>
            <a:r>
              <a:rPr lang="en-US" altLang="en-US" sz="2000" dirty="0">
                <a:sym typeface="Wingdings" panose="05000000000000000000" pitchFamily="2" charset="2"/>
              </a:rPr>
              <a:t>=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sz="2000" i="1" dirty="0"/>
              <a:t>             </a:t>
            </a:r>
            <a:r>
              <a:rPr lang="en-US" altLang="en-US" sz="2000" i="1" dirty="0" err="1"/>
              <a:t>customer_id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employee_id</a:t>
            </a:r>
            <a:r>
              <a:rPr lang="en-US" altLang="en-US" sz="2000" i="1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Monotype Sorts" pitchFamily="-84" charset="2"/>
              </a:rPr>
              <a:t> type</a:t>
            </a:r>
            <a:br>
              <a:rPr lang="en-US" altLang="en-US" sz="2000" i="1" dirty="0">
                <a:sym typeface="Monotype Sorts" pitchFamily="-84" charset="2"/>
              </a:rPr>
            </a:br>
            <a:r>
              <a:rPr lang="en-US" altLang="en-US" sz="2000" i="1" dirty="0">
                <a:sym typeface="Monotype Sorts" pitchFamily="-84" charset="2"/>
              </a:rPr>
              <a:t>	    </a:t>
            </a:r>
            <a:r>
              <a:rPr lang="en-US" altLang="en-US" sz="2000" i="1" dirty="0" err="1">
                <a:sym typeface="Monotype Sorts" pitchFamily="-84" charset="2"/>
              </a:rPr>
              <a:t>employee_id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Monotype Sorts" pitchFamily="-84" charset="2"/>
              </a:rPr>
              <a:t>branch_name</a:t>
            </a:r>
            <a:r>
              <a:rPr lang="en-US" altLang="en-US" sz="2000" i="1" dirty="0">
                <a:sym typeface="Monotype Sorts" pitchFamily="-84" charset="2"/>
              </a:rPr>
              <a:t/>
            </a:r>
            <a:br>
              <a:rPr lang="en-US" altLang="en-US" sz="2000" i="1" dirty="0">
                <a:sym typeface="Monotype Sorts" pitchFamily="-84" charset="2"/>
              </a:rPr>
            </a:br>
            <a:r>
              <a:rPr lang="en-US" altLang="en-US" sz="2000" i="1" dirty="0">
                <a:sym typeface="Monotype Sorts" pitchFamily="-84" charset="2"/>
              </a:rPr>
              <a:t>        </a:t>
            </a:r>
            <a:r>
              <a:rPr lang="en-US" altLang="en-US" sz="2000" i="1" dirty="0" err="1">
                <a:sym typeface="Monotype Sorts" pitchFamily="-84" charset="2"/>
              </a:rPr>
              <a:t>customer_id</a:t>
            </a:r>
            <a:r>
              <a:rPr lang="en-US" altLang="en-US" sz="2000" i="1" dirty="0">
                <a:sym typeface="Monotype Sorts" pitchFamily="-84" charset="2"/>
              </a:rPr>
              <a:t>, </a:t>
            </a:r>
            <a:r>
              <a:rPr lang="en-US" altLang="en-US" sz="2000" i="1" dirty="0" err="1">
                <a:sym typeface="Monotype Sorts" pitchFamily="-84" charset="2"/>
              </a:rPr>
              <a:t>branch_name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Wingdings" panose="05000000000000000000" pitchFamily="2" charset="2"/>
              </a:rPr>
              <a:t>employee_id</a:t>
            </a:r>
            <a:endParaRPr lang="en-US" altLang="en-US" sz="2000" i="1" dirty="0">
              <a:sym typeface="Wingdings" panose="05000000000000000000" pitchFamily="2" charset="2"/>
            </a:endParaRP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endParaRPr lang="en-US" altLang="en-US" sz="20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Decompsition Example (Cont.)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985838"/>
            <a:ext cx="7861300" cy="5562600"/>
          </a:xfrm>
        </p:spPr>
        <p:txBody>
          <a:bodyPr/>
          <a:lstStyle/>
          <a:p>
            <a:r>
              <a:rPr lang="en-US" altLang="en-US" sz="2000" dirty="0">
                <a:sym typeface="Monotype Sorts" pitchFamily="-84" charset="2"/>
              </a:rPr>
              <a:t>The </a:t>
            </a:r>
            <a:r>
              <a:rPr lang="en-US" altLang="en-US" sz="2000" b="1" dirty="0">
                <a:sym typeface="Monotype Sorts" pitchFamily="-84" charset="2"/>
              </a:rPr>
              <a:t>for</a:t>
            </a:r>
            <a:r>
              <a:rPr lang="en-US" altLang="en-US" sz="2000" dirty="0">
                <a:sym typeface="Monotype Sorts" pitchFamily="-84" charset="2"/>
              </a:rPr>
              <a:t> loop generates following 3NF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sym typeface="Monotype Sorts" pitchFamily="-84" charset="2"/>
              </a:rPr>
              <a:t>	            (</a:t>
            </a:r>
            <a:r>
              <a:rPr lang="en-US" altLang="en-US" sz="2000" i="1" dirty="0" err="1"/>
              <a:t>customer_id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employee_id</a:t>
            </a:r>
            <a:r>
              <a:rPr lang="en-US" altLang="en-US" sz="2000" i="1" dirty="0"/>
              <a:t>, type </a:t>
            </a:r>
            <a:r>
              <a:rPr lang="en-US" altLang="en-US" sz="20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            </a:t>
            </a:r>
            <a:r>
              <a:rPr lang="en-US" altLang="en-US" sz="2000" dirty="0">
                <a:sym typeface="Monotype Sorts" pitchFamily="-84" charset="2"/>
              </a:rPr>
              <a:t>(</a:t>
            </a:r>
            <a:r>
              <a:rPr lang="en-US" altLang="en-US" sz="2000" i="1" u="sng" dirty="0" err="1"/>
              <a:t>employee_id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branch_name</a:t>
            </a:r>
            <a:r>
              <a:rPr lang="en-US" altLang="en-US" sz="20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            (</a:t>
            </a:r>
            <a:r>
              <a:rPr lang="en-US" altLang="en-US" sz="2000" i="1" dirty="0" err="1"/>
              <a:t>customer_id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branch_name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employee_id</a:t>
            </a:r>
            <a:r>
              <a:rPr lang="en-US" altLang="en-US" sz="2000" i="1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Observe that</a:t>
            </a:r>
            <a:r>
              <a:rPr lang="en-US" altLang="en-US" sz="2000" dirty="0">
                <a:sym typeface="Monotype Sorts" pitchFamily="-84" charset="2"/>
              </a:rPr>
              <a:t> (</a:t>
            </a:r>
            <a:r>
              <a:rPr lang="en-US" altLang="en-US" sz="2000" i="1" dirty="0" err="1"/>
              <a:t>customer_id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employee_id</a:t>
            </a:r>
            <a:r>
              <a:rPr lang="en-US" altLang="en-US" sz="2000" i="1" dirty="0"/>
              <a:t>, type </a:t>
            </a:r>
            <a:r>
              <a:rPr lang="en-US" altLang="en-US" sz="2000" dirty="0"/>
              <a:t>) contains a candidate key of the original schema, so no further relation schema needs be added</a:t>
            </a:r>
          </a:p>
          <a:p>
            <a:r>
              <a:rPr lang="en-US" altLang="en-US" sz="2000" dirty="0"/>
              <a:t>At end of for loop, detect and delete schemas, such as  </a:t>
            </a:r>
            <a:r>
              <a:rPr lang="en-US" altLang="en-US" sz="2000" dirty="0">
                <a:sym typeface="Monotype Sorts" pitchFamily="-84" charset="2"/>
              </a:rPr>
              <a:t>(</a:t>
            </a:r>
            <a:r>
              <a:rPr lang="en-US" altLang="en-US" sz="2000" i="1" u="sng" dirty="0" err="1"/>
              <a:t>employee_id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branch_name</a:t>
            </a:r>
            <a:r>
              <a:rPr lang="en-US" altLang="en-US" sz="2000" dirty="0"/>
              <a:t>), which are subsets of other schemas</a:t>
            </a:r>
          </a:p>
          <a:p>
            <a:pPr lvl="1"/>
            <a:r>
              <a:rPr lang="en-US" altLang="en-US" sz="2000" dirty="0"/>
              <a:t>result will not depend on the order in which FDs are considered</a:t>
            </a:r>
          </a:p>
          <a:p>
            <a:r>
              <a:rPr lang="en-US" altLang="en-US" sz="2000" dirty="0"/>
              <a:t>The resultant simplified 3NF schema is: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sym typeface="Monotype Sorts" pitchFamily="-84" charset="2"/>
              </a:rPr>
              <a:t> 		   (</a:t>
            </a:r>
            <a:r>
              <a:rPr lang="en-US" altLang="en-US" sz="2000" i="1" dirty="0" err="1"/>
              <a:t>customer_id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employee_id</a:t>
            </a:r>
            <a:r>
              <a:rPr lang="en-US" altLang="en-US" sz="2000" i="1" dirty="0"/>
              <a:t>, type</a:t>
            </a:r>
            <a:r>
              <a:rPr lang="en-US" altLang="en-US" sz="20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                (</a:t>
            </a:r>
            <a:r>
              <a:rPr lang="en-US" altLang="en-US" sz="2000" i="1" dirty="0" err="1"/>
              <a:t>customer_id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branch_name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employee_id</a:t>
            </a:r>
            <a:r>
              <a:rPr lang="en-US" altLang="en-US" sz="2000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It is always possible to decompose a relation into a set of  relations that are in 3NF such that:</a:t>
            </a:r>
          </a:p>
          <a:p>
            <a:pPr lvl="1"/>
            <a:r>
              <a:rPr lang="en-US" altLang="en-US" sz="2000" dirty="0"/>
              <a:t>The decomposition is lossless</a:t>
            </a:r>
          </a:p>
          <a:p>
            <a:pPr lvl="1"/>
            <a:r>
              <a:rPr lang="en-US" altLang="en-US" sz="2000" dirty="0"/>
              <a:t>The dependencies are preserved</a:t>
            </a:r>
          </a:p>
          <a:p>
            <a:r>
              <a:rPr lang="en-US" altLang="en-US" sz="2000" dirty="0"/>
              <a:t>It is always possible to decompose a relation into a set of relations that are in BCNF such that:</a:t>
            </a:r>
          </a:p>
          <a:p>
            <a:pPr lvl="1"/>
            <a:r>
              <a:rPr lang="en-US" altLang="en-US" sz="2000" dirty="0"/>
              <a:t>The decomposition is lossless</a:t>
            </a:r>
          </a:p>
          <a:p>
            <a:pPr lvl="1"/>
            <a:r>
              <a:rPr lang="en-US" altLang="en-US" sz="2000" dirty="0"/>
              <a:t>It may not be possible to preserve dependencies.</a:t>
            </a:r>
          </a:p>
          <a:p>
            <a:pPr lvl="1"/>
            <a:endParaRPr lang="en-US" altLang="en-US" sz="2000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96900" y="4064000"/>
            <a:ext cx="7283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</a:pPr>
            <a:endParaRPr kumimoji="1" lang="en-US" altLang="en-US" sz="1800" i="1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Design Goals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8085138" cy="4903787"/>
          </a:xfrm>
        </p:spPr>
        <p:txBody>
          <a:bodyPr/>
          <a:lstStyle/>
          <a:p>
            <a:r>
              <a:rPr lang="en-US" altLang="en-US" sz="2000" dirty="0"/>
              <a:t>Goal for a relational database design is:</a:t>
            </a:r>
          </a:p>
          <a:p>
            <a:pPr lvl="1"/>
            <a:r>
              <a:rPr lang="en-US" altLang="en-US" sz="2000" dirty="0"/>
              <a:t>BCNF.</a:t>
            </a:r>
          </a:p>
          <a:p>
            <a:pPr lvl="1"/>
            <a:r>
              <a:rPr lang="en-US" altLang="en-US" sz="2000" dirty="0"/>
              <a:t>Lossless join.</a:t>
            </a:r>
          </a:p>
          <a:p>
            <a:pPr lvl="1"/>
            <a:r>
              <a:rPr lang="en-US" altLang="en-US" sz="2000" dirty="0"/>
              <a:t>Dependency preservation.</a:t>
            </a:r>
          </a:p>
          <a:p>
            <a:r>
              <a:rPr lang="en-US" altLang="en-US" sz="2000" dirty="0"/>
              <a:t>If we cannot achieve this, we accept one of</a:t>
            </a:r>
          </a:p>
          <a:p>
            <a:pPr lvl="1"/>
            <a:r>
              <a:rPr lang="en-US" altLang="en-US" sz="2000" dirty="0"/>
              <a:t>Lack of dependency preservation </a:t>
            </a:r>
          </a:p>
          <a:p>
            <a:pPr lvl="1"/>
            <a:r>
              <a:rPr lang="en-US" altLang="en-US" sz="2000" dirty="0"/>
              <a:t>Redundancy due to use of 3NF</a:t>
            </a:r>
          </a:p>
          <a:p>
            <a:r>
              <a:rPr lang="en-US" altLang="en-US" sz="2000" dirty="0"/>
              <a:t>Interestingly, SQL does not provide a direct way of specifying functional dependencies other than </a:t>
            </a:r>
            <a:r>
              <a:rPr lang="en-US" altLang="en-US" sz="2000" dirty="0" err="1"/>
              <a:t>superkeys</a:t>
            </a:r>
            <a:r>
              <a:rPr lang="en-US" altLang="en-US" sz="2000" dirty="0"/>
              <a:t>.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Can specify FDs using assertions, but they are expensive to test, (and currently not supported by any of the widely used databases!)</a:t>
            </a:r>
          </a:p>
          <a:p>
            <a:r>
              <a:rPr lang="en-US" altLang="en-US" sz="2000" dirty="0"/>
              <a:t>Even if we had a dependency preserving decomposition, using SQL we would not be able to efficiently test a functional dependency whose left hand side is not a key.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400300"/>
            <a:ext cx="5773737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Multivalued Dependencies</a:t>
            </a: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 (MVDs)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Suppose we record names of children, and phone numbers for instructors:</a:t>
            </a:r>
          </a:p>
          <a:p>
            <a:pPr lvl="1"/>
            <a:r>
              <a:rPr lang="en-US" altLang="en-US" sz="2000" i="1" dirty="0" err="1"/>
              <a:t>inst_child</a:t>
            </a:r>
            <a:r>
              <a:rPr lang="en-US" altLang="en-US" sz="2000" dirty="0"/>
              <a:t>(</a:t>
            </a:r>
            <a:r>
              <a:rPr lang="en-US" altLang="en-US" sz="2000" i="1" dirty="0"/>
              <a:t>ID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child_name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i="1" dirty="0" err="1"/>
              <a:t>inst_phone</a:t>
            </a:r>
            <a:r>
              <a:rPr lang="en-US" altLang="en-US" sz="2000" dirty="0"/>
              <a:t>(</a:t>
            </a:r>
            <a:r>
              <a:rPr lang="en-US" altLang="en-US" sz="2000" i="1" dirty="0"/>
              <a:t>ID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phone_number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If we were to combine these schemas to get</a:t>
            </a:r>
          </a:p>
          <a:p>
            <a:pPr lvl="1"/>
            <a:r>
              <a:rPr lang="en-US" altLang="en-US" sz="2000" i="1" dirty="0" err="1"/>
              <a:t>inst_info</a:t>
            </a:r>
            <a:r>
              <a:rPr lang="en-US" altLang="en-US" sz="2000" dirty="0"/>
              <a:t>(</a:t>
            </a:r>
            <a:r>
              <a:rPr lang="en-US" altLang="en-US" sz="2000" i="1" dirty="0"/>
              <a:t>ID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child_name</a:t>
            </a:r>
            <a:r>
              <a:rPr lang="en-US" altLang="en-US" sz="2000" dirty="0"/>
              <a:t>, </a:t>
            </a:r>
            <a:r>
              <a:rPr lang="en-US" altLang="en-US" sz="2000" i="1" dirty="0" err="1"/>
              <a:t>phone_number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Example data:</a:t>
            </a:r>
            <a:br>
              <a:rPr lang="en-US" altLang="en-US" sz="2000" dirty="0"/>
            </a:br>
            <a:r>
              <a:rPr lang="en-US" altLang="en-US" sz="2000" dirty="0"/>
              <a:t>(99999, David, 512-555-1234)</a:t>
            </a:r>
            <a:br>
              <a:rPr lang="en-US" altLang="en-US" sz="2000" dirty="0"/>
            </a:br>
            <a:r>
              <a:rPr lang="en-US" altLang="en-US" sz="2000" dirty="0"/>
              <a:t>(99999, David, 512-555-4321)</a:t>
            </a:r>
            <a:br>
              <a:rPr lang="en-US" altLang="en-US" sz="2000" dirty="0"/>
            </a:br>
            <a:r>
              <a:rPr lang="en-US" altLang="en-US" sz="2000" dirty="0"/>
              <a:t>(99999, William, 512-555-1234)</a:t>
            </a:r>
            <a:br>
              <a:rPr lang="en-US" altLang="en-US" sz="2000" dirty="0"/>
            </a:br>
            <a:r>
              <a:rPr lang="en-US" altLang="en-US" sz="2000" dirty="0"/>
              <a:t>(99999, William, 512-555-4321)</a:t>
            </a:r>
          </a:p>
          <a:p>
            <a:r>
              <a:rPr lang="en-US" altLang="en-US" sz="2000" dirty="0"/>
              <a:t>This relation is in BCNF</a:t>
            </a:r>
          </a:p>
          <a:p>
            <a:pPr lvl="1"/>
            <a:r>
              <a:rPr lang="en-US" altLang="en-US" sz="2000" dirty="0"/>
              <a:t>Why?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82688"/>
            <a:ext cx="7283450" cy="4533900"/>
          </a:xfrm>
        </p:spPr>
        <p:txBody>
          <a:bodyPr/>
          <a:lstStyle/>
          <a:p>
            <a:pPr>
              <a:tabLst>
                <a:tab pos="1890713" algn="l"/>
                <a:tab pos="2798763" algn="l"/>
              </a:tabLst>
            </a:pPr>
            <a:r>
              <a:rPr lang="en-US" altLang="en-US" sz="2000" dirty="0"/>
              <a:t>Let </a:t>
            </a:r>
            <a:r>
              <a:rPr lang="en-US" altLang="en-US" sz="2000" i="1" dirty="0"/>
              <a:t>R</a:t>
            </a:r>
            <a:r>
              <a:rPr lang="en-US" altLang="en-US" sz="2000" dirty="0"/>
              <a:t> be a relation schema and let </a:t>
            </a:r>
            <a:r>
              <a:rPr lang="en-US" altLang="en-US" sz="2000" dirty="0">
                <a:sym typeface="Symbol" panose="05050102010706020507" pitchFamily="18" charset="2"/>
              </a:rPr>
              <a:t> 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and 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</a:t>
            </a:r>
            <a:r>
              <a:rPr lang="en-US" altLang="en-US" sz="2000" i="1" dirty="0">
                <a:sym typeface="Symbol" panose="05050102010706020507" pitchFamily="18" charset="2"/>
              </a:rPr>
              <a:t>R. </a:t>
            </a:r>
            <a:r>
              <a:rPr lang="en-US" altLang="en-US" sz="2000" dirty="0">
                <a:sym typeface="Symbol" panose="05050102010706020507" pitchFamily="18" charset="2"/>
              </a:rPr>
              <a:t>  The </a:t>
            </a:r>
            <a:r>
              <a:rPr lang="en-US" alt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multivalued dependency</a:t>
            </a:r>
            <a:r>
              <a:rPr lang="en-US" altLang="en-US" sz="20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sz="2000" dirty="0">
                <a:sym typeface="Greek Symbols"/>
              </a:rPr>
              <a:t>			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endParaRPr lang="en-US" altLang="en-US" sz="2000" i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sz="2000" i="1" dirty="0">
                <a:sym typeface="Greek Symbols"/>
              </a:rPr>
              <a:t>	</a:t>
            </a:r>
            <a:r>
              <a:rPr lang="en-US" altLang="en-US" sz="2000" dirty="0">
                <a:sym typeface="Greek Symbols"/>
              </a:rPr>
              <a:t>holds on </a:t>
            </a:r>
            <a:r>
              <a:rPr lang="en-US" altLang="en-US" sz="2000" i="1" dirty="0">
                <a:sym typeface="Greek Symbols"/>
              </a:rPr>
              <a:t>R</a:t>
            </a:r>
            <a:r>
              <a:rPr lang="en-US" altLang="en-US" sz="2000" dirty="0">
                <a:sym typeface="Greek Symbols"/>
              </a:rPr>
              <a:t> if in any legal relation </a:t>
            </a:r>
            <a:r>
              <a:rPr lang="en-US" altLang="en-US" sz="2000" i="1" dirty="0">
                <a:sym typeface="Greek Symbols"/>
              </a:rPr>
              <a:t>r(R),</a:t>
            </a:r>
            <a:r>
              <a:rPr lang="en-US" altLang="en-US" sz="2000" dirty="0">
                <a:sym typeface="Greek Symbols"/>
              </a:rPr>
              <a:t> for all pairs for tuples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1 </a:t>
            </a:r>
            <a:r>
              <a:rPr lang="en-US" altLang="en-US" sz="2000" dirty="0">
                <a:sym typeface="Greek Symbols"/>
              </a:rPr>
              <a:t>and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i="1" baseline="-25000" dirty="0">
                <a:sym typeface="Greek Symbols"/>
              </a:rPr>
              <a:t>2</a:t>
            </a:r>
            <a:r>
              <a:rPr lang="en-US" altLang="en-US" sz="2000" dirty="0">
                <a:sym typeface="Greek Symbols"/>
              </a:rPr>
              <a:t> in </a:t>
            </a:r>
            <a:r>
              <a:rPr lang="en-US" altLang="en-US" sz="2000" i="1" dirty="0">
                <a:sym typeface="Greek Symbols"/>
              </a:rPr>
              <a:t>r</a:t>
            </a:r>
            <a:r>
              <a:rPr lang="en-US" altLang="en-US" sz="2000" dirty="0">
                <a:sym typeface="Greek Symbols"/>
              </a:rPr>
              <a:t> such that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] =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i="1" baseline="-25000" dirty="0">
                <a:sym typeface="Greek Symbols"/>
              </a:rPr>
              <a:t>2 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], there exist tuples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i="1" baseline="-25000" dirty="0">
                <a:sym typeface="Greek Symbols"/>
              </a:rPr>
              <a:t>3</a:t>
            </a:r>
            <a:r>
              <a:rPr lang="en-US" altLang="en-US" sz="2000" dirty="0">
                <a:sym typeface="Greek Symbols"/>
              </a:rPr>
              <a:t> and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4</a:t>
            </a:r>
            <a:r>
              <a:rPr lang="en-US" altLang="en-US" sz="2000" dirty="0">
                <a:sym typeface="Greek Symbols"/>
              </a:rPr>
              <a:t> in </a:t>
            </a:r>
            <a:r>
              <a:rPr lang="en-US" altLang="en-US" sz="2000" i="1" dirty="0">
                <a:sym typeface="Greek Symbols"/>
              </a:rPr>
              <a:t>r </a:t>
            </a:r>
            <a:r>
              <a:rPr lang="en-US" altLang="en-US" sz="2000" dirty="0">
                <a:sym typeface="Greek Symbols"/>
              </a:rPr>
              <a:t>such that: </a:t>
            </a: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sz="2000" dirty="0">
                <a:sym typeface="Greek Symbols"/>
              </a:rPr>
              <a:t>		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] =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i="1" baseline="-25000" dirty="0">
                <a:sym typeface="Greek Symbols"/>
              </a:rPr>
              <a:t>2 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] =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3</a:t>
            </a:r>
            <a:r>
              <a:rPr lang="en-US" altLang="en-US" sz="2000" dirty="0">
                <a:sym typeface="Greek Symbols"/>
              </a:rPr>
              <a:t> [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] =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4</a:t>
            </a:r>
            <a:r>
              <a:rPr lang="en-US" altLang="en-US" sz="2000" i="1" baseline="-25000" dirty="0">
                <a:sym typeface="Greek Symbols"/>
              </a:rPr>
              <a:t> 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] 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3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        = 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1 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3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i="1" dirty="0">
                <a:sym typeface="Greek Symbols"/>
              </a:rPr>
              <a:t>R  –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= 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2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i="1" dirty="0">
                <a:sym typeface="Greek Symbols"/>
              </a:rPr>
              <a:t>R  –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4 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        = 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2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</a:t>
            </a:r>
            <a:br>
              <a:rPr lang="en-US" altLang="en-US" sz="2000" dirty="0">
                <a:sym typeface="Greek Symbols"/>
              </a:rPr>
            </a:br>
            <a:r>
              <a:rPr lang="en-US" altLang="en-US" sz="2000" dirty="0">
                <a:sym typeface="Greek Symbols"/>
              </a:rPr>
              <a:t>	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4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i="1" dirty="0">
                <a:sym typeface="Greek Symbols"/>
              </a:rPr>
              <a:t>R  –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=  </a:t>
            </a:r>
            <a:r>
              <a:rPr lang="en-US" altLang="en-US" sz="2000" i="1" dirty="0">
                <a:sym typeface="Greek Symbols"/>
              </a:rPr>
              <a:t>t</a:t>
            </a:r>
            <a:r>
              <a:rPr lang="en-US" altLang="en-US" sz="2000" baseline="-25000" dirty="0">
                <a:sym typeface="Greek Symbols"/>
              </a:rPr>
              <a:t>1</a:t>
            </a:r>
            <a:r>
              <a:rPr lang="en-US" altLang="en-US" sz="2000" dirty="0">
                <a:sym typeface="Greek Symbols"/>
              </a:rPr>
              <a:t>[</a:t>
            </a:r>
            <a:r>
              <a:rPr lang="en-US" altLang="en-US" sz="2000" i="1" dirty="0">
                <a:sym typeface="Greek Symbols"/>
              </a:rPr>
              <a:t>R  –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] </a:t>
            </a:r>
            <a:br>
              <a:rPr lang="en-US" altLang="en-US" sz="2000" dirty="0">
                <a:sym typeface="Greek Symbols"/>
              </a:rPr>
            </a:br>
            <a:endParaRPr lang="en-US" altLang="en-US" sz="2000" dirty="0">
              <a:sym typeface="Greek Symbol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--</a:t>
            </a:r>
            <a:r>
              <a:rPr lang="en-US" altLang="en-US" dirty="0"/>
              <a:t> Tabular representation 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669925"/>
          </a:xfrm>
        </p:spPr>
        <p:txBody>
          <a:bodyPr/>
          <a:lstStyle/>
          <a:p>
            <a:r>
              <a:rPr lang="en-US" altLang="en-US" sz="2000" dirty="0"/>
              <a:t>Tabular representation of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</a:p>
        </p:txBody>
      </p:sp>
      <p:pic>
        <p:nvPicPr>
          <p:cNvPr id="82948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9288"/>
            <a:ext cx="54832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(Cont.)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9188"/>
            <a:ext cx="7718702" cy="4903787"/>
          </a:xfrm>
        </p:spPr>
        <p:txBody>
          <a:bodyPr/>
          <a:lstStyle/>
          <a:p>
            <a:pPr>
              <a:tabLst>
                <a:tab pos="1149350" algn="l"/>
                <a:tab pos="3311525" algn="ctr"/>
              </a:tabLst>
            </a:pPr>
            <a:r>
              <a:rPr lang="en-US" altLang="en-US" sz="2000" dirty="0"/>
              <a:t>Let </a:t>
            </a:r>
            <a:r>
              <a:rPr lang="en-US" altLang="en-US" sz="2000" i="1" dirty="0"/>
              <a:t>R</a:t>
            </a:r>
            <a:r>
              <a:rPr lang="en-US" altLang="en-US" sz="2000" dirty="0"/>
              <a:t> be a relation schema with a set of attributes that are partitioned into 3 nonempty subsets.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sz="2000" dirty="0"/>
              <a:t>			</a:t>
            </a:r>
            <a:r>
              <a:rPr lang="en-US" altLang="en-US" sz="2000" i="1" dirty="0"/>
              <a:t>Y, Z, W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sz="2000" dirty="0"/>
              <a:t>We say that </a:t>
            </a:r>
            <a:r>
              <a:rPr lang="en-US" altLang="en-US" sz="2000" i="1" dirty="0"/>
              <a:t>Y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Z </a:t>
            </a:r>
            <a:r>
              <a:rPr lang="en-US" altLang="en-US" sz="2000" dirty="0">
                <a:sym typeface="Monotype Sorts" pitchFamily="-84" charset="2"/>
              </a:rPr>
              <a:t>(</a:t>
            </a:r>
            <a:r>
              <a:rPr lang="en-US" altLang="en-US" sz="2000" i="1" dirty="0">
                <a:sym typeface="Monotype Sorts" pitchFamily="-84" charset="2"/>
              </a:rPr>
              <a:t>Y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sym typeface="Monotype Sorts" pitchFamily="-84" charset="2"/>
              </a:rPr>
              <a:t>multidetermines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Z </a:t>
            </a:r>
            <a:r>
              <a:rPr lang="en-US" altLang="en-US" sz="2000" dirty="0">
                <a:sym typeface="Monotype Sorts" pitchFamily="-84" charset="2"/>
              </a:rPr>
              <a:t>)</a:t>
            </a:r>
            <a:r>
              <a:rPr lang="en-US" altLang="en-US" sz="2000" i="1" dirty="0">
                <a:sym typeface="Monotype Sorts" pitchFamily="-84" charset="2"/>
              </a:rPr>
              <a:t/>
            </a:r>
            <a:br>
              <a:rPr lang="en-US" altLang="en-US" sz="2000" i="1" dirty="0">
                <a:sym typeface="Monotype Sorts" pitchFamily="-84" charset="2"/>
              </a:rPr>
            </a:br>
            <a:r>
              <a:rPr lang="en-US" altLang="en-US" sz="2000" dirty="0">
                <a:sym typeface="Monotype Sorts" pitchFamily="-84" charset="2"/>
              </a:rPr>
              <a:t>if and only if for all possible relations </a:t>
            </a:r>
            <a:r>
              <a:rPr lang="en-US" altLang="en-US" sz="2000" i="1" dirty="0">
                <a:sym typeface="Monotype Sorts" pitchFamily="-84" charset="2"/>
              </a:rPr>
              <a:t>r </a:t>
            </a:r>
            <a:r>
              <a:rPr lang="en-US" altLang="en-US" sz="2000" dirty="0">
                <a:sym typeface="Monotype Sorts" pitchFamily="-84" charset="2"/>
              </a:rPr>
              <a:t>(</a:t>
            </a:r>
            <a:r>
              <a:rPr lang="en-US" altLang="en-US" sz="2000" i="1" dirty="0">
                <a:sym typeface="Monotype Sorts" pitchFamily="-84" charset="2"/>
              </a:rPr>
              <a:t>R </a:t>
            </a:r>
            <a:r>
              <a:rPr lang="en-US" altLang="en-US" sz="2000" dirty="0">
                <a:sym typeface="Monotype Sorts" pitchFamily="-84" charset="2"/>
              </a:rPr>
              <a:t>)</a:t>
            </a:r>
            <a:endParaRPr lang="en-US" altLang="en-US" sz="2000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sz="2000" dirty="0">
                <a:sym typeface="Monotype Sorts" pitchFamily="-84" charset="2"/>
              </a:rPr>
              <a:t>		&lt; </a:t>
            </a:r>
            <a:r>
              <a:rPr lang="en-US" altLang="en-US" sz="2000" i="1" dirty="0">
                <a:sym typeface="Monotype Sorts" pitchFamily="-84" charset="2"/>
              </a:rPr>
              <a:t>y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z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w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 &gt; </a:t>
            </a:r>
            <a:r>
              <a:rPr lang="en-US" altLang="en-US" sz="2000" dirty="0">
                <a:sym typeface="Symbol" panose="05050102010706020507" pitchFamily="18" charset="2"/>
              </a:rPr>
              <a:t>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and &lt; </a:t>
            </a:r>
            <a:r>
              <a:rPr lang="en-US" altLang="en-US" sz="2000" i="1" dirty="0">
                <a:sym typeface="Monotype Sorts" pitchFamily="-84" charset="2"/>
              </a:rPr>
              <a:t>y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z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w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 &gt; </a:t>
            </a:r>
            <a:r>
              <a:rPr lang="en-US" altLang="en-US" sz="2000" dirty="0">
                <a:sym typeface="Symbol" panose="05050102010706020507" pitchFamily="18" charset="2"/>
              </a:rPr>
              <a:t>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	then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		</a:t>
            </a:r>
            <a:r>
              <a:rPr lang="en-US" altLang="en-US" sz="2000" dirty="0">
                <a:sym typeface="Monotype Sorts" pitchFamily="-84" charset="2"/>
              </a:rPr>
              <a:t>&lt; </a:t>
            </a:r>
            <a:r>
              <a:rPr lang="en-US" altLang="en-US" sz="2000" i="1" dirty="0">
                <a:sym typeface="Monotype Sorts" pitchFamily="-84" charset="2"/>
              </a:rPr>
              <a:t>y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z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w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 &gt; </a:t>
            </a:r>
            <a:r>
              <a:rPr lang="en-US" altLang="en-US" sz="2000" dirty="0">
                <a:sym typeface="Symbol" panose="05050102010706020507" pitchFamily="18" charset="2"/>
              </a:rPr>
              <a:t>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and &lt; </a:t>
            </a:r>
            <a:r>
              <a:rPr lang="en-US" altLang="en-US" sz="2000" i="1" dirty="0">
                <a:sym typeface="Monotype Sorts" pitchFamily="-84" charset="2"/>
              </a:rPr>
              <a:t>y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z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r>
              <a:rPr lang="en-US" altLang="en-US" sz="2000" dirty="0">
                <a:sym typeface="Monotype Sorts" pitchFamily="-84" charset="2"/>
              </a:rPr>
              <a:t>, </a:t>
            </a:r>
            <a:r>
              <a:rPr lang="en-US" altLang="en-US" sz="2000" i="1" dirty="0">
                <a:sym typeface="Monotype Sorts" pitchFamily="-84" charset="2"/>
              </a:rPr>
              <a:t>w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dirty="0">
                <a:sym typeface="Monotype Sorts" pitchFamily="-84" charset="2"/>
              </a:rPr>
              <a:t> &gt; </a:t>
            </a:r>
            <a:r>
              <a:rPr lang="en-US" altLang="en-US" sz="2000" dirty="0">
                <a:sym typeface="Symbol" panose="05050102010706020507" pitchFamily="18" charset="2"/>
              </a:rPr>
              <a:t>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Note that since the behavior of </a:t>
            </a:r>
            <a:r>
              <a:rPr lang="en-US" altLang="en-US" sz="2000" i="1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 and </a:t>
            </a:r>
            <a:r>
              <a:rPr lang="en-US" altLang="en-US" sz="2000" i="1" dirty="0">
                <a:sym typeface="Symbol" panose="05050102010706020507" pitchFamily="18" charset="2"/>
              </a:rPr>
              <a:t>W</a:t>
            </a:r>
            <a:r>
              <a:rPr lang="en-US" altLang="en-US" sz="2000" dirty="0">
                <a:sym typeface="Symbol" panose="05050102010706020507" pitchFamily="18" charset="2"/>
              </a:rPr>
              <a:t> are identical it follows that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sz="2000" i="1" dirty="0">
                <a:sym typeface="Symbol" panose="05050102010706020507" pitchFamily="18" charset="2"/>
              </a:rPr>
              <a:t>	Y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Z </a:t>
            </a:r>
            <a:r>
              <a:rPr lang="en-US" altLang="en-US" sz="2000" dirty="0">
                <a:sym typeface="Monotype Sorts" pitchFamily="-84" charset="2"/>
              </a:rPr>
              <a:t>if </a:t>
            </a:r>
            <a:r>
              <a:rPr lang="en-US" altLang="en-US" sz="2000" i="1" dirty="0">
                <a:sym typeface="Monotype Sorts" pitchFamily="-84" charset="2"/>
              </a:rPr>
              <a:t>Y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W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00950" cy="4776787"/>
          </a:xfrm>
        </p:spPr>
        <p:txBody>
          <a:bodyPr/>
          <a:lstStyle/>
          <a:p>
            <a:pPr>
              <a:tabLst>
                <a:tab pos="2463800" algn="l"/>
              </a:tabLst>
            </a:pPr>
            <a:r>
              <a:rPr lang="en-US" altLang="en-US" sz="2000" dirty="0"/>
              <a:t>In our example:</a:t>
            </a:r>
          </a:p>
          <a:p>
            <a:pPr>
              <a:buFont typeface="Monotype Sorts" pitchFamily="-84" charset="2"/>
              <a:buNone/>
              <a:tabLst>
                <a:tab pos="2463800" algn="l"/>
              </a:tabLst>
            </a:pPr>
            <a:r>
              <a:rPr lang="en-US" altLang="en-US" sz="2000" dirty="0"/>
              <a:t>		</a:t>
            </a:r>
            <a:r>
              <a:rPr lang="en-US" altLang="en-US" sz="2000" i="1" dirty="0"/>
              <a:t>ID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Monotype Sorts" pitchFamily="-84" charset="2"/>
              </a:rPr>
              <a:t>child_name</a:t>
            </a:r>
            <a:r>
              <a:rPr lang="en-US" altLang="en-US" sz="2000" dirty="0">
                <a:sym typeface="Monotype Sorts" pitchFamily="-84" charset="2"/>
              </a:rPr>
              <a:t>	</a:t>
            </a:r>
            <a:br>
              <a:rPr lang="en-US" altLang="en-US" sz="2000" dirty="0">
                <a:sym typeface="Monotype Sorts" pitchFamily="-84" charset="2"/>
              </a:rPr>
            </a:br>
            <a:r>
              <a:rPr lang="en-US" altLang="en-US" sz="2000" dirty="0">
                <a:sym typeface="Monotype Sorts" pitchFamily="-84" charset="2"/>
              </a:rPr>
              <a:t>	</a:t>
            </a:r>
            <a:r>
              <a:rPr lang="en-US" altLang="en-US" sz="2000" i="1" dirty="0">
                <a:sym typeface="Monotype Sorts" pitchFamily="-84" charset="2"/>
              </a:rPr>
              <a:t>ID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i="1" dirty="0" err="1">
                <a:sym typeface="Monotype Sorts" pitchFamily="-84" charset="2"/>
              </a:rPr>
              <a:t>phone_number</a:t>
            </a:r>
            <a:endParaRPr lang="en-US" altLang="en-US" sz="2000" i="1" dirty="0">
              <a:sym typeface="Monotype Sorts" pitchFamily="-84" charset="2"/>
            </a:endParaRPr>
          </a:p>
          <a:p>
            <a:pPr>
              <a:tabLst>
                <a:tab pos="2463800" algn="l"/>
              </a:tabLst>
            </a:pPr>
            <a:r>
              <a:rPr lang="en-US" altLang="en-US" sz="2000" dirty="0">
                <a:sym typeface="Monotype Sorts" pitchFamily="-84" charset="2"/>
              </a:rPr>
              <a:t>The above formal definition is supposed to formalize the notion that given a particular value of </a:t>
            </a:r>
            <a:r>
              <a:rPr lang="en-US" altLang="en-US" sz="2000" i="1" dirty="0">
                <a:sym typeface="Monotype Sorts" pitchFamily="-84" charset="2"/>
              </a:rPr>
              <a:t>Y </a:t>
            </a:r>
            <a:r>
              <a:rPr lang="en-US" altLang="en-US" sz="2000" dirty="0">
                <a:sym typeface="Monotype Sorts" pitchFamily="-84" charset="2"/>
              </a:rPr>
              <a:t>(</a:t>
            </a:r>
            <a:r>
              <a:rPr lang="en-US" altLang="en-US" sz="2000" i="1" dirty="0">
                <a:sym typeface="Monotype Sorts" pitchFamily="-84" charset="2"/>
              </a:rPr>
              <a:t>ID</a:t>
            </a:r>
            <a:r>
              <a:rPr lang="en-US" altLang="en-US" sz="2000" dirty="0">
                <a:sym typeface="Monotype Sorts" pitchFamily="-84" charset="2"/>
              </a:rPr>
              <a:t>) it has associated with it a set of values of </a:t>
            </a:r>
            <a:r>
              <a:rPr lang="en-US" altLang="en-US" sz="2000" i="1" dirty="0">
                <a:sym typeface="Monotype Sorts" pitchFamily="-84" charset="2"/>
              </a:rPr>
              <a:t>Z (</a:t>
            </a:r>
            <a:r>
              <a:rPr lang="en-US" altLang="en-US" sz="2000" i="1" dirty="0" err="1">
                <a:sym typeface="Monotype Sorts" pitchFamily="-84" charset="2"/>
              </a:rPr>
              <a:t>child_name</a:t>
            </a:r>
            <a:r>
              <a:rPr lang="en-US" altLang="en-US" sz="2000" i="1" dirty="0">
                <a:sym typeface="Monotype Sorts" pitchFamily="-84" charset="2"/>
              </a:rPr>
              <a:t>) </a:t>
            </a:r>
            <a:r>
              <a:rPr lang="en-US" altLang="en-US" sz="2000" dirty="0">
                <a:sym typeface="Monotype Sorts" pitchFamily="-84" charset="2"/>
              </a:rPr>
              <a:t>and a set of values of </a:t>
            </a:r>
            <a:r>
              <a:rPr lang="en-US" altLang="en-US" sz="2000" i="1" dirty="0">
                <a:sym typeface="Monotype Sorts" pitchFamily="-84" charset="2"/>
              </a:rPr>
              <a:t>W (</a:t>
            </a:r>
            <a:r>
              <a:rPr lang="en-US" altLang="en-US" sz="2000" i="1" dirty="0" err="1">
                <a:sym typeface="Monotype Sorts" pitchFamily="-84" charset="2"/>
              </a:rPr>
              <a:t>phone_number</a:t>
            </a:r>
            <a:r>
              <a:rPr lang="en-US" altLang="en-US" sz="2000" i="1" dirty="0">
                <a:sym typeface="Monotype Sorts" pitchFamily="-84" charset="2"/>
              </a:rPr>
              <a:t>)</a:t>
            </a:r>
            <a:r>
              <a:rPr lang="en-US" altLang="en-US" sz="2000" dirty="0">
                <a:sym typeface="Monotype Sorts" pitchFamily="-84" charset="2"/>
              </a:rPr>
              <a:t>, and these two sets are in some sense independent of each other.</a:t>
            </a:r>
          </a:p>
          <a:p>
            <a:pPr>
              <a:tabLst>
                <a:tab pos="2463800" algn="l"/>
              </a:tabLst>
            </a:pPr>
            <a:r>
              <a:rPr lang="en-US" altLang="en-US" sz="2000" dirty="0">
                <a:sym typeface="Monotype Sorts" pitchFamily="-84" charset="2"/>
              </a:rPr>
              <a:t>Note: </a:t>
            </a:r>
          </a:p>
          <a:p>
            <a:pPr lvl="1">
              <a:tabLst>
                <a:tab pos="2463800" algn="l"/>
              </a:tabLst>
            </a:pPr>
            <a:r>
              <a:rPr lang="en-US" altLang="en-US" sz="2000" dirty="0">
                <a:sym typeface="Monotype Sorts" pitchFamily="-84" charset="2"/>
              </a:rPr>
              <a:t>If </a:t>
            </a:r>
            <a:r>
              <a:rPr lang="en-US" altLang="en-US" sz="2000" i="1" dirty="0">
                <a:sym typeface="Monotype Sorts" pitchFamily="-84" charset="2"/>
              </a:rPr>
              <a:t>Y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Z </a:t>
            </a:r>
            <a:r>
              <a:rPr lang="en-US" altLang="en-US" sz="2000" dirty="0">
                <a:sym typeface="Monotype Sorts" pitchFamily="-84" charset="2"/>
              </a:rPr>
              <a:t> then  </a:t>
            </a:r>
            <a:r>
              <a:rPr lang="en-US" altLang="en-US" sz="2000" i="1" dirty="0">
                <a:sym typeface="Monotype Sorts" pitchFamily="-84" charset="2"/>
              </a:rPr>
              <a:t>Y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Monotype Sorts" pitchFamily="-84" charset="2"/>
              </a:rPr>
              <a:t> </a:t>
            </a:r>
            <a:r>
              <a:rPr lang="en-US" altLang="en-US" sz="2000" i="1" dirty="0">
                <a:sym typeface="Monotype Sorts" pitchFamily="-84" charset="2"/>
              </a:rPr>
              <a:t>Z</a:t>
            </a:r>
            <a:endParaRPr lang="en-US" altLang="en-US" sz="2000" dirty="0">
              <a:sym typeface="Monotype Sorts" pitchFamily="-84" charset="2"/>
            </a:endParaRPr>
          </a:p>
          <a:p>
            <a:pPr lvl="1">
              <a:tabLst>
                <a:tab pos="2463800" algn="l"/>
              </a:tabLst>
            </a:pPr>
            <a:r>
              <a:rPr lang="en-US" altLang="en-US" sz="2000" dirty="0">
                <a:sym typeface="Monotype Sorts" pitchFamily="-84" charset="2"/>
              </a:rPr>
              <a:t>Indeed we have (in above notation) </a:t>
            </a:r>
            <a:r>
              <a:rPr lang="en-US" altLang="en-US" sz="2000" i="1" dirty="0">
                <a:sym typeface="Monotype Sorts" pitchFamily="-84" charset="2"/>
              </a:rPr>
              <a:t>Z</a:t>
            </a:r>
            <a:r>
              <a:rPr lang="en-US" altLang="en-US" sz="2000" baseline="-25000" dirty="0">
                <a:sym typeface="Monotype Sorts" pitchFamily="-84" charset="2"/>
              </a:rPr>
              <a:t>1</a:t>
            </a:r>
            <a:r>
              <a:rPr lang="en-US" altLang="en-US" sz="2000" i="1" dirty="0">
                <a:sym typeface="Monotype Sorts" pitchFamily="-84" charset="2"/>
              </a:rPr>
              <a:t> = Z</a:t>
            </a:r>
            <a:r>
              <a:rPr lang="en-US" altLang="en-US" sz="2000" baseline="-25000" dirty="0">
                <a:sym typeface="Monotype Sorts" pitchFamily="-84" charset="2"/>
              </a:rPr>
              <a:t>2</a:t>
            </a:r>
            <a:br>
              <a:rPr lang="en-US" altLang="en-US" sz="2000" baseline="-25000" dirty="0">
                <a:sym typeface="Monotype Sorts" pitchFamily="-84" charset="2"/>
              </a:rPr>
            </a:br>
            <a:r>
              <a:rPr lang="en-US" altLang="en-US" sz="2000" dirty="0">
                <a:sym typeface="Monotype Sorts" pitchFamily="-84" charset="2"/>
              </a:rPr>
              <a:t>The claim follows.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03293" cy="5178425"/>
          </a:xfrm>
        </p:spPr>
        <p:txBody>
          <a:bodyPr/>
          <a:lstStyle/>
          <a:p>
            <a:r>
              <a:rPr lang="en-US" altLang="en-US" sz="2000" dirty="0"/>
              <a:t>Let </a:t>
            </a:r>
            <a:r>
              <a:rPr lang="en-US" altLang="en-US" sz="2000" i="1" dirty="0"/>
              <a:t>R</a:t>
            </a:r>
            <a:r>
              <a:rPr lang="en-US" altLang="en-US" sz="2000" dirty="0"/>
              <a:t> be a relation schema and let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1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2 </a:t>
            </a:r>
            <a:r>
              <a:rPr lang="en-US" altLang="en-US" sz="2000" dirty="0"/>
              <a:t>form a decomposition of R . That is R =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1 </a:t>
            </a:r>
            <a:r>
              <a:rPr lang="en-US" altLang="en-US" sz="2000" dirty="0"/>
              <a:t> U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2</a:t>
            </a:r>
            <a:endParaRPr lang="en-US" altLang="en-US" sz="2000" dirty="0"/>
          </a:p>
          <a:p>
            <a:r>
              <a:rPr lang="en-US" altLang="en-US" sz="2000" dirty="0"/>
              <a:t>We say that the decomposition is a </a:t>
            </a:r>
            <a:r>
              <a:rPr lang="en-US" altLang="en-US" sz="2000" b="1" dirty="0">
                <a:solidFill>
                  <a:srgbClr val="002060"/>
                </a:solidFill>
              </a:rPr>
              <a:t>lossless decomposition  </a:t>
            </a:r>
            <a:r>
              <a:rPr lang="en-US" altLang="en-US" sz="2000" dirty="0"/>
              <a:t>if there is no loss of information by replacing  R with the two relation schemas</a:t>
            </a:r>
            <a:r>
              <a:rPr lang="en-US" altLang="en-US" sz="2000" i="1" dirty="0"/>
              <a:t> R</a:t>
            </a:r>
            <a:r>
              <a:rPr lang="en-US" altLang="en-US" sz="2000" i="1" baseline="-25000" dirty="0"/>
              <a:t>1 </a:t>
            </a:r>
            <a:r>
              <a:rPr lang="en-US" altLang="en-US" sz="2000" dirty="0"/>
              <a:t> U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 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Formally,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 </a:t>
            </a:r>
            <a:r>
              <a:rPr lang="en-US" alt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0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0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20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And,  conversely a decomposition is </a:t>
            </a:r>
            <a:r>
              <a:rPr lang="en-US" altLang="en-US" sz="2000" dirty="0" err="1">
                <a:sym typeface="Symbol" panose="05050102010706020507" pitchFamily="18" charset="2"/>
              </a:rPr>
              <a:t>lossy</a:t>
            </a:r>
            <a:r>
              <a:rPr lang="en-US" altLang="en-US" sz="2000" dirty="0">
                <a:sym typeface="Symbol" panose="05050102010706020507" pitchFamily="18" charset="2"/>
              </a:rPr>
              <a:t> if</a:t>
            </a:r>
            <a:endParaRPr lang="en-US" altLang="en-US" sz="2000" i="1" dirty="0"/>
          </a:p>
          <a:p>
            <a:pPr lvl="1">
              <a:buFont typeface="Monotype Sorts" pitchFamily="-84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    r     </a:t>
            </a:r>
            <a:r>
              <a:rPr lang="en-US" alt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0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20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0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20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000" dirty="0"/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>
            <a:off x="2560532" y="3404821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19"/>
          <p:cNvSpPr>
            <a:spLocks/>
          </p:cNvSpPr>
          <p:nvPr/>
        </p:nvSpPr>
        <p:spPr bwMode="auto">
          <a:xfrm>
            <a:off x="3026018" y="4212443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Multivalued Dependencies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93788"/>
            <a:ext cx="7700947" cy="4484687"/>
          </a:xfrm>
        </p:spPr>
        <p:txBody>
          <a:bodyPr/>
          <a:lstStyle/>
          <a:p>
            <a:r>
              <a:rPr lang="en-US" altLang="en-US" sz="2000" dirty="0"/>
              <a:t>We use multivalued dependencies in two ways: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dirty="0"/>
              <a:t>1.	To test relations to </a:t>
            </a:r>
            <a:r>
              <a:rPr lang="en-US" altLang="en-US" sz="2000" b="1" dirty="0">
                <a:solidFill>
                  <a:srgbClr val="002060"/>
                </a:solidFill>
              </a:rPr>
              <a:t>determine</a:t>
            </a:r>
            <a:r>
              <a:rPr lang="en-US" altLang="en-US" sz="2000" dirty="0"/>
              <a:t> whether they are legal under a given set of functional and multivalued dependencies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000" dirty="0"/>
              <a:t>2.	To specify </a:t>
            </a:r>
            <a:r>
              <a:rPr lang="en-US" altLang="en-US" sz="2000" b="1" dirty="0">
                <a:solidFill>
                  <a:srgbClr val="002060"/>
                </a:solidFill>
              </a:rPr>
              <a:t>constraints</a:t>
            </a:r>
            <a:r>
              <a:rPr lang="en-US" altLang="en-US" sz="2000" dirty="0"/>
              <a:t> on the set of legal relations.  We shall concern ourselves </a:t>
            </a:r>
            <a:r>
              <a:rPr lang="en-US" altLang="en-US" sz="2000" i="1" dirty="0"/>
              <a:t>only</a:t>
            </a:r>
            <a:r>
              <a:rPr lang="en-US" altLang="en-US" sz="2000" dirty="0"/>
              <a:t> with relations that satisfy a given set of functional and multivalued dependencies.</a:t>
            </a:r>
          </a:p>
          <a:p>
            <a:r>
              <a:rPr lang="en-US" altLang="en-US" sz="2000" dirty="0"/>
              <a:t>If a relation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fails to satisfy a given multivalued dependency, we can construct a relations </a:t>
            </a:r>
            <a:r>
              <a:rPr lang="en-US" altLang="en-US" sz="2000" i="1" dirty="0"/>
              <a:t>r</a:t>
            </a:r>
            <a:r>
              <a:rPr lang="en-US" altLang="en-US" sz="2000" i="1" dirty="0">
                <a:sym typeface="Symbol" panose="05050102010706020507" pitchFamily="18" charset="2"/>
              </a:rPr>
              <a:t></a:t>
            </a:r>
            <a:r>
              <a:rPr lang="en-US" altLang="en-US" sz="2000" dirty="0">
                <a:sym typeface="Symbol" panose="05050102010706020507" pitchFamily="18" charset="2"/>
              </a:rPr>
              <a:t>  that does satisfy the multivalued dependency by adding tuples to </a:t>
            </a:r>
            <a:r>
              <a:rPr lang="en-US" altLang="en-US" sz="2000" i="1" dirty="0">
                <a:sym typeface="Symbol" panose="05050102010706020507" pitchFamily="18" charset="2"/>
              </a:rPr>
              <a:t>r. </a:t>
            </a:r>
            <a:endParaRPr lang="en-US" altLang="en-US" sz="2000" dirty="0"/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	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Theory of MVDs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038" y="976544"/>
            <a:ext cx="7679014" cy="5513156"/>
          </a:xfrm>
        </p:spPr>
        <p:txBody>
          <a:bodyPr/>
          <a:lstStyle/>
          <a:p>
            <a:r>
              <a:rPr lang="en-US" altLang="en-US" sz="2000" dirty="0"/>
              <a:t>From the definition of multivalued dependency, we can derive the following rule:</a:t>
            </a:r>
          </a:p>
          <a:p>
            <a:pPr lvl="1"/>
            <a:r>
              <a:rPr lang="en-US" altLang="en-US" sz="2000" dirty="0"/>
              <a:t>If </a:t>
            </a:r>
            <a:r>
              <a:rPr lang="en-US" altLang="en-US" sz="2000" dirty="0">
                <a:sym typeface="Symbol" panose="05050102010706020507" pitchFamily="18" charset="2"/>
              </a:rPr>
              <a:t>  </a:t>
            </a:r>
            <a:r>
              <a:rPr lang="en-US" altLang="en-US" sz="2000" dirty="0"/>
              <a:t>, then </a:t>
            </a:r>
            <a:r>
              <a:rPr lang="en-US" altLang="en-US" sz="2000" dirty="0">
                <a:sym typeface="Symbol" panose="05050102010706020507" pitchFamily="18" charset="2"/>
              </a:rPr>
              <a:t>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Symbol" panose="05050102010706020507" pitchFamily="18" charset="2"/>
              </a:rPr>
              <a:t> </a:t>
            </a:r>
            <a:endParaRPr lang="en-US" altLang="en-US" sz="2000" dirty="0"/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That is, every functional dependency is also a multivalued dependency</a:t>
            </a:r>
          </a:p>
          <a:p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rgbClr val="002060"/>
                </a:solidFill>
              </a:rPr>
              <a:t>closure</a:t>
            </a:r>
            <a:r>
              <a:rPr lang="en-US" altLang="en-US" sz="2000" dirty="0"/>
              <a:t> D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of </a:t>
            </a:r>
            <a:r>
              <a:rPr lang="en-US" altLang="en-US" sz="2000" i="1" dirty="0"/>
              <a:t>D</a:t>
            </a:r>
            <a:r>
              <a:rPr lang="en-US" altLang="en-US" sz="2000" dirty="0"/>
              <a:t> is the set of all functional and multivalued dependencies logically implied by </a:t>
            </a:r>
            <a:r>
              <a:rPr lang="en-US" altLang="en-US" sz="2000" i="1" dirty="0"/>
              <a:t>D</a:t>
            </a:r>
            <a:r>
              <a:rPr lang="en-US" altLang="en-US" sz="2000" dirty="0"/>
              <a:t>. </a:t>
            </a:r>
          </a:p>
          <a:p>
            <a:pPr lvl="1"/>
            <a:r>
              <a:rPr lang="en-US" altLang="en-US" sz="2000" dirty="0"/>
              <a:t>We can compute D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from </a:t>
            </a:r>
            <a:r>
              <a:rPr lang="en-US" altLang="en-US" sz="2000" i="1" dirty="0"/>
              <a:t>D</a:t>
            </a:r>
            <a:r>
              <a:rPr lang="en-US" altLang="en-US" sz="2000" dirty="0"/>
              <a:t>, using the formal definitions of functional dependencies and multivalued dependencies.</a:t>
            </a:r>
          </a:p>
          <a:p>
            <a:pPr lvl="1"/>
            <a:r>
              <a:rPr lang="en-US" altLang="en-US" sz="2000" dirty="0"/>
              <a:t>We can manage with such reasoning for very simple multivalued dependencies, which seem to be most common in practice</a:t>
            </a:r>
          </a:p>
          <a:p>
            <a:pPr lvl="1"/>
            <a:r>
              <a:rPr lang="en-US" altLang="en-US" sz="2000" dirty="0"/>
              <a:t>For complex dependencies, it is better to reason about sets of dependencies using a system of inference rules (Appendix C).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Fourth Normal Form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842990" cy="4876800"/>
          </a:xfrm>
        </p:spPr>
        <p:txBody>
          <a:bodyPr/>
          <a:lstStyle/>
          <a:p>
            <a:r>
              <a:rPr lang="en-US" altLang="en-US" sz="2000" dirty="0"/>
              <a:t>A relation schema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in </a:t>
            </a:r>
            <a:r>
              <a:rPr lang="en-US" altLang="en-US" sz="2000" b="1" dirty="0">
                <a:solidFill>
                  <a:srgbClr val="002060"/>
                </a:solidFill>
              </a:rPr>
              <a:t>4NF</a:t>
            </a:r>
            <a:r>
              <a:rPr lang="en-US" altLang="en-US" sz="2000" dirty="0"/>
              <a:t> with respect to a set </a:t>
            </a:r>
            <a:r>
              <a:rPr lang="en-US" altLang="en-US" sz="2000" i="1" dirty="0"/>
              <a:t>D</a:t>
            </a:r>
            <a:r>
              <a:rPr lang="en-US" altLang="en-US" sz="2000" dirty="0"/>
              <a:t> of functional and multivalued dependencies if for all multivalued dependencies in </a:t>
            </a:r>
            <a:r>
              <a:rPr lang="en-US" altLang="en-US" sz="2000" i="1" dirty="0"/>
              <a:t>D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of the form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, where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dirty="0">
                <a:sym typeface="Symbol" panose="05050102010706020507" pitchFamily="18" charset="2"/>
              </a:rPr>
              <a:t> and 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</a:t>
            </a:r>
            <a:r>
              <a:rPr lang="en-US" altLang="en-US" sz="2000" i="1" dirty="0">
                <a:sym typeface="Symbol" panose="05050102010706020507" pitchFamily="18" charset="2"/>
              </a:rPr>
              <a:t>R, </a:t>
            </a:r>
            <a:r>
              <a:rPr lang="en-US" altLang="en-US" sz="2000" dirty="0">
                <a:sym typeface="Symbol" panose="05050102010706020507" pitchFamily="18" charset="2"/>
              </a:rPr>
              <a:t>at least one of the following hold:</a:t>
            </a:r>
          </a:p>
          <a:p>
            <a:pPr lvl="1"/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i="1" dirty="0">
                <a:sym typeface="Monotype Sorts" pitchFamily="-84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>
                <a:sym typeface="Greek Symbols"/>
              </a:rPr>
              <a:t> is trivial (i.e.,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i="1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 </a:t>
            </a:r>
            <a:r>
              <a:rPr lang="en-US" altLang="en-US" sz="2000" dirty="0">
                <a:sym typeface="Greek Symbols"/>
              </a:rPr>
              <a:t> or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 </a:t>
            </a:r>
            <a:r>
              <a:rPr lang="en-US" altLang="en-US" sz="2000" i="1" dirty="0">
                <a:sym typeface="Greek Symbols"/>
              </a:rPr>
              <a:t> = R)</a:t>
            </a:r>
          </a:p>
          <a:p>
            <a:pPr lvl="1"/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ym typeface="Greek Symbols"/>
              </a:rPr>
              <a:t> is a </a:t>
            </a:r>
            <a:r>
              <a:rPr lang="en-US" altLang="en-US" sz="2000" dirty="0" err="1">
                <a:sym typeface="Greek Symbols"/>
              </a:rPr>
              <a:t>superkey</a:t>
            </a:r>
            <a:r>
              <a:rPr lang="en-US" altLang="en-US" sz="2000" dirty="0">
                <a:sym typeface="Greek Symbols"/>
              </a:rPr>
              <a:t> for schema </a:t>
            </a:r>
            <a:r>
              <a:rPr lang="en-US" altLang="en-US" sz="2000" i="1" dirty="0">
                <a:sym typeface="Greek Symbols"/>
              </a:rPr>
              <a:t>R</a:t>
            </a:r>
          </a:p>
          <a:p>
            <a:r>
              <a:rPr lang="en-US" altLang="en-US" sz="2000" dirty="0">
                <a:sym typeface="Greek Symbols"/>
              </a:rPr>
              <a:t>If a relation is in 4NF it is in BCNF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08825" y="6642100"/>
            <a:ext cx="317500" cy="4763"/>
            <a:chOff x="2640" y="1301"/>
            <a:chExt cx="200" cy="3"/>
          </a:xfrm>
        </p:grpSpPr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 flipV="1">
              <a:off x="2640" y="1301"/>
              <a:ext cx="13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2704" y="13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793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Restriction of Multivalued Dependencies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The restriction of  D to R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is the set D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consisting of</a:t>
            </a:r>
          </a:p>
          <a:p>
            <a:pPr lvl="1"/>
            <a:r>
              <a:rPr lang="en-US" altLang="en-US" sz="2000" dirty="0"/>
              <a:t>All functional dependencies in D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that include only attributes of R</a:t>
            </a:r>
            <a:r>
              <a:rPr lang="en-US" altLang="en-US" sz="2000" baseline="-25000" dirty="0"/>
              <a:t>i</a:t>
            </a:r>
          </a:p>
          <a:p>
            <a:pPr lvl="1"/>
            <a:r>
              <a:rPr lang="en-US" altLang="en-US" sz="2000" dirty="0"/>
              <a:t>All multivalued dependencies of the form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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i="1" dirty="0">
                <a:sym typeface="Monotype Sorts" pitchFamily="-84" charset="2"/>
              </a:rPr>
              <a:t> (</a:t>
            </a:r>
            <a:r>
              <a:rPr lang="en-US" altLang="en-US" sz="2000" dirty="0">
                <a:sym typeface="Symbol" panose="05050102010706020507" pitchFamily="18" charset="2"/>
              </a:rPr>
              <a:t> </a:t>
            </a:r>
            <a:r>
              <a:rPr lang="en-US" altLang="en-US" sz="2000" dirty="0">
                <a:sym typeface="Greek Symbols"/>
              </a:rPr>
              <a:t> </a:t>
            </a:r>
            <a:r>
              <a:rPr lang="en-US" altLang="en-US" sz="2000" dirty="0"/>
              <a:t>R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)</a:t>
            </a:r>
            <a:endParaRPr lang="en-US" altLang="en-US" sz="2000" baseline="-25000" dirty="0"/>
          </a:p>
          <a:p>
            <a:pPr lvl="1">
              <a:buFont typeface="Monotype Sorts" pitchFamily="-84" charset="2"/>
              <a:buNone/>
            </a:pPr>
            <a:r>
              <a:rPr lang="en-US" altLang="en-US" sz="2000" dirty="0"/>
              <a:t>    where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</a:t>
            </a:r>
            <a:r>
              <a:rPr lang="en-US" altLang="en-US" sz="2000" dirty="0"/>
              <a:t> R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 and 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/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/>
              <a:t> is in D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4NF Decomposition Algorithm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1163638"/>
            <a:ext cx="8043863" cy="48768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sz="2000" i="1" dirty="0"/>
              <a:t>     result:</a:t>
            </a:r>
            <a:r>
              <a:rPr lang="en-US" altLang="en-US" sz="2000" dirty="0"/>
              <a:t> = {</a:t>
            </a:r>
            <a:r>
              <a:rPr lang="en-US" altLang="en-US" sz="2000" i="1" dirty="0"/>
              <a:t>R</a:t>
            </a:r>
            <a:r>
              <a:rPr lang="en-US" altLang="en-US" sz="2000" dirty="0"/>
              <a:t>};</a:t>
            </a:r>
            <a:br>
              <a:rPr lang="en-US" altLang="en-US" sz="2000" dirty="0"/>
            </a:br>
            <a:r>
              <a:rPr lang="en-US" altLang="en-US" sz="2000" i="1" dirty="0"/>
              <a:t>done</a:t>
            </a:r>
            <a:r>
              <a:rPr lang="en-US" altLang="en-US" sz="2000" dirty="0"/>
              <a:t> := false;</a:t>
            </a:r>
            <a:br>
              <a:rPr lang="en-US" altLang="en-US" sz="2000" dirty="0"/>
            </a:br>
            <a:r>
              <a:rPr lang="en-US" altLang="en-US" sz="2000" i="1" dirty="0"/>
              <a:t>compute D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;</a:t>
            </a:r>
            <a:br>
              <a:rPr lang="en-US" altLang="en-US" sz="2000" dirty="0"/>
            </a:br>
            <a:r>
              <a:rPr lang="en-US" altLang="en-US" sz="2000" dirty="0"/>
              <a:t>Let D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denote the restriction of D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to R</a:t>
            </a:r>
            <a:r>
              <a:rPr lang="en-US" altLang="en-US" sz="2000" baseline="-25000" dirty="0"/>
              <a:t>i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/>
              <a:t>      while </a:t>
            </a:r>
            <a:r>
              <a:rPr lang="en-US" altLang="en-US" sz="2000" dirty="0"/>
              <a:t>(</a:t>
            </a:r>
            <a:r>
              <a:rPr lang="en-US" altLang="en-US" sz="2000" b="1" dirty="0"/>
              <a:t>not </a:t>
            </a:r>
            <a:r>
              <a:rPr lang="en-US" altLang="en-US" sz="2000" i="1" dirty="0"/>
              <a:t>done</a:t>
            </a:r>
            <a:r>
              <a:rPr lang="en-US" altLang="en-US" sz="2000" dirty="0"/>
              <a:t>) </a:t>
            </a:r>
            <a:br>
              <a:rPr lang="en-US" altLang="en-US" sz="2000" dirty="0"/>
            </a:br>
            <a:r>
              <a:rPr lang="en-US" altLang="en-US" sz="2000" dirty="0"/>
              <a:t>    </a:t>
            </a:r>
            <a:r>
              <a:rPr lang="en-US" altLang="en-US" sz="2000" b="1" dirty="0"/>
              <a:t>if </a:t>
            </a:r>
            <a:r>
              <a:rPr lang="en-US" altLang="en-US" sz="2000" dirty="0"/>
              <a:t>(there is a schema </a:t>
            </a:r>
            <a:r>
              <a:rPr lang="en-US" altLang="en-US" sz="2000" b="1" dirty="0"/>
              <a:t>R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in </a:t>
            </a:r>
            <a:r>
              <a:rPr lang="en-US" altLang="en-US" sz="2000" i="1" dirty="0"/>
              <a:t>result </a:t>
            </a:r>
            <a:r>
              <a:rPr lang="en-US" altLang="en-US" sz="2000" dirty="0"/>
              <a:t>that is not in 4NF) </a:t>
            </a:r>
            <a:r>
              <a:rPr lang="en-US" altLang="en-US" sz="2000" b="1" dirty="0"/>
              <a:t>then</a:t>
            </a:r>
            <a:br>
              <a:rPr lang="en-US" altLang="en-US" sz="2000" b="1" dirty="0"/>
            </a:br>
            <a:r>
              <a:rPr lang="en-US" altLang="en-US" sz="2000" b="1" dirty="0"/>
              <a:t>       begin</a:t>
            </a:r>
            <a:endParaRPr lang="en-US" altLang="en-US" sz="2000" dirty="0"/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	 let </a:t>
            </a:r>
            <a:r>
              <a:rPr lang="en-US" altLang="en-US" sz="2000" dirty="0">
                <a:sym typeface="Symbol" panose="05050102010706020507" pitchFamily="18" charset="2"/>
              </a:rPr>
              <a:t> </a:t>
            </a:r>
            <a:r>
              <a:rPr lang="en-US" altLang="en-US" sz="2000" b="1" dirty="0">
                <a:sym typeface="Symbol" panose="05050102010706020507" pitchFamily="18" charset="2"/>
              </a:rPr>
              <a:t></a:t>
            </a:r>
            <a:r>
              <a:rPr lang="en-US" altLang="en-US" sz="2000" dirty="0">
                <a:sym typeface="Symbol" panose="05050102010706020507" pitchFamily="18" charset="2"/>
              </a:rPr>
              <a:t>  be a nontrivial multivalued dependency that holds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            on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such that  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  </a:t>
            </a:r>
            <a:r>
              <a:rPr lang="en-US" altLang="en-US" sz="2000" dirty="0">
                <a:sym typeface="Symbol" panose="05050102010706020507" pitchFamily="18" charset="2"/>
              </a:rPr>
              <a:t>is not in </a:t>
            </a:r>
            <a:r>
              <a:rPr lang="en-US" altLang="en-US" sz="2000" i="1" dirty="0"/>
              <a:t>D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, and </a:t>
            </a:r>
            <a:r>
              <a:rPr lang="en-US" altLang="en-US" sz="2000" dirty="0">
                <a:sym typeface="Symbol" panose="05050102010706020507" pitchFamily="18" charset="2"/>
              </a:rPr>
              <a:t>; 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>          </a:t>
            </a:r>
            <a:r>
              <a:rPr lang="en-US" altLang="en-US" sz="2000" i="1" dirty="0">
                <a:sym typeface="Symbol" panose="05050102010706020507" pitchFamily="18" charset="2"/>
              </a:rPr>
              <a:t>result </a:t>
            </a:r>
            <a:r>
              <a:rPr lang="en-US" altLang="en-US" sz="2000" dirty="0">
                <a:sym typeface="Symbol" panose="05050102010706020507" pitchFamily="18" charset="2"/>
              </a:rPr>
              <a:t>:=  (</a:t>
            </a:r>
            <a:r>
              <a:rPr lang="en-US" altLang="en-US" sz="2000" i="1" dirty="0">
                <a:sym typeface="Symbol" panose="05050102010706020507" pitchFamily="18" charset="2"/>
              </a:rPr>
              <a:t>result </a:t>
            </a:r>
            <a:r>
              <a:rPr lang="en-US" altLang="en-US" sz="2000" dirty="0">
                <a:sym typeface="Symbol" panose="05050102010706020507" pitchFamily="18" charset="2"/>
              </a:rPr>
              <a:t>-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)  (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baseline="-2500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- )   (, ); 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b="1" dirty="0">
                <a:sym typeface="Symbol" panose="05050102010706020507" pitchFamily="18" charset="2"/>
              </a:rPr>
              <a:t>       end</a:t>
            </a:r>
            <a:r>
              <a:rPr lang="en-US" altLang="en-US" sz="2000" dirty="0">
                <a:sym typeface="Symbol" panose="05050102010706020507" pitchFamily="18" charset="2"/>
              </a:rPr>
              <a:t/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b="1" dirty="0">
                <a:sym typeface="Symbol" panose="05050102010706020507" pitchFamily="18" charset="2"/>
              </a:rPr>
              <a:t>    else </a:t>
            </a:r>
            <a:r>
              <a:rPr lang="en-US" altLang="en-US" sz="2000" i="1" dirty="0">
                <a:sym typeface="Symbol" panose="05050102010706020507" pitchFamily="18" charset="2"/>
              </a:rPr>
              <a:t>done</a:t>
            </a:r>
            <a:r>
              <a:rPr lang="en-US" altLang="en-US" sz="2000" dirty="0">
                <a:sym typeface="Symbol" panose="05050102010706020507" pitchFamily="18" charset="2"/>
              </a:rPr>
              <a:t>:= true;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Note: each </a:t>
            </a:r>
            <a:r>
              <a:rPr lang="en-US" altLang="en-US" sz="2000" i="1" dirty="0">
                <a:sym typeface="Symbol" panose="05050102010706020507" pitchFamily="18" charset="2"/>
              </a:rPr>
              <a:t>R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is in 4NF, and decomposition is lossless-join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48663" y="6477000"/>
            <a:ext cx="317500" cy="4763"/>
            <a:chOff x="2640" y="1301"/>
            <a:chExt cx="200" cy="3"/>
          </a:xfrm>
        </p:grpSpPr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V="1">
              <a:off x="2640" y="1301"/>
              <a:ext cx="13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>
              <a:off x="2704" y="13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63638"/>
            <a:ext cx="8412162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/>
              <a:t>R</a:t>
            </a:r>
            <a:r>
              <a:rPr lang="en-US" altLang="en-US"/>
              <a:t> =(</a:t>
            </a:r>
            <a:r>
              <a:rPr lang="en-US" altLang="en-US" i="1"/>
              <a:t>A, B, C, G, H, I</a:t>
            </a:r>
            <a:r>
              <a:rPr lang="en-US" altLang="en-US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/>
              <a:t>	F </a:t>
            </a:r>
            <a:r>
              <a:rPr lang="en-US" altLang="en-US"/>
              <a:t>={ </a:t>
            </a:r>
            <a:r>
              <a:rPr lang="en-US" altLang="en-US" i="1"/>
              <a:t>A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i="1"/>
              <a:t>B</a:t>
            </a: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/>
              <a:t>		B</a:t>
            </a:r>
            <a:r>
              <a:rPr lang="en-US" altLang="en-US"/>
              <a:t>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/>
              <a:t> </a:t>
            </a:r>
            <a:r>
              <a:rPr lang="en-US" altLang="en-US" i="1"/>
              <a:t>HI</a:t>
            </a: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/>
              <a:t>		CG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i="1"/>
              <a:t>H</a:t>
            </a:r>
            <a:r>
              <a:rPr lang="en-US" altLang="en-US"/>
              <a:t> }</a:t>
            </a:r>
          </a:p>
          <a:p>
            <a:pPr>
              <a:lnSpc>
                <a:spcPct val="90000"/>
              </a:lnSpc>
            </a:pPr>
            <a:r>
              <a:rPr lang="en-US" altLang="en-US" i="1"/>
              <a:t>R</a:t>
            </a:r>
            <a:r>
              <a:rPr lang="en-US" altLang="en-US"/>
              <a:t> is not in 4NF since </a:t>
            </a: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/>
              <a:t> </a:t>
            </a:r>
            <a:r>
              <a:rPr lang="en-US" altLang="en-US" i="1"/>
              <a:t>B</a:t>
            </a:r>
            <a:r>
              <a:rPr lang="en-US" altLang="en-US"/>
              <a:t> and </a:t>
            </a:r>
            <a:r>
              <a:rPr lang="en-US" altLang="en-US" i="1"/>
              <a:t>A</a:t>
            </a:r>
            <a:r>
              <a:rPr lang="en-US" altLang="en-US"/>
              <a:t> is not a superkey for </a:t>
            </a:r>
            <a:r>
              <a:rPr lang="en-US" altLang="en-US" i="1"/>
              <a:t>R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Decomposition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	a) </a:t>
            </a:r>
            <a:r>
              <a:rPr lang="en-US" altLang="en-US" i="1"/>
              <a:t>R</a:t>
            </a:r>
            <a:r>
              <a:rPr lang="en-US" altLang="en-US" i="1" baseline="-25000"/>
              <a:t>1</a:t>
            </a:r>
            <a:r>
              <a:rPr lang="en-US" altLang="en-US"/>
              <a:t> = (</a:t>
            </a:r>
            <a:r>
              <a:rPr lang="en-US" altLang="en-US" i="1"/>
              <a:t>A, B</a:t>
            </a:r>
            <a:r>
              <a:rPr lang="en-US" altLang="en-US"/>
              <a:t>) 			(</a:t>
            </a:r>
            <a:r>
              <a:rPr lang="en-US" altLang="en-US" i="1"/>
              <a:t>R</a:t>
            </a:r>
            <a:r>
              <a:rPr lang="en-US" altLang="en-US" i="1" baseline="-25000"/>
              <a:t>1</a:t>
            </a:r>
            <a:r>
              <a:rPr lang="en-US" altLang="en-US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	b) </a:t>
            </a:r>
            <a:r>
              <a:rPr lang="en-US" altLang="en-US" i="1"/>
              <a:t>R</a:t>
            </a:r>
            <a:r>
              <a:rPr lang="en-US" altLang="en-US" baseline="-25000"/>
              <a:t>2</a:t>
            </a:r>
            <a:r>
              <a:rPr lang="en-US" altLang="en-US"/>
              <a:t> = (</a:t>
            </a:r>
            <a:r>
              <a:rPr lang="en-US" altLang="en-US" i="1"/>
              <a:t>A, C, G, H, I</a:t>
            </a:r>
            <a:r>
              <a:rPr lang="en-US" altLang="en-US"/>
              <a:t>)  		(</a:t>
            </a:r>
            <a:r>
              <a:rPr lang="en-US" altLang="en-US" i="1"/>
              <a:t>R</a:t>
            </a:r>
            <a:r>
              <a:rPr lang="en-US" altLang="en-US" i="1" baseline="-25000"/>
              <a:t>2</a:t>
            </a:r>
            <a:r>
              <a:rPr lang="en-US" altLang="en-US"/>
              <a:t> is not in 4NF, decompose into R</a:t>
            </a:r>
            <a:r>
              <a:rPr lang="en-US" altLang="en-US" baseline="-25000"/>
              <a:t>3 </a:t>
            </a:r>
            <a:r>
              <a:rPr lang="en-US" altLang="en-US"/>
              <a:t>and R</a:t>
            </a:r>
            <a:r>
              <a:rPr lang="en-US" altLang="en-US" baseline="-25000"/>
              <a:t>4</a:t>
            </a:r>
            <a:r>
              <a:rPr lang="en-US" altLang="en-US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	c) </a:t>
            </a:r>
            <a:r>
              <a:rPr lang="en-US" altLang="en-US" i="1"/>
              <a:t>R</a:t>
            </a:r>
            <a:r>
              <a:rPr lang="en-US" altLang="en-US" baseline="-25000"/>
              <a:t>3</a:t>
            </a:r>
            <a:r>
              <a:rPr lang="en-US" altLang="en-US"/>
              <a:t> = (</a:t>
            </a:r>
            <a:r>
              <a:rPr lang="en-US" altLang="en-US" i="1"/>
              <a:t>C, G, H</a:t>
            </a:r>
            <a:r>
              <a:rPr lang="en-US" altLang="en-US"/>
              <a:t>) 		(</a:t>
            </a:r>
            <a:r>
              <a:rPr lang="en-US" altLang="en-US" i="1"/>
              <a:t>R</a:t>
            </a:r>
            <a:r>
              <a:rPr lang="en-US" altLang="en-US" baseline="-25000"/>
              <a:t>3</a:t>
            </a:r>
            <a:r>
              <a:rPr lang="en-US" altLang="en-US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	d) </a:t>
            </a:r>
            <a:r>
              <a:rPr lang="en-US" altLang="en-US" i="1"/>
              <a:t>R</a:t>
            </a:r>
            <a:r>
              <a:rPr lang="en-US" altLang="en-US" i="1" baseline="-25000"/>
              <a:t>4</a:t>
            </a:r>
            <a:r>
              <a:rPr lang="en-US" altLang="en-US"/>
              <a:t> = (</a:t>
            </a:r>
            <a:r>
              <a:rPr lang="en-US" altLang="en-US" i="1"/>
              <a:t>A, C, G, I</a:t>
            </a:r>
            <a:r>
              <a:rPr lang="en-US" altLang="en-US"/>
              <a:t>)  		(</a:t>
            </a:r>
            <a:r>
              <a:rPr lang="en-US" altLang="en-US" i="1"/>
              <a:t>R</a:t>
            </a:r>
            <a:r>
              <a:rPr lang="en-US" altLang="en-US" i="1" baseline="-25000"/>
              <a:t>4</a:t>
            </a:r>
            <a:r>
              <a:rPr lang="en-US" altLang="en-US"/>
              <a:t> is not in 4NF, decompose into R</a:t>
            </a:r>
            <a:r>
              <a:rPr lang="en-US" altLang="en-US" baseline="-25000"/>
              <a:t>5 </a:t>
            </a:r>
            <a:r>
              <a:rPr lang="en-US" altLang="en-US"/>
              <a:t>and R</a:t>
            </a:r>
            <a:r>
              <a:rPr lang="en-US" altLang="en-US" baseline="-25000"/>
              <a:t>6</a:t>
            </a:r>
            <a:r>
              <a:rPr lang="en-US" alt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i="1"/>
              <a:t>B</a:t>
            </a:r>
            <a:r>
              <a:rPr lang="en-US" altLang="en-US"/>
              <a:t> and </a:t>
            </a:r>
            <a:r>
              <a:rPr lang="en-US" altLang="en-US" i="1"/>
              <a:t>B</a:t>
            </a:r>
            <a:r>
              <a:rPr lang="en-US" altLang="en-US"/>
              <a:t>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/>
              <a:t> </a:t>
            </a:r>
            <a:r>
              <a:rPr lang="en-US" altLang="en-US" i="1"/>
              <a:t>HI </a:t>
            </a:r>
            <a:r>
              <a:rPr lang="en-US" altLang="en-US" i="1">
                <a:sym typeface="Wingdings" panose="05000000000000000000" pitchFamily="2" charset="2"/>
              </a:rPr>
              <a:t> </a:t>
            </a: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i="1"/>
              <a:t>HI</a:t>
            </a:r>
            <a:r>
              <a:rPr lang="en-US" altLang="en-US"/>
              <a:t>, (MVD transitivity), and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and hence </a:t>
            </a:r>
            <a:r>
              <a:rPr lang="en-US" altLang="en-US" i="1"/>
              <a:t>A</a:t>
            </a:r>
            <a:r>
              <a:rPr lang="en-US" altLang="en-US"/>
              <a:t> </a:t>
            </a:r>
            <a:r>
              <a:rPr lang="en-US" altLang="en-US" b="1">
                <a:sym typeface="Symbol" panose="05050102010706020507" pitchFamily="18" charset="2"/>
              </a:rPr>
              <a:t>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i="1"/>
              <a:t>I (MVD restriction to R</a:t>
            </a:r>
            <a:r>
              <a:rPr lang="en-US" altLang="en-US" i="1" baseline="-25000"/>
              <a:t>4</a:t>
            </a:r>
            <a:r>
              <a:rPr lang="en-US" altLang="en-US" i="1"/>
              <a:t>)</a:t>
            </a:r>
            <a:endParaRPr lang="en-US" altLang="en-US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	e) </a:t>
            </a:r>
            <a:r>
              <a:rPr lang="en-US" altLang="en-US" i="1"/>
              <a:t>R</a:t>
            </a:r>
            <a:r>
              <a:rPr lang="en-US" altLang="en-US" i="1" baseline="-25000"/>
              <a:t>5</a:t>
            </a:r>
            <a:r>
              <a:rPr lang="en-US" altLang="en-US"/>
              <a:t> = (</a:t>
            </a:r>
            <a:r>
              <a:rPr lang="en-US" altLang="en-US" i="1"/>
              <a:t>A, I</a:t>
            </a:r>
            <a:r>
              <a:rPr lang="en-US" altLang="en-US"/>
              <a:t>)  			(</a:t>
            </a:r>
            <a:r>
              <a:rPr lang="en-US" altLang="en-US" i="1"/>
              <a:t>R</a:t>
            </a:r>
            <a:r>
              <a:rPr lang="en-US" altLang="en-US" i="1" baseline="-25000"/>
              <a:t>5</a:t>
            </a:r>
            <a:r>
              <a:rPr lang="en-US" altLang="en-US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/>
              <a:t>	f)</a:t>
            </a:r>
            <a:r>
              <a:rPr lang="en-US" altLang="en-US" i="1"/>
              <a:t>R</a:t>
            </a:r>
            <a:r>
              <a:rPr lang="en-US" altLang="en-US" i="1" baseline="-25000"/>
              <a:t>6</a:t>
            </a:r>
            <a:r>
              <a:rPr lang="en-US" altLang="en-US"/>
              <a:t> = (A, C, G)  		(R</a:t>
            </a:r>
            <a:r>
              <a:rPr lang="en-US" altLang="en-US" baseline="-25000"/>
              <a:t>6</a:t>
            </a:r>
            <a:r>
              <a:rPr lang="en-US" altLang="en-US"/>
              <a:t> is in  4NF)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402" y="2400300"/>
            <a:ext cx="5544598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Additional issues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Further Normal Forms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364412" cy="3400425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2060"/>
                </a:solidFill>
              </a:rPr>
              <a:t>Join dependencies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generalize multivalued dependencies</a:t>
            </a:r>
          </a:p>
          <a:p>
            <a:pPr lvl="1"/>
            <a:r>
              <a:rPr lang="en-US" altLang="en-US" sz="2000" dirty="0"/>
              <a:t>lead to </a:t>
            </a:r>
            <a:r>
              <a:rPr lang="en-US" altLang="en-US" sz="2000" b="1" dirty="0">
                <a:solidFill>
                  <a:srgbClr val="002060"/>
                </a:solidFill>
              </a:rPr>
              <a:t>project-join normal form (PJNF)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/>
              <a:t>(also called </a:t>
            </a:r>
            <a:r>
              <a:rPr lang="en-US" altLang="en-US" sz="2000" b="1" dirty="0">
                <a:solidFill>
                  <a:srgbClr val="002060"/>
                </a:solidFill>
              </a:rPr>
              <a:t>fifth normal form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A class of even more general constraints, leads to a normal form called </a:t>
            </a:r>
            <a:r>
              <a:rPr lang="en-US" altLang="en-US" sz="2000" b="1" dirty="0">
                <a:solidFill>
                  <a:srgbClr val="002060"/>
                </a:solidFill>
              </a:rPr>
              <a:t>domain-key normal form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Problem with these generalized constraints:  are hard to reason with, and no set of sound and complete set of inference rules exists.</a:t>
            </a:r>
          </a:p>
          <a:p>
            <a:r>
              <a:rPr lang="en-US" altLang="en-US" sz="2000" dirty="0"/>
              <a:t>Hence rarely used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Overall Database Design Process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29925" cy="4081462"/>
          </a:xfrm>
        </p:spPr>
        <p:txBody>
          <a:bodyPr/>
          <a:lstStyle/>
          <a:p>
            <a:r>
              <a:rPr lang="en-US" altLang="en-US" sz="2000" dirty="0"/>
              <a:t>We have assumed schema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is given</a:t>
            </a:r>
          </a:p>
          <a:p>
            <a:pPr lvl="1"/>
            <a:r>
              <a:rPr lang="en-US" altLang="en-US" sz="2000" i="1" dirty="0"/>
              <a:t>R</a:t>
            </a:r>
            <a:r>
              <a:rPr lang="en-US" altLang="en-US" sz="2000" dirty="0"/>
              <a:t> could have been generated when converting E-R diagram to a set of tables.</a:t>
            </a:r>
          </a:p>
          <a:p>
            <a:pPr lvl="1"/>
            <a:r>
              <a:rPr lang="en-US" altLang="en-US" sz="2000" i="1" dirty="0"/>
              <a:t>R</a:t>
            </a:r>
            <a:r>
              <a:rPr lang="en-US" altLang="en-US" sz="2000" dirty="0"/>
              <a:t> could have been a single relation containing </a:t>
            </a:r>
            <a:r>
              <a:rPr lang="en-US" altLang="en-US" sz="2000" i="1" dirty="0"/>
              <a:t>all</a:t>
            </a:r>
            <a:r>
              <a:rPr lang="en-US" altLang="en-US" sz="2000" dirty="0"/>
              <a:t> attributes that are of interest (called </a:t>
            </a:r>
            <a:r>
              <a:rPr lang="en-US" altLang="en-US" sz="2000" b="1" dirty="0">
                <a:solidFill>
                  <a:srgbClr val="002060"/>
                </a:solidFill>
              </a:rPr>
              <a:t>universal relation</a:t>
            </a:r>
            <a:r>
              <a:rPr lang="en-US" altLang="en-US" sz="2000" dirty="0"/>
              <a:t>).</a:t>
            </a:r>
          </a:p>
          <a:p>
            <a:pPr lvl="1"/>
            <a:r>
              <a:rPr lang="en-US" altLang="en-US" sz="2000" dirty="0"/>
              <a:t>Normalization breaks </a:t>
            </a:r>
            <a:r>
              <a:rPr lang="en-US" altLang="en-US" sz="2000" i="1" dirty="0"/>
              <a:t>R</a:t>
            </a:r>
            <a:r>
              <a:rPr lang="en-US" altLang="en-US" sz="2000" dirty="0"/>
              <a:t> into smaller relations.</a:t>
            </a:r>
          </a:p>
          <a:p>
            <a:pPr lvl="1"/>
            <a:r>
              <a:rPr lang="en-US" altLang="en-US" sz="2000" i="1" dirty="0"/>
              <a:t>R</a:t>
            </a:r>
            <a:r>
              <a:rPr lang="en-US" altLang="en-US" sz="2000" dirty="0"/>
              <a:t> could have been the result of some ad hoc design of relations, which we then test/convert to normal form.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ER Model and Normalization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8238"/>
            <a:ext cx="7878499" cy="4592637"/>
          </a:xfrm>
        </p:spPr>
        <p:txBody>
          <a:bodyPr/>
          <a:lstStyle/>
          <a:p>
            <a:r>
              <a:rPr lang="en-US" altLang="en-US" sz="2000" dirty="0"/>
              <a:t>When an E-R diagram is carefully designed, identifying all entities correctly, the tables generated from the E-R diagram should not need further normalization.</a:t>
            </a:r>
          </a:p>
          <a:p>
            <a:r>
              <a:rPr lang="en-US" altLang="en-US" sz="2000" dirty="0"/>
              <a:t>However, in a real (imperfect) design, there can be functional dependencies from non-key attributes of an entity to other attributes of the entity</a:t>
            </a:r>
          </a:p>
          <a:p>
            <a:pPr lvl="1"/>
            <a:r>
              <a:rPr lang="en-US" altLang="en-US" sz="2000" dirty="0"/>
              <a:t>Example:  an </a:t>
            </a:r>
            <a:r>
              <a:rPr lang="en-US" altLang="en-US" sz="2000" i="1" dirty="0"/>
              <a:t>employee</a:t>
            </a:r>
            <a:r>
              <a:rPr lang="en-US" altLang="en-US" sz="2000" dirty="0"/>
              <a:t> entity with</a:t>
            </a:r>
          </a:p>
          <a:p>
            <a:pPr lvl="2"/>
            <a:r>
              <a:rPr lang="en-US" altLang="en-US" sz="2000" dirty="0"/>
              <a:t> attributes </a:t>
            </a:r>
            <a:br>
              <a:rPr lang="en-US" altLang="en-US" sz="2000" dirty="0"/>
            </a:br>
            <a:r>
              <a:rPr lang="en-US" altLang="en-US" sz="2000" dirty="0"/>
              <a:t>   </a:t>
            </a:r>
            <a:r>
              <a:rPr lang="en-US" altLang="en-US" sz="2000" i="1" dirty="0" err="1"/>
              <a:t>department_name</a:t>
            </a:r>
            <a:r>
              <a:rPr lang="en-US" altLang="en-US" sz="2000" i="1" dirty="0"/>
              <a:t>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building</a:t>
            </a:r>
            <a:r>
              <a:rPr lang="en-US" altLang="en-US" sz="2000" dirty="0"/>
              <a:t>, </a:t>
            </a:r>
          </a:p>
          <a:p>
            <a:pPr lvl="2"/>
            <a:r>
              <a:rPr lang="en-US" altLang="en-US" sz="2000" dirty="0"/>
              <a:t> functional dependency </a:t>
            </a:r>
            <a:br>
              <a:rPr lang="en-US" altLang="en-US" sz="2000" dirty="0"/>
            </a:br>
            <a:r>
              <a:rPr lang="en-US" altLang="en-US" sz="2000" dirty="0"/>
              <a:t>   </a:t>
            </a:r>
            <a:r>
              <a:rPr lang="en-US" altLang="en-US" sz="2000" i="1" dirty="0" err="1"/>
              <a:t>department_name</a:t>
            </a:r>
            <a:r>
              <a:rPr lang="en-US" altLang="en-US" sz="2000" i="1" dirty="0">
                <a:sym typeface="Symbol" panose="05050102010706020507" pitchFamily="18" charset="2"/>
              </a:rPr>
              <a:t> </a:t>
            </a:r>
            <a:r>
              <a:rPr lang="en-US" altLang="en-US" sz="2000" i="1" dirty="0"/>
              <a:t>building</a:t>
            </a:r>
          </a:p>
          <a:p>
            <a:pPr lvl="2"/>
            <a:r>
              <a:rPr lang="en-US" altLang="en-US" sz="2000" dirty="0"/>
              <a:t>Good design would have made department an entity</a:t>
            </a:r>
          </a:p>
          <a:p>
            <a:r>
              <a:rPr lang="en-US" altLang="en-US" sz="2000" dirty="0"/>
              <a:t>Functional dependencies from non-key attributes of a relationship set possible, but rare --- most relationships are binary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2413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Lossless Decomposition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95375"/>
            <a:ext cx="6989763" cy="1009650"/>
          </a:xfrm>
        </p:spPr>
        <p:txBody>
          <a:bodyPr/>
          <a:lstStyle/>
          <a:p>
            <a:pPr>
              <a:tabLst>
                <a:tab pos="2336800" algn="l"/>
                <a:tab pos="3765550" algn="l"/>
              </a:tabLst>
            </a:pPr>
            <a:r>
              <a:rPr lang="en-US" altLang="en-US" sz="2000" dirty="0"/>
              <a:t>Decomposition of </a:t>
            </a:r>
            <a:r>
              <a:rPr lang="en-US" altLang="en-US" sz="2000" i="1" dirty="0"/>
              <a:t>R = (A, B, C)</a:t>
            </a:r>
            <a:endParaRPr lang="en-US" altLang="en-US" sz="800" i="1" dirty="0"/>
          </a:p>
          <a:p>
            <a:pPr>
              <a:buFont typeface="Monotype Sorts" pitchFamily="-84" charset="2"/>
              <a:buNone/>
              <a:tabLst>
                <a:tab pos="2336800" algn="l"/>
                <a:tab pos="3765550" algn="l"/>
              </a:tabLst>
            </a:pPr>
            <a:r>
              <a:rPr lang="en-US" altLang="en-US" sz="800" i="1" dirty="0"/>
              <a:t/>
            </a:r>
            <a:br>
              <a:rPr lang="en-US" altLang="en-US" sz="800" i="1" dirty="0"/>
            </a:br>
            <a:r>
              <a:rPr lang="en-US" altLang="en-US" sz="2000" i="1" dirty="0"/>
              <a:t>	R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= (A, B)	R</a:t>
            </a:r>
            <a:r>
              <a:rPr lang="en-US" altLang="en-US" sz="2000" baseline="-25000" dirty="0"/>
              <a:t>2</a:t>
            </a:r>
            <a:r>
              <a:rPr lang="en-US" altLang="en-US" sz="2000" i="1" dirty="0"/>
              <a:t> = (B, C)</a:t>
            </a:r>
            <a:endParaRPr lang="en-US" altLang="en-US" sz="2000" dirty="0"/>
          </a:p>
        </p:txBody>
      </p:sp>
      <p:pic>
        <p:nvPicPr>
          <p:cNvPr id="13316" name="Picture 30" descr="C:\Users\as668\Desktop\Judi\7_02 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427288"/>
            <a:ext cx="50165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Denormalization for Performance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4588"/>
            <a:ext cx="7715250" cy="4876800"/>
          </a:xfrm>
        </p:spPr>
        <p:txBody>
          <a:bodyPr/>
          <a:lstStyle/>
          <a:p>
            <a:r>
              <a:rPr lang="en-US" altLang="en-US" sz="2000" dirty="0"/>
              <a:t>May want to use non-normalized schema for performance</a:t>
            </a:r>
          </a:p>
          <a:p>
            <a:r>
              <a:rPr lang="en-US" altLang="en-US" sz="2000" dirty="0"/>
              <a:t>For example, displaying </a:t>
            </a:r>
            <a:r>
              <a:rPr lang="en-US" altLang="en-US" sz="2000" i="1" dirty="0" err="1"/>
              <a:t>prereqs</a:t>
            </a:r>
            <a:r>
              <a:rPr lang="en-US" altLang="en-US" sz="2000" dirty="0"/>
              <a:t> along with 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, 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title</a:t>
            </a:r>
            <a:r>
              <a:rPr lang="en-US" altLang="en-US" sz="2000" dirty="0"/>
              <a:t> requires join of </a:t>
            </a:r>
            <a:r>
              <a:rPr lang="en-US" altLang="en-US" sz="2000" i="1" dirty="0"/>
              <a:t>course</a:t>
            </a:r>
            <a:r>
              <a:rPr lang="en-US" altLang="en-US" sz="2000" dirty="0"/>
              <a:t> with </a:t>
            </a:r>
            <a:r>
              <a:rPr lang="en-US" altLang="en-US" sz="2000" i="1" dirty="0" err="1"/>
              <a:t>prereq</a:t>
            </a:r>
            <a:endParaRPr lang="en-US" altLang="en-US" sz="2000" i="1" dirty="0"/>
          </a:p>
          <a:p>
            <a:r>
              <a:rPr lang="en-US" altLang="en-US" sz="2000" dirty="0"/>
              <a:t>Alternative 1:  Use </a:t>
            </a:r>
            <a:r>
              <a:rPr lang="en-US" altLang="en-US" sz="2000" dirty="0" err="1"/>
              <a:t>denormalized</a:t>
            </a:r>
            <a:r>
              <a:rPr lang="en-US" altLang="en-US" sz="2000" dirty="0"/>
              <a:t> relation containing attributes of </a:t>
            </a:r>
            <a:r>
              <a:rPr lang="en-US" altLang="en-US" sz="2000" i="1" dirty="0"/>
              <a:t>course</a:t>
            </a:r>
            <a:r>
              <a:rPr lang="en-US" altLang="en-US" sz="2000" dirty="0"/>
              <a:t> as well as </a:t>
            </a:r>
            <a:r>
              <a:rPr lang="en-US" altLang="en-US" sz="2000" i="1" dirty="0" err="1"/>
              <a:t>prereq</a:t>
            </a:r>
            <a:r>
              <a:rPr lang="en-US" altLang="en-US" sz="2000" dirty="0"/>
              <a:t> with all above attributes</a:t>
            </a:r>
          </a:p>
          <a:p>
            <a:pPr lvl="1"/>
            <a:r>
              <a:rPr lang="en-US" altLang="en-US" sz="2000" dirty="0"/>
              <a:t>faster lookup</a:t>
            </a:r>
          </a:p>
          <a:p>
            <a:pPr lvl="1"/>
            <a:r>
              <a:rPr lang="en-US" altLang="en-US" sz="2000" dirty="0"/>
              <a:t>extra space and extra execution time for updates</a:t>
            </a:r>
          </a:p>
          <a:p>
            <a:pPr lvl="1"/>
            <a:r>
              <a:rPr lang="en-US" altLang="en-US" sz="2000" dirty="0"/>
              <a:t>extra coding work for programmer and possibility of error in extra code</a:t>
            </a:r>
          </a:p>
          <a:p>
            <a:r>
              <a:rPr lang="en-US" altLang="en-US" sz="2000" dirty="0"/>
              <a:t>Alternative 2: use a materialized view defined as</a:t>
            </a:r>
            <a:br>
              <a:rPr lang="en-US" altLang="en-US" sz="2000" dirty="0"/>
            </a:br>
            <a:r>
              <a:rPr lang="en-US" altLang="en-US" sz="2000" dirty="0"/>
              <a:t>          </a:t>
            </a:r>
            <a:r>
              <a:rPr lang="en-US" altLang="en-US" sz="2000" i="1" dirty="0"/>
              <a:t>course</a:t>
            </a:r>
            <a:r>
              <a:rPr lang="en-US" altLang="en-US" sz="2000" dirty="0"/>
              <a:t>      </a:t>
            </a:r>
            <a:r>
              <a:rPr lang="en-US" altLang="en-US" sz="2000" i="1" dirty="0" err="1"/>
              <a:t>prereq</a:t>
            </a:r>
            <a:endParaRPr lang="en-US" altLang="en-US" sz="2000" i="1" dirty="0"/>
          </a:p>
          <a:p>
            <a:pPr lvl="1"/>
            <a:r>
              <a:rPr lang="en-US" altLang="en-US" sz="2000" dirty="0"/>
              <a:t>Benefits and drawbacks same as above, except no extra coding work for programmer and avoids possible errors</a:t>
            </a:r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2774597" y="4981372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Other Design Issues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93788"/>
            <a:ext cx="7967663" cy="4903787"/>
          </a:xfrm>
        </p:spPr>
        <p:txBody>
          <a:bodyPr/>
          <a:lstStyle/>
          <a:p>
            <a:r>
              <a:rPr lang="en-US" altLang="en-US" sz="2000" dirty="0"/>
              <a:t>Some aspects of database design are not caught by normalization</a:t>
            </a:r>
          </a:p>
          <a:p>
            <a:r>
              <a:rPr lang="en-US" altLang="en-US" sz="2000" dirty="0"/>
              <a:t>Examples of bad database design, to be avoided: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Instead of </a:t>
            </a:r>
            <a:r>
              <a:rPr lang="en-US" altLang="en-US" sz="2000" i="1" dirty="0"/>
              <a:t>earnings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company_id</a:t>
            </a:r>
            <a:r>
              <a:rPr lang="en-US" altLang="en-US" sz="2000" i="1" dirty="0"/>
              <a:t>, year, amount </a:t>
            </a:r>
            <a:r>
              <a:rPr lang="en-US" altLang="en-US" sz="2000" dirty="0"/>
              <a:t>), use </a:t>
            </a:r>
          </a:p>
          <a:p>
            <a:pPr lvl="1"/>
            <a:r>
              <a:rPr lang="en-US" altLang="en-US" sz="2000" i="1" dirty="0"/>
              <a:t>earnings_2004, earnings_2005, earnings_2006</a:t>
            </a:r>
            <a:r>
              <a:rPr lang="en-US" altLang="en-US" sz="2000" dirty="0"/>
              <a:t>, etc., all on the schema (</a:t>
            </a:r>
            <a:r>
              <a:rPr lang="en-US" altLang="en-US" sz="2000" i="1" dirty="0" err="1"/>
              <a:t>company_id</a:t>
            </a:r>
            <a:r>
              <a:rPr lang="en-US" altLang="en-US" sz="2000" i="1" dirty="0"/>
              <a:t>, earnings</a:t>
            </a:r>
            <a:r>
              <a:rPr lang="en-US" altLang="en-US" sz="2000" dirty="0"/>
              <a:t>).</a:t>
            </a:r>
          </a:p>
          <a:p>
            <a:pPr lvl="2"/>
            <a:r>
              <a:rPr lang="en-US" altLang="en-US" sz="2000" dirty="0"/>
              <a:t>Above are in BCNF, but make querying across years difficult and needs new table each year</a:t>
            </a:r>
          </a:p>
          <a:p>
            <a:pPr lvl="1"/>
            <a:r>
              <a:rPr lang="en-US" altLang="en-US" sz="2000" i="1" dirty="0" err="1"/>
              <a:t>company_year</a:t>
            </a:r>
            <a:r>
              <a:rPr lang="en-US" altLang="en-US" sz="2000" i="1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company_id</a:t>
            </a:r>
            <a:r>
              <a:rPr lang="en-US" altLang="en-US" sz="2000" i="1" dirty="0"/>
              <a:t>, earnings_2004, earnings_2005,  </a:t>
            </a:r>
            <a:br>
              <a:rPr lang="en-US" altLang="en-US" sz="2000" i="1" dirty="0"/>
            </a:br>
            <a:r>
              <a:rPr lang="en-US" altLang="en-US" sz="2000" i="1" dirty="0"/>
              <a:t>                         earnings_2006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dirty="0"/>
              <a:t>Also in BCNF, but also makes querying across years difficult and requires new attribute each year.</a:t>
            </a:r>
          </a:p>
          <a:p>
            <a:pPr lvl="2"/>
            <a:r>
              <a:rPr lang="en-US" altLang="en-US" sz="2000" dirty="0"/>
              <a:t>Is an example of a </a:t>
            </a:r>
            <a:r>
              <a:rPr lang="en-US" altLang="en-US" sz="2000" b="1" dirty="0"/>
              <a:t>crosstab</a:t>
            </a:r>
            <a:r>
              <a:rPr lang="en-US" altLang="en-US" sz="2000" dirty="0"/>
              <a:t>, where values for one attribute become column names</a:t>
            </a:r>
          </a:p>
          <a:p>
            <a:pPr lvl="2"/>
            <a:r>
              <a:rPr lang="en-US" altLang="en-US" sz="2000" dirty="0"/>
              <a:t>Used in spreadsheets, and in data analysis tools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842990" cy="490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900" b="1" dirty="0">
                <a:solidFill>
                  <a:srgbClr val="002060"/>
                </a:solidFill>
              </a:rPr>
              <a:t>Temporal data</a:t>
            </a:r>
            <a:r>
              <a:rPr lang="en-US" altLang="en-US" sz="1900" dirty="0">
                <a:solidFill>
                  <a:srgbClr val="002060"/>
                </a:solidFill>
              </a:rPr>
              <a:t> </a:t>
            </a:r>
            <a:r>
              <a:rPr lang="en-US" altLang="en-US" sz="1900" dirty="0"/>
              <a:t>have an association time interval during which the data are </a:t>
            </a:r>
            <a:r>
              <a:rPr lang="en-US" altLang="en-US" sz="1900" i="1" dirty="0"/>
              <a:t>valid.</a:t>
            </a:r>
            <a:endParaRPr lang="en-US" altLang="en-US" sz="1900" dirty="0"/>
          </a:p>
          <a:p>
            <a:pPr>
              <a:lnSpc>
                <a:spcPct val="90000"/>
              </a:lnSpc>
            </a:pPr>
            <a:r>
              <a:rPr lang="en-US" altLang="en-US" sz="1900" dirty="0"/>
              <a:t>A </a:t>
            </a:r>
            <a:r>
              <a:rPr lang="en-US" altLang="en-US" sz="1900" b="1" dirty="0">
                <a:solidFill>
                  <a:srgbClr val="002060"/>
                </a:solidFill>
              </a:rPr>
              <a:t>snapshot</a:t>
            </a:r>
            <a:r>
              <a:rPr lang="en-US" altLang="en-US" sz="1900" dirty="0"/>
              <a:t> is the value of the data at a particular point in time</a:t>
            </a:r>
          </a:p>
          <a:p>
            <a:pPr>
              <a:lnSpc>
                <a:spcPct val="90000"/>
              </a:lnSpc>
            </a:pPr>
            <a:r>
              <a:rPr lang="en-US" altLang="en-US" sz="1900" dirty="0"/>
              <a:t>Several proposals to extend ER model by adding valid time to</a:t>
            </a:r>
          </a:p>
          <a:p>
            <a:pPr lvl="1">
              <a:lnSpc>
                <a:spcPct val="90000"/>
              </a:lnSpc>
            </a:pPr>
            <a:r>
              <a:rPr lang="en-US" altLang="en-US" sz="1900" dirty="0"/>
              <a:t>attributes, e.g., address of an instructor at different points in time</a:t>
            </a:r>
          </a:p>
          <a:p>
            <a:pPr lvl="1">
              <a:lnSpc>
                <a:spcPct val="90000"/>
              </a:lnSpc>
            </a:pPr>
            <a:r>
              <a:rPr lang="en-US" altLang="en-US" sz="1900" dirty="0"/>
              <a:t>entities, e.g., time duration when a student entity exists</a:t>
            </a:r>
          </a:p>
          <a:p>
            <a:pPr lvl="1">
              <a:lnSpc>
                <a:spcPct val="90000"/>
              </a:lnSpc>
            </a:pPr>
            <a:r>
              <a:rPr lang="en-US" altLang="en-US" sz="1900" dirty="0"/>
              <a:t>relationships, e.g., time during which an instructor was associated with a student as an advisor.</a:t>
            </a:r>
          </a:p>
          <a:p>
            <a:pPr>
              <a:lnSpc>
                <a:spcPct val="90000"/>
              </a:lnSpc>
            </a:pPr>
            <a:r>
              <a:rPr lang="en-US" altLang="en-US" sz="1900" dirty="0"/>
              <a:t>But no accepted standard</a:t>
            </a:r>
          </a:p>
          <a:p>
            <a:pPr>
              <a:lnSpc>
                <a:spcPct val="90000"/>
              </a:lnSpc>
            </a:pPr>
            <a:r>
              <a:rPr lang="en-US" altLang="en-US" sz="1900" dirty="0"/>
              <a:t>Adding a temporal component results in functional dependencies like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900" i="1" dirty="0"/>
              <a:t>		ID </a:t>
            </a:r>
            <a:r>
              <a:rPr lang="en-US" altLang="en-US" sz="1900" dirty="0">
                <a:sym typeface="Symbol" panose="05050102010706020507" pitchFamily="18" charset="2"/>
              </a:rPr>
              <a:t></a:t>
            </a:r>
            <a:r>
              <a:rPr lang="en-US" altLang="en-US" sz="1900" i="1" dirty="0"/>
              <a:t> street, city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900" dirty="0"/>
              <a:t>	not holding, because the address varies over time</a:t>
            </a:r>
          </a:p>
          <a:p>
            <a:pPr>
              <a:lnSpc>
                <a:spcPct val="90000"/>
              </a:lnSpc>
            </a:pPr>
            <a:r>
              <a:rPr lang="en-US" altLang="en-US" sz="1900" dirty="0"/>
              <a:t>A </a:t>
            </a:r>
            <a:r>
              <a:rPr lang="en-US" altLang="en-US" sz="1900" b="1" dirty="0">
                <a:solidFill>
                  <a:srgbClr val="002060"/>
                </a:solidFill>
              </a:rPr>
              <a:t>temporal functional dependency</a:t>
            </a:r>
            <a:r>
              <a:rPr lang="en-US" altLang="en-US" sz="1900" i="1" dirty="0">
                <a:solidFill>
                  <a:srgbClr val="002060"/>
                </a:solidFill>
              </a:rPr>
              <a:t>  </a:t>
            </a:r>
            <a:r>
              <a:rPr lang="en-US" altLang="en-US" sz="1900" dirty="0"/>
              <a:t>X </a:t>
            </a:r>
            <a:r>
              <a:rPr lang="en-US" altLang="en-US" sz="1900" dirty="0">
                <a:sym typeface="Symbol" panose="05050102010706020507" pitchFamily="18" charset="2"/>
              </a:rPr>
              <a:t></a:t>
            </a:r>
            <a:r>
              <a:rPr lang="en-US" altLang="en-US" sz="1900" dirty="0">
                <a:sym typeface="Wingdings" panose="05000000000000000000" pitchFamily="2" charset="2"/>
              </a:rPr>
              <a:t> Y </a:t>
            </a:r>
            <a:r>
              <a:rPr lang="en-US" altLang="en-US" sz="1900" dirty="0"/>
              <a:t>holds on schema </a:t>
            </a:r>
            <a:r>
              <a:rPr lang="en-US" altLang="en-US" sz="1900" i="1" dirty="0"/>
              <a:t>R</a:t>
            </a:r>
            <a:r>
              <a:rPr lang="en-US" altLang="en-US" sz="1900" dirty="0"/>
              <a:t> if the functional dependency X </a:t>
            </a:r>
            <a:r>
              <a:rPr lang="en-US" altLang="en-US" sz="1900" dirty="0">
                <a:sym typeface="Wingdings" panose="05000000000000000000" pitchFamily="2" charset="2"/>
              </a:rPr>
              <a:t> Y </a:t>
            </a:r>
            <a:r>
              <a:rPr lang="en-US" altLang="en-US" sz="1900" dirty="0"/>
              <a:t>holds on all snapshots for all legal instances r (</a:t>
            </a:r>
            <a:r>
              <a:rPr lang="en-US" altLang="en-US" sz="1900" i="1" dirty="0"/>
              <a:t>R</a:t>
            </a:r>
            <a:r>
              <a:rPr lang="en-US" altLang="en-US" sz="1900" dirty="0"/>
              <a:t>).</a:t>
            </a:r>
          </a:p>
          <a:p>
            <a:pPr>
              <a:lnSpc>
                <a:spcPct val="90000"/>
              </a:lnSpc>
            </a:pPr>
            <a:endParaRPr lang="en-US" altLang="en-US" sz="1900" dirty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089525" y="3117850"/>
            <a:ext cx="273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Greek Symbols"/>
              </a:rPr>
              <a:t>t</a:t>
            </a:r>
          </a:p>
        </p:txBody>
      </p:sp>
      <p:sp>
        <p:nvSpPr>
          <p:cNvPr id="98309" name="TextBox 1"/>
          <p:cNvSpPr txBox="1">
            <a:spLocks noChangeArrowheads="1"/>
          </p:cNvSpPr>
          <p:nvPr/>
        </p:nvSpPr>
        <p:spPr bwMode="auto">
          <a:xfrm>
            <a:off x="5289550" y="4897438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τ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 (Cont.)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altLang="en-US" sz="2000" dirty="0"/>
              <a:t>In practice, database designers may add start and end time attributes to relations</a:t>
            </a:r>
          </a:p>
          <a:p>
            <a:pPr lvl="1"/>
            <a:r>
              <a:rPr lang="en-US" altLang="en-US" sz="2000" dirty="0"/>
              <a:t>E.g., </a:t>
            </a:r>
            <a:r>
              <a:rPr lang="en-US" altLang="en-US" sz="2000" i="1" dirty="0"/>
              <a:t>course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course_title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Wingdings" panose="05000000000000000000" pitchFamily="2" charset="2"/>
              </a:rPr>
              <a:t>is replaced by</a:t>
            </a:r>
            <a:endParaRPr lang="en-US" altLang="en-US" sz="2000" dirty="0"/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sz="2000" i="1" dirty="0"/>
              <a:t>     course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course_id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course_title</a:t>
            </a:r>
            <a:r>
              <a:rPr lang="en-US" altLang="en-US" sz="2000" i="1" dirty="0"/>
              <a:t>, start, end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dirty="0"/>
              <a:t>Constraint: no two tuples can have overlapping valid times</a:t>
            </a:r>
          </a:p>
          <a:p>
            <a:pPr lvl="3"/>
            <a:r>
              <a:rPr lang="en-US" altLang="en-US" sz="2000" dirty="0"/>
              <a:t>Hard to enforce efficiently</a:t>
            </a:r>
          </a:p>
          <a:p>
            <a:r>
              <a:rPr lang="en-US" altLang="en-US" sz="2000" dirty="0"/>
              <a:t>Foreign key references may be to current version of data, or to data at a point in time</a:t>
            </a:r>
          </a:p>
          <a:p>
            <a:pPr lvl="1"/>
            <a:r>
              <a:rPr lang="en-US" altLang="en-US" sz="2000" dirty="0"/>
              <a:t>E.g., student transcript should refer to course information at the time the course was taken</a:t>
            </a:r>
          </a:p>
          <a:p>
            <a:pPr lvl="1">
              <a:buFont typeface="Monotype Sorts" pitchFamily="-84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End of Chapter 7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5231" y="2400300"/>
            <a:ext cx="6112769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Proof of Correctness of 3NF Decomposition Algorithm</a:t>
            </a:r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4" y="1066800"/>
            <a:ext cx="7875449" cy="3273425"/>
          </a:xfrm>
        </p:spPr>
        <p:txBody>
          <a:bodyPr/>
          <a:lstStyle/>
          <a:p>
            <a:r>
              <a:rPr lang="en-US" altLang="en-US" sz="2000" dirty="0"/>
              <a:t>3NF decomposition algorithm is dependency preserving (since there is a relation for every FD in </a:t>
            </a:r>
            <a:r>
              <a:rPr lang="en-US" altLang="en-US" sz="2000" i="1" dirty="0"/>
              <a:t>F</a:t>
            </a:r>
            <a:r>
              <a:rPr lang="en-US" altLang="en-US" sz="2000" i="1" baseline="-25000" dirty="0"/>
              <a:t>c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Decomposition is lossless</a:t>
            </a:r>
          </a:p>
          <a:p>
            <a:pPr lvl="1"/>
            <a:r>
              <a:rPr lang="en-US" altLang="en-US" sz="2000" dirty="0"/>
              <a:t>A candidate key (</a:t>
            </a:r>
            <a:r>
              <a:rPr lang="en-US" altLang="en-US" sz="2000" i="1" dirty="0"/>
              <a:t>C </a:t>
            </a:r>
            <a:r>
              <a:rPr lang="en-US" altLang="en-US" sz="2000" dirty="0"/>
              <a:t>) is in one of the relations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in decomposition</a:t>
            </a:r>
          </a:p>
          <a:p>
            <a:pPr lvl="1"/>
            <a:r>
              <a:rPr lang="en-US" altLang="en-US" sz="2000" dirty="0"/>
              <a:t>Closure of candidate key under </a:t>
            </a:r>
            <a:r>
              <a:rPr lang="en-US" altLang="en-US" sz="2000" i="1" dirty="0"/>
              <a:t>F</a:t>
            </a:r>
            <a:r>
              <a:rPr lang="en-US" altLang="en-US" sz="2000" i="1" baseline="-25000" dirty="0"/>
              <a:t>c</a:t>
            </a:r>
            <a:r>
              <a:rPr lang="en-US" altLang="en-US" sz="2000" dirty="0"/>
              <a:t> must contain all attributes in </a:t>
            </a:r>
            <a:r>
              <a:rPr lang="en-US" altLang="en-US" sz="2000" i="1" dirty="0"/>
              <a:t>R</a:t>
            </a:r>
            <a:r>
              <a:rPr lang="en-US" altLang="en-US" sz="2000" dirty="0"/>
              <a:t>.  </a:t>
            </a:r>
          </a:p>
          <a:p>
            <a:pPr lvl="1"/>
            <a:r>
              <a:rPr lang="en-US" altLang="en-US" sz="2000" dirty="0"/>
              <a:t>Follow the steps of attribute closure algorithm to show there is only one tuple in the join result for each tuple in</a:t>
            </a:r>
            <a:r>
              <a:rPr lang="en-US" altLang="en-US" sz="2000" i="1" dirty="0"/>
              <a:t> R</a:t>
            </a:r>
            <a:r>
              <a:rPr lang="en-US" altLang="en-US" sz="2000" i="1" baseline="-25000" dirty="0"/>
              <a:t>i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 (Cont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066800"/>
            <a:ext cx="7928715" cy="3273425"/>
          </a:xfrm>
        </p:spPr>
        <p:txBody>
          <a:bodyPr/>
          <a:lstStyle/>
          <a:p>
            <a:r>
              <a:rPr lang="en-US" altLang="en-US" sz="2000" dirty="0"/>
              <a:t>Claim: if a relation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in the decomposition generated by the  above algorithm, then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satisfies 3NF.</a:t>
            </a:r>
          </a:p>
          <a:p>
            <a:r>
              <a:rPr lang="en-US" altLang="en-US" sz="2000" dirty="0"/>
              <a:t>Proof:</a:t>
            </a:r>
          </a:p>
          <a:p>
            <a:pPr lvl="1"/>
            <a:r>
              <a:rPr lang="en-US" altLang="en-US" sz="2000" dirty="0"/>
              <a:t>Let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be generated from the dependency </a:t>
            </a:r>
            <a:r>
              <a:rPr lang="en-US" altLang="en-US" sz="2000" dirty="0">
                <a:sym typeface="Symbol" panose="05050102010706020507" pitchFamily="18" charset="2"/>
              </a:rPr>
              <a:t>  </a:t>
            </a:r>
            <a:endParaRPr lang="en-US" altLang="en-US" sz="2000" dirty="0"/>
          </a:p>
          <a:p>
            <a:pPr lvl="1"/>
            <a:r>
              <a:rPr lang="en-US" altLang="en-US" sz="2000" dirty="0"/>
              <a:t>Let </a:t>
            </a:r>
            <a:r>
              <a:rPr lang="en-US" altLang="en-US" sz="2000" dirty="0">
                <a:sym typeface="Symbol" panose="05050102010706020507" pitchFamily="18" charset="2"/>
              </a:rPr>
              <a:t>  B </a:t>
            </a:r>
            <a:r>
              <a:rPr lang="en-US" altLang="en-US" sz="2000" dirty="0"/>
              <a:t>be any non-trivial functional dependency on </a:t>
            </a:r>
            <a:r>
              <a:rPr lang="en-US" altLang="en-US" sz="2000" i="1" dirty="0"/>
              <a:t>R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. (We need only consider FDs whose right-hand side is a single attribute.)</a:t>
            </a:r>
          </a:p>
          <a:p>
            <a:pPr lvl="1"/>
            <a:r>
              <a:rPr lang="en-US" altLang="en-US" sz="2000" dirty="0"/>
              <a:t>Now, </a:t>
            </a:r>
            <a:r>
              <a:rPr lang="en-US" altLang="en-US" sz="2000" i="1" dirty="0"/>
              <a:t>B</a:t>
            </a:r>
            <a:r>
              <a:rPr lang="en-US" altLang="en-US" sz="2000" dirty="0"/>
              <a:t> can be in either </a:t>
            </a:r>
            <a:r>
              <a:rPr lang="en-US" altLang="en-US" sz="2000" dirty="0">
                <a:sym typeface="Symbol" panose="05050102010706020507" pitchFamily="18" charset="2"/>
              </a:rPr>
              <a:t> </a:t>
            </a:r>
            <a:r>
              <a:rPr lang="en-US" altLang="en-US" sz="2000" dirty="0"/>
              <a:t>or </a:t>
            </a:r>
            <a:r>
              <a:rPr lang="en-US" altLang="en-US" sz="2000" dirty="0">
                <a:sym typeface="Symbol" panose="05050102010706020507" pitchFamily="18" charset="2"/>
              </a:rPr>
              <a:t> </a:t>
            </a:r>
            <a:r>
              <a:rPr lang="en-US" altLang="en-US" sz="2000" dirty="0"/>
              <a:t>but not in both. Consider each case separately.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158750"/>
            <a:ext cx="7915275" cy="56991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79" y="1004887"/>
            <a:ext cx="7767961" cy="5422545"/>
          </a:xfrm>
        </p:spPr>
        <p:txBody>
          <a:bodyPr/>
          <a:lstStyle/>
          <a:p>
            <a:r>
              <a:rPr lang="en-US" altLang="en-US" sz="1900" dirty="0"/>
              <a:t>Case 1: If </a:t>
            </a:r>
            <a:r>
              <a:rPr lang="en-US" altLang="en-US" sz="1900" i="1" dirty="0"/>
              <a:t>B</a:t>
            </a:r>
            <a:r>
              <a:rPr lang="en-US" altLang="en-US" sz="1900" dirty="0"/>
              <a:t> in </a:t>
            </a:r>
            <a:r>
              <a:rPr lang="en-US" altLang="en-US" sz="1900" dirty="0">
                <a:sym typeface="Symbol" panose="05050102010706020507" pitchFamily="18" charset="2"/>
              </a:rPr>
              <a:t></a:t>
            </a:r>
            <a:r>
              <a:rPr lang="en-US" altLang="en-US" sz="1900" dirty="0"/>
              <a:t>:</a:t>
            </a:r>
          </a:p>
          <a:p>
            <a:pPr lvl="1"/>
            <a:r>
              <a:rPr lang="en-US" altLang="en-US" sz="1900" dirty="0"/>
              <a:t>If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r>
              <a:rPr lang="en-US" altLang="en-US" sz="1900" dirty="0"/>
              <a:t> is a </a:t>
            </a:r>
            <a:r>
              <a:rPr lang="en-US" altLang="en-US" sz="1900" dirty="0" err="1"/>
              <a:t>superkey</a:t>
            </a:r>
            <a:r>
              <a:rPr lang="en-US" altLang="en-US" sz="1900" dirty="0"/>
              <a:t>, the 2nd condition of 3NF is satisfied</a:t>
            </a:r>
          </a:p>
          <a:p>
            <a:pPr lvl="1"/>
            <a:r>
              <a:rPr lang="en-US" altLang="en-US" sz="1900" dirty="0"/>
              <a:t>Otherwise </a:t>
            </a:r>
            <a:r>
              <a:rPr lang="en-US" altLang="en-US" sz="1900" dirty="0">
                <a:sym typeface="Symbol" panose="05050102010706020507" pitchFamily="18" charset="2"/>
              </a:rPr>
              <a:t></a:t>
            </a:r>
            <a:r>
              <a:rPr lang="en-US" altLang="en-US" sz="1900" dirty="0"/>
              <a:t> must contain some attribute not in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endParaRPr lang="en-US" altLang="en-US" sz="1900" dirty="0"/>
          </a:p>
          <a:p>
            <a:pPr lvl="1"/>
            <a:r>
              <a:rPr lang="en-US" altLang="en-US" sz="1900" dirty="0"/>
              <a:t>Since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r>
              <a:rPr lang="en-US" altLang="en-US" sz="1900" dirty="0"/>
              <a:t> </a:t>
            </a:r>
            <a:r>
              <a:rPr lang="en-US" altLang="en-US" sz="1900" dirty="0">
                <a:sym typeface="Symbol" panose="05050102010706020507" pitchFamily="18" charset="2"/>
              </a:rPr>
              <a:t></a:t>
            </a:r>
            <a:r>
              <a:rPr lang="en-US" altLang="en-US" sz="1900" dirty="0"/>
              <a:t> </a:t>
            </a:r>
            <a:r>
              <a:rPr lang="en-US" altLang="en-US" sz="1900" i="1" dirty="0"/>
              <a:t>B</a:t>
            </a:r>
            <a:r>
              <a:rPr lang="en-US" altLang="en-US" sz="1900" dirty="0"/>
              <a:t> is in </a:t>
            </a:r>
            <a:r>
              <a:rPr lang="en-US" altLang="en-US" sz="1900" i="1" dirty="0"/>
              <a:t>F</a:t>
            </a:r>
            <a:r>
              <a:rPr lang="en-US" altLang="en-US" sz="1900" i="1" baseline="30000" dirty="0"/>
              <a:t>+</a:t>
            </a:r>
            <a:r>
              <a:rPr lang="en-US" altLang="en-US" sz="1900" dirty="0"/>
              <a:t> it must be derivable from </a:t>
            </a:r>
            <a:r>
              <a:rPr lang="en-US" altLang="en-US" sz="1900" i="1" dirty="0"/>
              <a:t>F</a:t>
            </a:r>
            <a:r>
              <a:rPr lang="en-US" altLang="en-US" sz="1900" i="1" baseline="-25000" dirty="0"/>
              <a:t>c</a:t>
            </a:r>
            <a:r>
              <a:rPr lang="en-US" altLang="en-US" sz="1900" dirty="0"/>
              <a:t>, by using attribute closure on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r>
              <a:rPr lang="en-US" altLang="en-US" sz="1900" dirty="0"/>
              <a:t>.</a:t>
            </a:r>
          </a:p>
          <a:p>
            <a:pPr lvl="1"/>
            <a:r>
              <a:rPr lang="en-US" altLang="en-US" sz="1900" dirty="0"/>
              <a:t>Attribute closure not have used </a:t>
            </a:r>
            <a:r>
              <a:rPr lang="en-US" altLang="en-US" sz="1900" dirty="0">
                <a:sym typeface="Symbol" panose="05050102010706020507" pitchFamily="18" charset="2"/>
              </a:rPr>
              <a:t> .  If </a:t>
            </a:r>
            <a:r>
              <a:rPr lang="en-US" altLang="en-US" sz="1900" dirty="0"/>
              <a:t>it had been used, </a:t>
            </a:r>
            <a:r>
              <a:rPr lang="en-US" altLang="en-US" sz="1900" dirty="0">
                <a:sym typeface="Symbol" panose="05050102010706020507" pitchFamily="18" charset="2"/>
              </a:rPr>
              <a:t></a:t>
            </a:r>
            <a:r>
              <a:rPr lang="en-US" altLang="en-US" sz="1900" dirty="0"/>
              <a:t> must be contained in the attribute closure of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r>
              <a:rPr lang="en-US" altLang="en-US" sz="1900" dirty="0"/>
              <a:t>, which is not possible, since we assumed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r>
              <a:rPr lang="en-US" altLang="en-US" sz="1900" dirty="0"/>
              <a:t> is not a </a:t>
            </a:r>
            <a:r>
              <a:rPr lang="en-US" altLang="en-US" sz="1900" dirty="0" err="1"/>
              <a:t>superkey</a:t>
            </a:r>
            <a:r>
              <a:rPr lang="en-US" altLang="en-US" sz="1900" dirty="0"/>
              <a:t>.</a:t>
            </a:r>
          </a:p>
          <a:p>
            <a:pPr lvl="1"/>
            <a:r>
              <a:rPr lang="en-US" altLang="en-US" sz="1900" dirty="0"/>
              <a:t>Now, using </a:t>
            </a:r>
            <a:r>
              <a:rPr lang="en-US" altLang="en-US" sz="1900" dirty="0">
                <a:sym typeface="Symbol" panose="05050102010706020507" pitchFamily="18" charset="2"/>
              </a:rPr>
              <a:t></a:t>
            </a:r>
            <a:r>
              <a:rPr lang="en-US" altLang="en-US" sz="1900" dirty="0"/>
              <a:t>  (</a:t>
            </a:r>
            <a:r>
              <a:rPr lang="en-US" altLang="en-US" sz="1900" dirty="0">
                <a:sym typeface="Symbol" panose="05050102010706020507" pitchFamily="18" charset="2"/>
              </a:rPr>
              <a:t></a:t>
            </a:r>
            <a:r>
              <a:rPr lang="en-US" altLang="en-US" sz="1900" dirty="0"/>
              <a:t>- {B}) and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r>
              <a:rPr lang="en-US" altLang="en-US" sz="1900" dirty="0"/>
              <a:t> </a:t>
            </a:r>
            <a:r>
              <a:rPr lang="en-US" altLang="en-US" sz="1900" dirty="0">
                <a:sym typeface="Symbol" panose="05050102010706020507" pitchFamily="18" charset="2"/>
              </a:rPr>
              <a:t></a:t>
            </a:r>
            <a:r>
              <a:rPr lang="en-US" altLang="en-US" sz="1900" dirty="0"/>
              <a:t> </a:t>
            </a:r>
            <a:r>
              <a:rPr lang="en-US" altLang="en-US" sz="1900" i="1" dirty="0"/>
              <a:t>B</a:t>
            </a:r>
            <a:r>
              <a:rPr lang="en-US" altLang="en-US" sz="1900" dirty="0"/>
              <a:t>, we can derive </a:t>
            </a:r>
            <a:r>
              <a:rPr lang="en-US" altLang="en-US" sz="1900" dirty="0">
                <a:sym typeface="Symbol" panose="05050102010706020507" pitchFamily="18" charset="2"/>
              </a:rPr>
              <a:t> </a:t>
            </a:r>
            <a:r>
              <a:rPr lang="en-US" altLang="en-US" sz="1900" i="1" dirty="0">
                <a:sym typeface="Symbol" panose="05050102010706020507" pitchFamily="18" charset="2"/>
              </a:rPr>
              <a:t>B</a:t>
            </a:r>
            <a:endParaRPr lang="en-US" altLang="en-US" sz="1900" i="1" dirty="0"/>
          </a:p>
          <a:p>
            <a:pPr lvl="1">
              <a:buFont typeface="Monotype Sorts" pitchFamily="-84" charset="2"/>
              <a:buNone/>
            </a:pPr>
            <a:r>
              <a:rPr lang="en-US" altLang="en-US" sz="1900" dirty="0"/>
              <a:t>	(since </a:t>
            </a:r>
            <a:r>
              <a:rPr lang="en-US" altLang="en-US" sz="1900" dirty="0">
                <a:sym typeface="Symbol" panose="05050102010706020507" pitchFamily="18" charset="2"/>
              </a:rPr>
              <a:t>   , and B   since  </a:t>
            </a:r>
            <a:r>
              <a:rPr lang="en-US" altLang="en-US" sz="1900" dirty="0"/>
              <a:t> </a:t>
            </a:r>
            <a:r>
              <a:rPr lang="en-US" altLang="en-US" sz="1900" i="1" dirty="0"/>
              <a:t>B</a:t>
            </a:r>
            <a:r>
              <a:rPr lang="en-US" altLang="en-US" sz="1900" dirty="0"/>
              <a:t> is non-trivial)</a:t>
            </a:r>
          </a:p>
          <a:p>
            <a:pPr lvl="1"/>
            <a:r>
              <a:rPr lang="en-US" altLang="en-US" sz="1900" dirty="0"/>
              <a:t>Then, </a:t>
            </a:r>
            <a:r>
              <a:rPr lang="en-US" altLang="en-US" sz="1900" i="1" dirty="0"/>
              <a:t>B</a:t>
            </a:r>
            <a:r>
              <a:rPr lang="en-US" altLang="en-US" sz="1900" dirty="0"/>
              <a:t> is extraneous in the right-hand side of </a:t>
            </a:r>
            <a:r>
              <a:rPr lang="en-US" altLang="en-US" sz="1900" dirty="0">
                <a:sym typeface="Symbol" panose="05050102010706020507" pitchFamily="18" charset="2"/>
              </a:rPr>
              <a:t> ;</a:t>
            </a:r>
            <a:r>
              <a:rPr lang="en-US" altLang="en-US" sz="1900" dirty="0"/>
              <a:t> which is not possible since </a:t>
            </a:r>
            <a:r>
              <a:rPr lang="en-US" altLang="en-US" sz="1900" dirty="0">
                <a:sym typeface="Symbol" panose="05050102010706020507" pitchFamily="18" charset="2"/>
              </a:rPr>
              <a:t> </a:t>
            </a:r>
            <a:r>
              <a:rPr lang="en-US" altLang="en-US" sz="1900" dirty="0"/>
              <a:t> is in F</a:t>
            </a:r>
            <a:r>
              <a:rPr lang="en-US" altLang="en-US" sz="1900" baseline="-25000" dirty="0"/>
              <a:t>c</a:t>
            </a:r>
            <a:r>
              <a:rPr lang="en-US" altLang="en-US" sz="1900" dirty="0"/>
              <a:t>.</a:t>
            </a:r>
          </a:p>
          <a:p>
            <a:pPr lvl="1"/>
            <a:r>
              <a:rPr lang="en-US" altLang="en-US" sz="1900" dirty="0"/>
              <a:t>Thus, if </a:t>
            </a:r>
            <a:r>
              <a:rPr lang="en-US" altLang="en-US" sz="1900" i="1" dirty="0"/>
              <a:t>B</a:t>
            </a:r>
            <a:r>
              <a:rPr lang="en-US" altLang="en-US" sz="1900" dirty="0"/>
              <a:t> is in </a:t>
            </a:r>
            <a:r>
              <a:rPr lang="en-US" altLang="en-US" sz="1900" dirty="0">
                <a:sym typeface="Symbol" panose="05050102010706020507" pitchFamily="18" charset="2"/>
              </a:rPr>
              <a:t></a:t>
            </a:r>
            <a:r>
              <a:rPr lang="en-US" altLang="en-US" sz="1900" dirty="0"/>
              <a:t> then </a:t>
            </a:r>
            <a:r>
              <a:rPr lang="en-US" altLang="en-US" sz="1900" dirty="0">
                <a:sym typeface="Symbol" panose="05050102010706020507" pitchFamily="18" charset="2"/>
              </a:rPr>
              <a:t></a:t>
            </a:r>
            <a:r>
              <a:rPr lang="en-US" altLang="en-US" sz="1900" dirty="0"/>
              <a:t>  must be a </a:t>
            </a:r>
            <a:r>
              <a:rPr lang="en-US" altLang="en-US" sz="1900" dirty="0" err="1"/>
              <a:t>superkey</a:t>
            </a:r>
            <a:r>
              <a:rPr lang="en-US" altLang="en-US" sz="1900" dirty="0"/>
              <a:t>, and the second condition of 3NF must be satisfied.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96838"/>
            <a:ext cx="8069263" cy="5651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012" y="1127125"/>
            <a:ext cx="7643673" cy="2820988"/>
          </a:xfrm>
        </p:spPr>
        <p:txBody>
          <a:bodyPr/>
          <a:lstStyle/>
          <a:p>
            <a:r>
              <a:rPr lang="en-US" altLang="en-US" sz="2000" dirty="0"/>
              <a:t>Case 2:  </a:t>
            </a:r>
            <a:r>
              <a:rPr lang="en-US" altLang="en-US" sz="2000" i="1" dirty="0"/>
              <a:t>B</a:t>
            </a:r>
            <a:r>
              <a:rPr lang="en-US" altLang="en-US" sz="2000" dirty="0"/>
              <a:t> is in </a:t>
            </a:r>
            <a:r>
              <a:rPr lang="en-US" altLang="en-US" sz="2000" dirty="0">
                <a:sym typeface="Symbol" panose="05050102010706020507" pitchFamily="18" charset="2"/>
              </a:rPr>
              <a:t>.</a:t>
            </a:r>
            <a:endParaRPr lang="en-US" altLang="en-US" sz="2000" dirty="0"/>
          </a:p>
          <a:p>
            <a:pPr lvl="1"/>
            <a:r>
              <a:rPr lang="en-US" altLang="en-US" sz="2000" dirty="0"/>
              <a:t>Since 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/>
              <a:t>  is a candidate key, the third alternative in the definition of 3NF is trivially satisfied.</a:t>
            </a:r>
          </a:p>
          <a:p>
            <a:pPr lvl="1"/>
            <a:r>
              <a:rPr lang="en-US" altLang="en-US" sz="2000" dirty="0"/>
              <a:t>In fact, we cannot show that </a:t>
            </a:r>
            <a:r>
              <a:rPr lang="en-US" altLang="en-US" sz="2000" dirty="0">
                <a:sym typeface="Symbol" panose="05050102010706020507" pitchFamily="18" charset="2"/>
              </a:rPr>
              <a:t> </a:t>
            </a:r>
            <a:r>
              <a:rPr lang="en-US" altLang="en-US" sz="2000" dirty="0"/>
              <a:t>is a </a:t>
            </a:r>
            <a:r>
              <a:rPr lang="en-US" altLang="en-US" sz="2000" dirty="0" err="1"/>
              <a:t>superkey</a:t>
            </a:r>
            <a:r>
              <a:rPr lang="en-US" altLang="en-US" sz="2000" dirty="0"/>
              <a:t>.</a:t>
            </a:r>
          </a:p>
          <a:p>
            <a:pPr lvl="1"/>
            <a:r>
              <a:rPr lang="en-US" altLang="en-US" sz="2000" dirty="0"/>
              <a:t>This shows exactly why the third alternative is present in the definition of 3NF.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Q.E.D.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92561</TotalTime>
  <Words>5841</Words>
  <Application>Microsoft Office PowerPoint</Application>
  <PresentationFormat>On-screen Show (4:3)</PresentationFormat>
  <Paragraphs>864</Paragraphs>
  <Slides>101</Slides>
  <Notes>101</Notes>
  <HiddenSlides>8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  <vt:variant>
        <vt:lpstr>Custom Shows</vt:lpstr>
      </vt:variant>
      <vt:variant>
        <vt:i4>1</vt:i4>
      </vt:variant>
    </vt:vector>
  </HeadingPairs>
  <TitlesOfParts>
    <vt:vector size="116" baseType="lpstr">
      <vt:lpstr>MS PGothic</vt:lpstr>
      <vt:lpstr>MS PGothic</vt:lpstr>
      <vt:lpstr>Arial</vt:lpstr>
      <vt:lpstr>Greek Symbols</vt:lpstr>
      <vt:lpstr>Helvetica</vt:lpstr>
      <vt:lpstr>Iconic Symbols Ext</vt:lpstr>
      <vt:lpstr>Monotype Sorts</vt:lpstr>
      <vt:lpstr>MS LineDraw</vt:lpstr>
      <vt:lpstr>Symbol</vt:lpstr>
      <vt:lpstr>Times</vt:lpstr>
      <vt:lpstr>Times New Roman</vt:lpstr>
      <vt:lpstr>Webdings</vt:lpstr>
      <vt:lpstr>Wingdings</vt:lpstr>
      <vt:lpstr>2_db-5-grey</vt:lpstr>
      <vt:lpstr>Chapter 7:  Normalization</vt:lpstr>
      <vt:lpstr>Outline</vt:lpstr>
      <vt:lpstr>PowerPoint Presentation</vt:lpstr>
      <vt:lpstr>Features of Good Relational Designs</vt:lpstr>
      <vt:lpstr>A Combined Schema Without Repetition</vt:lpstr>
      <vt:lpstr>Decomposition</vt:lpstr>
      <vt:lpstr>A Lossy Decomposition</vt:lpstr>
      <vt:lpstr>Lossless Decomposition</vt:lpstr>
      <vt:lpstr>Example of Lossless Decomposition </vt:lpstr>
      <vt:lpstr>Normalization Theory</vt:lpstr>
      <vt:lpstr>Functional Dependencies</vt:lpstr>
      <vt:lpstr>Functional Dependencies (Cont.)</vt:lpstr>
      <vt:lpstr>Functional Dependencies Definition </vt:lpstr>
      <vt:lpstr>Closure of a Set of Functional Dependencies</vt:lpstr>
      <vt:lpstr>Keys and Functional Dependencies</vt:lpstr>
      <vt:lpstr>Use of Functional Dependencies</vt:lpstr>
      <vt:lpstr>Trivial Functional Dependencies</vt:lpstr>
      <vt:lpstr>Lossless Decomposition</vt:lpstr>
      <vt:lpstr>Example</vt:lpstr>
      <vt:lpstr>Dependency Preservation</vt:lpstr>
      <vt:lpstr>Dependency Preservation Example</vt:lpstr>
      <vt:lpstr>PowerPoint Presentation</vt:lpstr>
      <vt:lpstr>Boyce-Codd Normal Form</vt:lpstr>
      <vt:lpstr>Boyce-Codd Normal Form (Cont.)</vt:lpstr>
      <vt:lpstr>Decomposing a Schema into BCNF</vt:lpstr>
      <vt:lpstr>Example</vt:lpstr>
      <vt:lpstr>BCNF and Dependency Preservation</vt:lpstr>
      <vt:lpstr>Third Normal Form</vt:lpstr>
      <vt:lpstr>3NF Example</vt:lpstr>
      <vt:lpstr>Redundancy in 3NF</vt:lpstr>
      <vt:lpstr>Comparison of BCNF and 3NF</vt:lpstr>
      <vt:lpstr>Goals of Normalization</vt:lpstr>
      <vt:lpstr>How good is BCNF?</vt:lpstr>
      <vt:lpstr>How good is BCNF? (Cont.)</vt:lpstr>
      <vt:lpstr>Higher Normal Forms </vt:lpstr>
      <vt:lpstr>PowerPoint Presentation</vt:lpstr>
      <vt:lpstr>Functional-Dependency Theory Roadmap</vt:lpstr>
      <vt:lpstr>Closure of a Set of Functional Dependencies</vt:lpstr>
      <vt:lpstr>Closure of a Set of Functional Dependencies</vt:lpstr>
      <vt:lpstr>Example of  F+</vt:lpstr>
      <vt:lpstr>Closure of Functional Dependencies (Cont.)</vt:lpstr>
      <vt:lpstr>Procedure for Computing F+</vt:lpstr>
      <vt:lpstr>Closure of Attribute Sets</vt:lpstr>
      <vt:lpstr>Example of Attribute Set Closure</vt:lpstr>
      <vt:lpstr>Uses of Attribute Closure</vt:lpstr>
      <vt:lpstr>Canonical Cover</vt:lpstr>
      <vt:lpstr>Extraneous Attributes</vt:lpstr>
      <vt:lpstr>Extraneous Attributes (Cont.)</vt:lpstr>
      <vt:lpstr>Extraneous Attributes</vt:lpstr>
      <vt:lpstr>Testing if an Attribute is Extraneous</vt:lpstr>
      <vt:lpstr>Examples of Extraneous Attributes</vt:lpstr>
      <vt:lpstr>Canonical Cover</vt:lpstr>
      <vt:lpstr>Canonical Cover</vt:lpstr>
      <vt:lpstr>Example: Computing a Canonical Cover</vt:lpstr>
      <vt:lpstr>Dependency Preservation</vt:lpstr>
      <vt:lpstr>Dependency Preservation (Cont.)</vt:lpstr>
      <vt:lpstr>Testing for Dependency Preservation</vt:lpstr>
      <vt:lpstr>Example</vt:lpstr>
      <vt:lpstr>PowerPoint Presentation</vt:lpstr>
      <vt:lpstr>Testing for BCNF</vt:lpstr>
      <vt:lpstr>Testing Decomposition for BCNF</vt:lpstr>
      <vt:lpstr>BCNF Decomposition Algorithm</vt:lpstr>
      <vt:lpstr>Example of BCNF Decomposition</vt:lpstr>
      <vt:lpstr>BCNF Decomposition (Cont.)</vt:lpstr>
      <vt:lpstr>Third Normal Form</vt:lpstr>
      <vt:lpstr>3NF Example</vt:lpstr>
      <vt:lpstr>Testing for 3NF</vt:lpstr>
      <vt:lpstr>3NF Decomposition Algorithm</vt:lpstr>
      <vt:lpstr>3NF Decomposition Algorithm (Cont.)</vt:lpstr>
      <vt:lpstr>3NF Decomposition: An Example</vt:lpstr>
      <vt:lpstr>3NF Decompsition Example (Cont.)</vt:lpstr>
      <vt:lpstr>Comparison of BCNF and 3NF</vt:lpstr>
      <vt:lpstr>Design Goals</vt:lpstr>
      <vt:lpstr>PowerPoint Presentation</vt:lpstr>
      <vt:lpstr>Multivalued Dependencies (MVDs)</vt:lpstr>
      <vt:lpstr>Multivalued Dependencies</vt:lpstr>
      <vt:lpstr>MVD -- Tabular representation </vt:lpstr>
      <vt:lpstr>MVD (Cont.)</vt:lpstr>
      <vt:lpstr>Example</vt:lpstr>
      <vt:lpstr>Use of Multivalued Dependencies</vt:lpstr>
      <vt:lpstr>Theory of MVDs</vt:lpstr>
      <vt:lpstr>Fourth Normal Form</vt:lpstr>
      <vt:lpstr>Restriction of Multivalued Dependencies</vt:lpstr>
      <vt:lpstr>4NF Decomposition Algorithm</vt:lpstr>
      <vt:lpstr>Example</vt:lpstr>
      <vt:lpstr>PowerPoint Presentation</vt:lpstr>
      <vt:lpstr>Further Normal Forms</vt:lpstr>
      <vt:lpstr>Overall Database Design Process</vt:lpstr>
      <vt:lpstr>ER Model and Normalization</vt:lpstr>
      <vt:lpstr>Denormalization for Performance</vt:lpstr>
      <vt:lpstr>Other Design Issues</vt:lpstr>
      <vt:lpstr>Modeling Temporal Data</vt:lpstr>
      <vt:lpstr>Modeling Temporal Data (Cont.)</vt:lpstr>
      <vt:lpstr>End of Chapter 7</vt:lpstr>
      <vt:lpstr>PowerPoint Presentation</vt:lpstr>
      <vt:lpstr>Correctness of 3NF Decomposition Algorithm</vt:lpstr>
      <vt:lpstr>Correctness of 3NF Decomposition Algorithm (Cont.)</vt:lpstr>
      <vt:lpstr>Correctness of 3NF Decomposition (Cont.)</vt:lpstr>
      <vt:lpstr>Correctness of 3NF Decomposition (Cont.)</vt:lpstr>
      <vt:lpstr>First Normal Form</vt:lpstr>
      <vt:lpstr>First Normal Form (Cont.)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443</cp:revision>
  <cp:lastPrinted>1999-06-28T19:27:31Z</cp:lastPrinted>
  <dcterms:created xsi:type="dcterms:W3CDTF">2009-12-21T15:40:22Z</dcterms:created>
  <dcterms:modified xsi:type="dcterms:W3CDTF">2019-07-01T07:32:30Z</dcterms:modified>
</cp:coreProperties>
</file>